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02" r:id="rId2"/>
    <p:sldId id="377" r:id="rId3"/>
    <p:sldId id="379" r:id="rId4"/>
    <p:sldId id="378" r:id="rId5"/>
    <p:sldId id="411" r:id="rId6"/>
    <p:sldId id="380" r:id="rId7"/>
    <p:sldId id="384" r:id="rId8"/>
    <p:sldId id="381" r:id="rId9"/>
    <p:sldId id="382" r:id="rId10"/>
    <p:sldId id="386" r:id="rId11"/>
    <p:sldId id="412" r:id="rId12"/>
    <p:sldId id="391" r:id="rId13"/>
    <p:sldId id="405" r:id="rId14"/>
    <p:sldId id="399" r:id="rId15"/>
    <p:sldId id="383" r:id="rId16"/>
    <p:sldId id="375" r:id="rId17"/>
    <p:sldId id="342" r:id="rId18"/>
    <p:sldId id="385" r:id="rId19"/>
    <p:sldId id="390" r:id="rId20"/>
    <p:sldId id="388" r:id="rId21"/>
    <p:sldId id="389" r:id="rId22"/>
    <p:sldId id="359" r:id="rId23"/>
    <p:sldId id="352" r:id="rId24"/>
    <p:sldId id="365" r:id="rId25"/>
    <p:sldId id="373" r:id="rId26"/>
    <p:sldId id="374" r:id="rId27"/>
    <p:sldId id="356" r:id="rId28"/>
    <p:sldId id="363" r:id="rId29"/>
    <p:sldId id="364" r:id="rId30"/>
    <p:sldId id="398" r:id="rId31"/>
    <p:sldId id="354" r:id="rId32"/>
    <p:sldId id="357" r:id="rId33"/>
    <p:sldId id="358" r:id="rId34"/>
    <p:sldId id="360" r:id="rId35"/>
    <p:sldId id="361" r:id="rId36"/>
    <p:sldId id="362" r:id="rId37"/>
    <p:sldId id="400" r:id="rId38"/>
    <p:sldId id="369" r:id="rId39"/>
    <p:sldId id="367" r:id="rId40"/>
    <p:sldId id="366" r:id="rId41"/>
    <p:sldId id="368" r:id="rId42"/>
    <p:sldId id="372" r:id="rId43"/>
    <p:sldId id="401" r:id="rId44"/>
    <p:sldId id="392" r:id="rId45"/>
    <p:sldId id="393" r:id="rId46"/>
    <p:sldId id="394" r:id="rId47"/>
    <p:sldId id="395" r:id="rId48"/>
    <p:sldId id="396" r:id="rId49"/>
    <p:sldId id="397" r:id="rId50"/>
    <p:sldId id="406" r:id="rId51"/>
    <p:sldId id="408" r:id="rId52"/>
    <p:sldId id="407" r:id="rId53"/>
    <p:sldId id="409" r:id="rId54"/>
    <p:sldId id="410" r:id="rId55"/>
    <p:sldId id="403"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onymous" initials="anonymous" lastIdx="8" clrIdx="0"/>
  <p:cmAuthor id="2" name="Marta Kučerová" initials="MK" lastIdx="10" clrIdx="1">
    <p:extLst>
      <p:ext uri="{19B8F6BF-5375-455C-9EA6-DF929625EA0E}">
        <p15:presenceInfo xmlns:p15="http://schemas.microsoft.com/office/powerpoint/2012/main" userId="S-1-5-21-2141392567-1894731518-2036863733-430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67803" autoAdjust="0"/>
  </p:normalViewPr>
  <p:slideViewPr>
    <p:cSldViewPr snapToGrid="0">
      <p:cViewPr varScale="1">
        <p:scale>
          <a:sx n="77" d="100"/>
          <a:sy n="77" d="100"/>
        </p:scale>
        <p:origin x="2016" y="60"/>
      </p:cViewPr>
      <p:guideLst/>
    </p:cSldViewPr>
  </p:slideViewPr>
  <p:notesTextViewPr>
    <p:cViewPr>
      <p:scale>
        <a:sx n="125" d="100"/>
        <a:sy n="125" d="100"/>
      </p:scale>
      <p:origin x="0" y="0"/>
    </p:cViewPr>
  </p:notesTextViewPr>
  <p:notesViewPr>
    <p:cSldViewPr snapToGrid="0">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AD0B1-244E-4103-8E48-86B146E5E8E7}" type="datetimeFigureOut">
              <a:rPr lang="cs-CZ" smtClean="0"/>
              <a:t>18.10.2023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5F613-BB89-4A4F-A383-250BBB5BD62A}" type="slidenum">
              <a:rPr lang="cs-CZ" smtClean="0"/>
              <a:t>‹#›</a:t>
            </a:fld>
            <a:endParaRPr lang="cs-CZ"/>
          </a:p>
        </p:txBody>
      </p:sp>
    </p:spTree>
    <p:extLst>
      <p:ext uri="{BB962C8B-B14F-4D97-AF65-F5344CB8AC3E}">
        <p14:creationId xmlns:p14="http://schemas.microsoft.com/office/powerpoint/2010/main" val="38455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Beta_hairpin" TargetMode="External"/><Relationship Id="rId7" Type="http://schemas.openxmlformats.org/officeDocument/2006/relationships/hyperlink" Target="https://en.wikipedia.org/wiki/Beta_bulge_loop"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Turn_(biochemistry)" TargetMode="External"/><Relationship Id="rId5" Type="http://schemas.openxmlformats.org/officeDocument/2006/relationships/hyperlink" Target="https://en.wikipedia.org/wiki/Proline" TargetMode="External"/><Relationship Id="rId4" Type="http://schemas.openxmlformats.org/officeDocument/2006/relationships/hyperlink" Target="https://en.wikipedia.org/wiki/Glycin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Structural_motif" TargetMode="External"/><Relationship Id="rId13" Type="http://schemas.openxmlformats.org/officeDocument/2006/relationships/hyperlink" Target="https://en.wikipedia.org/wiki/NADP" TargetMode="External"/><Relationship Id="rId18" Type="http://schemas.openxmlformats.org/officeDocument/2006/relationships/hyperlink" Target="https://en.wikipedia.org/wiki/Steric" TargetMode="External"/><Relationship Id="rId3" Type="http://schemas.openxmlformats.org/officeDocument/2006/relationships/hyperlink" Target="https://en.wikipedia.org/wiki/Conserved_sequence" TargetMode="External"/><Relationship Id="rId7" Type="http://schemas.openxmlformats.org/officeDocument/2006/relationships/hyperlink" Target="https://en.wikipedia.org/wiki/Protein" TargetMode="External"/><Relationship Id="rId12" Type="http://schemas.openxmlformats.org/officeDocument/2006/relationships/hyperlink" Target="https://en.wikipedia.org/wiki/Nicotinamide_adenine_dinucleotide" TargetMode="External"/><Relationship Id="rId17" Type="http://schemas.openxmlformats.org/officeDocument/2006/relationships/hyperlink" Target="https://en.wikipedia.org/wiki/Hydrophobic_core" TargetMode="External"/><Relationship Id="rId2" Type="http://schemas.openxmlformats.org/officeDocument/2006/relationships/slide" Target="../slides/slide35.xml"/><Relationship Id="rId16" Type="http://schemas.openxmlformats.org/officeDocument/2006/relationships/hyperlink" Target="https://en.wikipedia.org/wiki/Hydrophilic" TargetMode="External"/><Relationship Id="rId1" Type="http://schemas.openxmlformats.org/officeDocument/2006/relationships/notesMaster" Target="../notesMasters/notesMaster1.xml"/><Relationship Id="rId6" Type="http://schemas.openxmlformats.org/officeDocument/2006/relationships/hyperlink" Target="https://en.wikipedia.org/wiki/Beta_sheet" TargetMode="External"/><Relationship Id="rId11" Type="http://schemas.openxmlformats.org/officeDocument/2006/relationships/hyperlink" Target="https://en.wikipedia.org/wiki/Flavin_adenine_dinucleotide" TargetMode="External"/><Relationship Id="rId5" Type="http://schemas.openxmlformats.org/officeDocument/2006/relationships/hyperlink" Target="https://en.wikipedia.org/wiki/Alpha_helix" TargetMode="External"/><Relationship Id="rId15" Type="http://schemas.openxmlformats.org/officeDocument/2006/relationships/hyperlink" Target="https://en.wikipedia.org/wiki/Solvent" TargetMode="External"/><Relationship Id="rId10" Type="http://schemas.openxmlformats.org/officeDocument/2006/relationships/hyperlink" Target="https://en.wikipedia.org/wiki/Cofactor_(biochemistry)" TargetMode="External"/><Relationship Id="rId4" Type="http://schemas.openxmlformats.org/officeDocument/2006/relationships/hyperlink" Target="https://en.wikipedia.org/wiki/Protein_folding" TargetMode="External"/><Relationship Id="rId9" Type="http://schemas.openxmlformats.org/officeDocument/2006/relationships/hyperlink" Target="https://en.wikipedia.org/wiki/Nucleotide" TargetMode="External"/><Relationship Id="rId14" Type="http://schemas.openxmlformats.org/officeDocument/2006/relationships/hyperlink" Target="https://en.wikipedia.org/wiki/Michael_Rossman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n.wikipedia.org/wiki/Ligand_binding_assay"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www.europeanpharmaceuticalreview.com/article/3090/a-powerful-tool-for-drug-discovery/" TargetMode="External"/><Relationship Id="rId4" Type="http://schemas.openxmlformats.org/officeDocument/2006/relationships/hyperlink" Target="https://currentprotocols.onlinelibrary.wiley.com/doi/10.1002/0471142301.ns0104s00"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dpi.com/1420-3049/20/2/198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a:t>
            </a:fld>
            <a:endParaRPr lang="cs-CZ"/>
          </a:p>
        </p:txBody>
      </p:sp>
    </p:spTree>
    <p:extLst>
      <p:ext uri="{BB962C8B-B14F-4D97-AF65-F5344CB8AC3E}">
        <p14:creationId xmlns:p14="http://schemas.microsoft.com/office/powerpoint/2010/main" val="322184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Lemke</a:t>
            </a:r>
            <a:r>
              <a:rPr lang="cs-CZ" dirty="0"/>
              <a:t>: 0.5–1 kcal/mol</a:t>
            </a:r>
          </a:p>
          <a:p>
            <a:r>
              <a:rPr lang="en-US" dirty="0"/>
              <a:t> London dispersion forces between "instantaneously induced dipoles</a:t>
            </a:r>
            <a:r>
              <a:rPr lang="cs-CZ" dirty="0"/>
              <a:t>“</a:t>
            </a:r>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15</a:t>
            </a:fld>
            <a:endParaRPr lang="cs-CZ"/>
          </a:p>
        </p:txBody>
      </p:sp>
    </p:spTree>
    <p:extLst>
      <p:ext uri="{BB962C8B-B14F-4D97-AF65-F5344CB8AC3E}">
        <p14:creationId xmlns:p14="http://schemas.microsoft.com/office/powerpoint/2010/main" val="402377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Bissantz</a:t>
            </a:r>
            <a:r>
              <a:rPr lang="cs-CZ" dirty="0"/>
              <a:t> </a:t>
            </a:r>
            <a:r>
              <a:rPr lang="cs-CZ" sz="1200" dirty="0">
                <a:effectLst/>
                <a:latin typeface="Calibri" panose="020F0502020204030204" pitchFamily="34" charset="0"/>
                <a:ea typeface="Calibri" panose="020F0502020204030204" pitchFamily="34" charset="0"/>
                <a:cs typeface="Arial" panose="020B0604020202020204" pitchFamily="34" charset="0"/>
              </a:rPr>
              <a:t>0,33–0,42 </a:t>
            </a:r>
            <a:r>
              <a:rPr lang="cs-CZ" sz="1200" dirty="0" err="1">
                <a:effectLst/>
                <a:latin typeface="Calibri" panose="020F0502020204030204" pitchFamily="34" charset="0"/>
                <a:ea typeface="Calibri" panose="020F0502020204030204" pitchFamily="34" charset="0"/>
                <a:cs typeface="Arial" panose="020B0604020202020204" pitchFamily="34" charset="0"/>
              </a:rPr>
              <a:t>nm</a:t>
            </a:r>
            <a:endParaRPr lang="cs-CZ" dirty="0"/>
          </a:p>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16</a:t>
            </a:fld>
            <a:endParaRPr lang="cs-CZ"/>
          </a:p>
        </p:txBody>
      </p:sp>
    </p:spTree>
    <p:extLst>
      <p:ext uri="{BB962C8B-B14F-4D97-AF65-F5344CB8AC3E}">
        <p14:creationId xmlns:p14="http://schemas.microsoft.com/office/powerpoint/2010/main" val="244634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Tabulka z Burgera</a:t>
            </a:r>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17</a:t>
            </a:fld>
            <a:endParaRPr lang="cs-CZ"/>
          </a:p>
        </p:txBody>
      </p:sp>
    </p:spTree>
    <p:extLst>
      <p:ext uri="{BB962C8B-B14F-4D97-AF65-F5344CB8AC3E}">
        <p14:creationId xmlns:p14="http://schemas.microsoft.com/office/powerpoint/2010/main" val="593010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X-</a:t>
            </a:r>
            <a:r>
              <a:rPr lang="cs-CZ" dirty="0" err="1"/>
              <a:t>ray</a:t>
            </a:r>
            <a:r>
              <a:rPr lang="cs-CZ" dirty="0"/>
              <a:t> </a:t>
            </a:r>
            <a:r>
              <a:rPr lang="cs-CZ" dirty="0" err="1"/>
              <a:t>crystal</a:t>
            </a:r>
            <a:r>
              <a:rPr lang="cs-CZ" baseline="0" dirty="0"/>
              <a:t> </a:t>
            </a:r>
            <a:r>
              <a:rPr lang="cs-CZ" baseline="0" dirty="0" err="1"/>
              <a:t>structure</a:t>
            </a:r>
            <a:r>
              <a:rPr lang="cs-CZ" baseline="0" dirty="0"/>
              <a:t> </a:t>
            </a:r>
            <a:r>
              <a:rPr lang="cs-CZ" baseline="0" dirty="0" err="1"/>
              <a:t>provides</a:t>
            </a:r>
            <a:r>
              <a:rPr lang="cs-CZ" baseline="0" dirty="0"/>
              <a:t> </a:t>
            </a:r>
            <a:r>
              <a:rPr lang="cs-CZ" baseline="0" dirty="0" err="1"/>
              <a:t>information</a:t>
            </a:r>
            <a:r>
              <a:rPr lang="cs-CZ" baseline="0" dirty="0"/>
              <a:t> </a:t>
            </a:r>
            <a:r>
              <a:rPr lang="cs-CZ" baseline="0" dirty="0" err="1"/>
              <a:t>about</a:t>
            </a:r>
            <a:r>
              <a:rPr lang="cs-CZ" baseline="0" dirty="0"/>
              <a:t> </a:t>
            </a:r>
            <a:r>
              <a:rPr lang="cs-CZ" baseline="0" dirty="0" err="1"/>
              <a:t>structure</a:t>
            </a:r>
            <a:r>
              <a:rPr lang="cs-CZ" baseline="0" dirty="0"/>
              <a:t>, but </a:t>
            </a:r>
            <a:r>
              <a:rPr lang="cs-CZ" baseline="0" dirty="0" err="1"/>
              <a:t>computational</a:t>
            </a:r>
            <a:r>
              <a:rPr lang="cs-CZ" baseline="0" dirty="0"/>
              <a:t> </a:t>
            </a:r>
            <a:r>
              <a:rPr lang="cs-CZ" baseline="0" dirty="0" err="1"/>
              <a:t>chemistry</a:t>
            </a:r>
            <a:r>
              <a:rPr lang="cs-CZ" baseline="0" dirty="0"/>
              <a:t> </a:t>
            </a:r>
            <a:r>
              <a:rPr lang="cs-CZ" baseline="0" dirty="0" err="1"/>
              <a:t>provides</a:t>
            </a:r>
            <a:r>
              <a:rPr lang="cs-CZ" baseline="0" dirty="0"/>
              <a:t> </a:t>
            </a:r>
            <a:r>
              <a:rPr lang="cs-CZ" baseline="0" dirty="0" err="1"/>
              <a:t>info</a:t>
            </a:r>
            <a:r>
              <a:rPr lang="cs-CZ" baseline="0" dirty="0"/>
              <a:t> </a:t>
            </a:r>
            <a:r>
              <a:rPr lang="cs-CZ" baseline="0" dirty="0" err="1"/>
              <a:t>about</a:t>
            </a:r>
            <a:r>
              <a:rPr lang="cs-CZ" baseline="0" dirty="0"/>
              <a:t> </a:t>
            </a:r>
            <a:r>
              <a:rPr lang="cs-CZ" baseline="0" dirty="0" err="1"/>
              <a:t>the</a:t>
            </a:r>
            <a:r>
              <a:rPr lang="cs-CZ" baseline="0" dirty="0"/>
              <a:t> </a:t>
            </a:r>
            <a:r>
              <a:rPr lang="cs-CZ" baseline="0" dirty="0" err="1"/>
              <a:t>binding</a:t>
            </a:r>
            <a:r>
              <a:rPr lang="cs-CZ" baseline="0" dirty="0"/>
              <a:t> </a:t>
            </a:r>
            <a:r>
              <a:rPr lang="cs-CZ" baseline="0" dirty="0" err="1"/>
              <a:t>enthalpies</a:t>
            </a:r>
            <a:r>
              <a:rPr lang="cs-CZ" baseline="0" dirty="0"/>
              <a:t> </a:t>
            </a:r>
            <a:r>
              <a:rPr lang="cs-CZ" baseline="0" dirty="0" err="1"/>
              <a:t>or</a:t>
            </a:r>
            <a:r>
              <a:rPr lang="cs-CZ" baseline="0" dirty="0"/>
              <a:t> free </a:t>
            </a:r>
            <a:r>
              <a:rPr lang="cs-CZ" baseline="0" dirty="0" err="1"/>
              <a:t>energies</a:t>
            </a:r>
            <a:endParaRPr lang="cs-CZ" baseline="0" dirty="0"/>
          </a:p>
          <a:p>
            <a:r>
              <a:rPr lang="cs-CZ" baseline="0" dirty="0" err="1"/>
              <a:t>Concept</a:t>
            </a:r>
            <a:r>
              <a:rPr lang="cs-CZ" baseline="0" dirty="0"/>
              <a:t> </a:t>
            </a:r>
            <a:r>
              <a:rPr lang="cs-CZ" baseline="0" dirty="0" err="1"/>
              <a:t>of</a:t>
            </a:r>
            <a:r>
              <a:rPr lang="cs-CZ" baseline="0" dirty="0"/>
              <a:t> </a:t>
            </a:r>
            <a:r>
              <a:rPr lang="cs-CZ" baseline="0" dirty="0" err="1"/>
              <a:t>drug</a:t>
            </a:r>
            <a:r>
              <a:rPr lang="cs-CZ" baseline="0" dirty="0"/>
              <a:t> </a:t>
            </a:r>
            <a:r>
              <a:rPr lang="cs-CZ" baseline="0" dirty="0" err="1"/>
              <a:t>discovery</a:t>
            </a:r>
            <a:r>
              <a:rPr lang="cs-CZ" baseline="0" dirty="0"/>
              <a:t> </a:t>
            </a:r>
            <a:r>
              <a:rPr lang="cs-CZ" baseline="0" dirty="0" err="1"/>
              <a:t>programs</a:t>
            </a:r>
            <a:r>
              <a:rPr lang="cs-CZ" baseline="0" dirty="0"/>
              <a:t>: </a:t>
            </a:r>
            <a:r>
              <a:rPr lang="cs-CZ" baseline="0" dirty="0" err="1"/>
              <a:t>hydrophobic</a:t>
            </a:r>
            <a:r>
              <a:rPr lang="cs-CZ" baseline="0" dirty="0"/>
              <a:t> </a:t>
            </a:r>
            <a:r>
              <a:rPr lang="cs-CZ" baseline="0" dirty="0" err="1"/>
              <a:t>interactions</a:t>
            </a:r>
            <a:r>
              <a:rPr lang="cs-CZ" baseline="0" dirty="0"/>
              <a:t> as HB are </a:t>
            </a:r>
            <a:r>
              <a:rPr lang="cs-CZ" baseline="0" dirty="0" err="1"/>
              <a:t>driven</a:t>
            </a:r>
            <a:r>
              <a:rPr lang="cs-CZ" baseline="0" dirty="0"/>
              <a:t> by </a:t>
            </a:r>
            <a:r>
              <a:rPr lang="cs-CZ" baseline="0" dirty="0" err="1"/>
              <a:t>entropy</a:t>
            </a:r>
            <a:r>
              <a:rPr lang="cs-CZ" baseline="0" dirty="0"/>
              <a:t>,  </a:t>
            </a:r>
            <a:r>
              <a:rPr lang="cs-CZ" baseline="0" dirty="0" err="1"/>
              <a:t>polar</a:t>
            </a:r>
            <a:r>
              <a:rPr lang="cs-CZ" baseline="0" dirty="0"/>
              <a:t> </a:t>
            </a:r>
            <a:r>
              <a:rPr lang="cs-CZ" baseline="0" dirty="0" err="1"/>
              <a:t>interactions</a:t>
            </a:r>
            <a:r>
              <a:rPr lang="cs-CZ" baseline="0" dirty="0"/>
              <a:t> (HB) are </a:t>
            </a:r>
            <a:r>
              <a:rPr lang="cs-CZ" baseline="0" dirty="0" err="1"/>
              <a:t>due</a:t>
            </a:r>
            <a:r>
              <a:rPr lang="cs-CZ" baseline="0" dirty="0"/>
              <a:t> to </a:t>
            </a:r>
            <a:r>
              <a:rPr lang="cs-CZ" baseline="0" dirty="0" err="1"/>
              <a:t>enthalpy</a:t>
            </a:r>
            <a:r>
              <a:rPr lang="cs-CZ" baseline="0" dirty="0"/>
              <a:t>  BUT </a:t>
            </a:r>
            <a:r>
              <a:rPr lang="cs-CZ" baseline="0" dirty="0" err="1"/>
              <a:t>it</a:t>
            </a:r>
            <a:r>
              <a:rPr lang="cs-CZ" baseline="0" dirty="0"/>
              <a:t> </a:t>
            </a:r>
            <a:r>
              <a:rPr lang="cs-CZ" baseline="0" dirty="0" err="1"/>
              <a:t>may</a:t>
            </a:r>
            <a:r>
              <a:rPr lang="cs-CZ" baseline="0" dirty="0"/>
              <a:t> </a:t>
            </a:r>
            <a:r>
              <a:rPr lang="cs-CZ" baseline="0" dirty="0" err="1"/>
              <a:t>be</a:t>
            </a:r>
            <a:r>
              <a:rPr lang="cs-CZ" baseline="0" dirty="0"/>
              <a:t> </a:t>
            </a:r>
            <a:r>
              <a:rPr lang="cs-CZ" baseline="0" dirty="0" err="1"/>
              <a:t>adverse</a:t>
            </a:r>
            <a:endParaRPr lang="cs-CZ" baseline="0" dirty="0"/>
          </a:p>
          <a:p>
            <a:r>
              <a:rPr lang="cs-CZ" baseline="0" dirty="0"/>
              <a:t>Best-in-</a:t>
            </a:r>
            <a:r>
              <a:rPr lang="cs-CZ" baseline="0" dirty="0" err="1"/>
              <a:t>class</a:t>
            </a:r>
            <a:r>
              <a:rPr lang="cs-CZ" baseline="0" dirty="0"/>
              <a:t> </a:t>
            </a:r>
            <a:r>
              <a:rPr lang="cs-CZ" baseline="0" dirty="0" err="1"/>
              <a:t>drugs</a:t>
            </a:r>
            <a:r>
              <a:rPr lang="cs-CZ" baseline="0" dirty="0"/>
              <a:t> </a:t>
            </a:r>
            <a:r>
              <a:rPr lang="cs-CZ" baseline="0" dirty="0" err="1"/>
              <a:t>may</a:t>
            </a:r>
            <a:r>
              <a:rPr lang="cs-CZ" baseline="0" dirty="0"/>
              <a:t> </a:t>
            </a:r>
            <a:r>
              <a:rPr lang="cs-CZ" baseline="0" dirty="0" err="1"/>
              <a:t>have</a:t>
            </a:r>
            <a:r>
              <a:rPr lang="cs-CZ" baseline="0" dirty="0"/>
              <a:t> </a:t>
            </a:r>
            <a:r>
              <a:rPr lang="cs-CZ" baseline="0" dirty="0" err="1"/>
              <a:t>enthalpy-driven</a:t>
            </a:r>
            <a:r>
              <a:rPr lang="cs-CZ" baseline="0" dirty="0"/>
              <a:t> </a:t>
            </a:r>
            <a:r>
              <a:rPr lang="cs-CZ" baseline="0" dirty="0" err="1"/>
              <a:t>rather</a:t>
            </a:r>
            <a:r>
              <a:rPr lang="cs-CZ" baseline="0" dirty="0"/>
              <a:t> </a:t>
            </a:r>
            <a:r>
              <a:rPr lang="cs-CZ" baseline="0" dirty="0" err="1"/>
              <a:t>than</a:t>
            </a:r>
            <a:r>
              <a:rPr lang="cs-CZ" baseline="0" dirty="0"/>
              <a:t> </a:t>
            </a:r>
            <a:r>
              <a:rPr lang="cs-CZ" baseline="0" dirty="0" err="1"/>
              <a:t>entropy-driven</a:t>
            </a:r>
            <a:r>
              <a:rPr lang="cs-CZ" baseline="0" dirty="0"/>
              <a:t> </a:t>
            </a:r>
            <a:r>
              <a:rPr lang="cs-CZ" baseline="0" dirty="0" err="1"/>
              <a:t>binding</a:t>
            </a:r>
            <a:r>
              <a:rPr lang="cs-CZ" baseline="0" dirty="0"/>
              <a:t> </a:t>
            </a:r>
          </a:p>
          <a:p>
            <a:r>
              <a:rPr lang="en-US" dirty="0"/>
              <a:t>R is the gas constant with a value of 8.314 J K-1mol-1.</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20</a:t>
            </a:fld>
            <a:endParaRPr lang="cs-CZ"/>
          </a:p>
        </p:txBody>
      </p:sp>
    </p:spTree>
    <p:extLst>
      <p:ext uri="{BB962C8B-B14F-4D97-AF65-F5344CB8AC3E}">
        <p14:creationId xmlns:p14="http://schemas.microsoft.com/office/powerpoint/2010/main" val="101327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22</a:t>
            </a:fld>
            <a:endParaRPr lang="cs-CZ"/>
          </a:p>
        </p:txBody>
      </p:sp>
    </p:spTree>
    <p:extLst>
      <p:ext uri="{BB962C8B-B14F-4D97-AF65-F5344CB8AC3E}">
        <p14:creationId xmlns:p14="http://schemas.microsoft.com/office/powerpoint/2010/main" val="426937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en-GB" baseline="0" dirty="0"/>
              <a:t>cis/trans peptide bonds in molecular modelling software</a:t>
            </a:r>
          </a:p>
          <a:p>
            <a:pPr marL="171450" indent="-171450">
              <a:buFontTx/>
              <a:buChar char="-"/>
            </a:pPr>
            <a:r>
              <a:rPr lang="en-GB" baseline="0" dirty="0"/>
              <a:t>role of cis amino acids in proteins, active sites</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24</a:t>
            </a:fld>
            <a:endParaRPr lang="cs-CZ"/>
          </a:p>
        </p:txBody>
      </p:sp>
    </p:spTree>
    <p:extLst>
      <p:ext uri="{BB962C8B-B14F-4D97-AF65-F5344CB8AC3E}">
        <p14:creationId xmlns:p14="http://schemas.microsoft.com/office/powerpoint/2010/main" val="281856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effectLst/>
              </a:rPr>
              <a:t>Loops that have only 4 or 5 amino acid residues are called turns when they have internal hydrogen bonds</a:t>
            </a:r>
            <a:r>
              <a:rPr lang="cs-CZ" dirty="0">
                <a:effectLst/>
              </a:rPr>
              <a:t>.</a:t>
            </a:r>
          </a:p>
          <a:p>
            <a:endParaRPr lang="cs-CZ" dirty="0">
              <a:effectLst/>
            </a:endParaRPr>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27</a:t>
            </a:fld>
            <a:endParaRPr lang="cs-CZ"/>
          </a:p>
        </p:txBody>
      </p:sp>
    </p:spTree>
    <p:extLst>
      <p:ext uri="{BB962C8B-B14F-4D97-AF65-F5344CB8AC3E}">
        <p14:creationId xmlns:p14="http://schemas.microsoft.com/office/powerpoint/2010/main" val="1606187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 3(10)-helix </a:t>
            </a:r>
            <a:r>
              <a:rPr lang="en-US" dirty="0"/>
              <a:t>arranged in a right-handed helical structure. Each amino acid corresponds to a 120° turn in the helix (i.e., the helix has three residues per turn)</a:t>
            </a:r>
            <a:endParaRPr lang="cs-CZ" dirty="0"/>
          </a:p>
          <a:p>
            <a:r>
              <a:rPr lang="en-GB" dirty="0"/>
              <a:t>π-helix</a:t>
            </a:r>
            <a:r>
              <a:rPr lang="cs-CZ" dirty="0"/>
              <a:t> </a:t>
            </a:r>
            <a:r>
              <a:rPr lang="en-US" dirty="0"/>
              <a:t>right-handed helical structure. Each amino acid corresponds to an 87° turn in the helix (i.e., the helix has 4.1 residues per turn)</a:t>
            </a:r>
          </a:p>
        </p:txBody>
      </p:sp>
      <p:sp>
        <p:nvSpPr>
          <p:cNvPr id="4" name="Slide Number Placeholder 3"/>
          <p:cNvSpPr>
            <a:spLocks noGrp="1"/>
          </p:cNvSpPr>
          <p:nvPr>
            <p:ph type="sldNum" sz="quarter" idx="5"/>
          </p:nvPr>
        </p:nvSpPr>
        <p:spPr/>
        <p:txBody>
          <a:bodyPr/>
          <a:lstStyle/>
          <a:p>
            <a:fld id="{67A5F613-BB89-4A4F-A383-250BBB5BD62A}" type="slidenum">
              <a:rPr lang="cs-CZ" smtClean="0"/>
              <a:t>28</a:t>
            </a:fld>
            <a:endParaRPr lang="cs-CZ"/>
          </a:p>
        </p:txBody>
      </p:sp>
    </p:spTree>
    <p:extLst>
      <p:ext uri="{BB962C8B-B14F-4D97-AF65-F5344CB8AC3E}">
        <p14:creationId xmlns:p14="http://schemas.microsoft.com/office/powerpoint/2010/main" val="121548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effectLst/>
                <a:hlinkClick r:id="rId3" tooltip="Beta hairpin"/>
              </a:rPr>
              <a:t>β-hairpin</a:t>
            </a:r>
            <a:r>
              <a:rPr lang="en-US" dirty="0">
                <a:effectLst/>
              </a:rPr>
              <a:t>, in which </a:t>
            </a:r>
            <a:r>
              <a:rPr lang="en-US" dirty="0">
                <a:solidFill>
                  <a:srgbClr val="FF0000"/>
                </a:solidFill>
                <a:effectLst/>
              </a:rPr>
              <a:t>two antiparallel strands </a:t>
            </a:r>
            <a:r>
              <a:rPr lang="en-US" dirty="0">
                <a:effectLst/>
              </a:rPr>
              <a:t>are linked by a short loop of two to five residues, of which one is frequently a </a:t>
            </a:r>
            <a:r>
              <a:rPr lang="en-US" dirty="0">
                <a:effectLst/>
                <a:hlinkClick r:id="rId4" tooltip="Glycine"/>
              </a:rPr>
              <a:t>glycine</a:t>
            </a:r>
            <a:r>
              <a:rPr lang="en-US" dirty="0">
                <a:effectLst/>
              </a:rPr>
              <a:t> or a </a:t>
            </a:r>
            <a:r>
              <a:rPr lang="en-US" dirty="0">
                <a:effectLst/>
                <a:hlinkClick r:id="rId5" tooltip="Proline"/>
              </a:rPr>
              <a:t>proline</a:t>
            </a:r>
            <a:r>
              <a:rPr lang="en-US" dirty="0">
                <a:effectLst/>
              </a:rPr>
              <a:t>, both of which can assume the dihedral-angle conformations required for a tight </a:t>
            </a:r>
            <a:r>
              <a:rPr lang="en-US" dirty="0">
                <a:effectLst/>
                <a:hlinkClick r:id="rId6" tooltip="Turn (biochemistry)"/>
              </a:rPr>
              <a:t>turn</a:t>
            </a:r>
            <a:r>
              <a:rPr lang="en-US" dirty="0">
                <a:effectLst/>
              </a:rPr>
              <a:t> or a </a:t>
            </a:r>
            <a:r>
              <a:rPr lang="en-US" dirty="0">
                <a:effectLst/>
                <a:hlinkClick r:id="rId7" tooltip="Beta bulge loop"/>
              </a:rPr>
              <a:t>β-bulge loop</a:t>
            </a:r>
            <a:r>
              <a:rPr lang="en-US" dirty="0">
                <a:effectLst/>
              </a:rPr>
              <a:t>.</a:t>
            </a:r>
          </a:p>
          <a:p>
            <a:r>
              <a:rPr lang="en-GB" noProof="0" dirty="0">
                <a:effectLst/>
              </a:rPr>
              <a:t>Greek</a:t>
            </a:r>
            <a:r>
              <a:rPr lang="cs-CZ" dirty="0">
                <a:effectLst/>
              </a:rPr>
              <a:t> </a:t>
            </a:r>
            <a:r>
              <a:rPr lang="cs-CZ" dirty="0" err="1">
                <a:effectLst/>
              </a:rPr>
              <a:t>key</a:t>
            </a:r>
            <a:r>
              <a:rPr lang="cs-CZ" dirty="0">
                <a:effectLst/>
              </a:rPr>
              <a:t> </a:t>
            </a:r>
            <a:r>
              <a:rPr lang="cs-CZ" dirty="0" err="1">
                <a:effectLst/>
              </a:rPr>
              <a:t>motif</a:t>
            </a:r>
            <a:r>
              <a:rPr lang="cs-CZ" dirty="0">
                <a:effectLst/>
              </a:rPr>
              <a:t> </a:t>
            </a:r>
            <a:r>
              <a:rPr lang="en-GB" dirty="0">
                <a:effectLst/>
              </a:rPr>
              <a:t> = </a:t>
            </a:r>
            <a:r>
              <a:rPr lang="cs-CZ" dirty="0" err="1">
                <a:effectLst/>
              </a:rPr>
              <a:t>four</a:t>
            </a:r>
            <a:r>
              <a:rPr lang="cs-CZ" dirty="0">
                <a:effectLst/>
              </a:rPr>
              <a:t> </a:t>
            </a:r>
            <a:r>
              <a:rPr lang="cs-CZ" dirty="0" err="1">
                <a:effectLst/>
              </a:rPr>
              <a:t>adjacent</a:t>
            </a:r>
            <a:r>
              <a:rPr lang="cs-CZ" dirty="0">
                <a:effectLst/>
              </a:rPr>
              <a:t> </a:t>
            </a:r>
            <a:r>
              <a:rPr lang="cs-CZ" dirty="0" err="1">
                <a:effectLst/>
              </a:rPr>
              <a:t>antiparallel</a:t>
            </a:r>
            <a:r>
              <a:rPr lang="cs-CZ" dirty="0">
                <a:effectLst/>
              </a:rPr>
              <a:t> </a:t>
            </a:r>
            <a:r>
              <a:rPr lang="cs-CZ" dirty="0" err="1">
                <a:effectLst/>
              </a:rPr>
              <a:t>strands</a:t>
            </a:r>
            <a:r>
              <a:rPr lang="cs-CZ" dirty="0">
                <a:effectLst/>
              </a:rPr>
              <a:t> </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31</a:t>
            </a:fld>
            <a:endParaRPr lang="cs-CZ"/>
          </a:p>
        </p:txBody>
      </p:sp>
    </p:spTree>
    <p:extLst>
      <p:ext uri="{BB962C8B-B14F-4D97-AF65-F5344CB8AC3E}">
        <p14:creationId xmlns:p14="http://schemas.microsoft.com/office/powerpoint/2010/main" val="14637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α</a:t>
            </a:r>
            <a:r>
              <a:rPr lang="en-GB" sz="1200" dirty="0"/>
              <a:t> + </a:t>
            </a:r>
            <a:r>
              <a:rPr lang="el-GR" sz="1200" dirty="0"/>
              <a:t>β</a:t>
            </a:r>
            <a:r>
              <a:rPr lang="en-GB" sz="1200" dirty="0"/>
              <a:t> proteins  - beta sheets are mainly antiparallel</a:t>
            </a:r>
          </a:p>
          <a:p>
            <a:r>
              <a:rPr lang="el-GR" sz="1200" dirty="0"/>
              <a:t>α</a:t>
            </a:r>
            <a:r>
              <a:rPr lang="en-GB" sz="1200" dirty="0"/>
              <a:t> / </a:t>
            </a:r>
            <a:r>
              <a:rPr lang="el-GR" sz="1200" dirty="0"/>
              <a:t>β</a:t>
            </a:r>
            <a:r>
              <a:rPr lang="en-GB" sz="1200" dirty="0"/>
              <a:t> proteins  - beta sheets are </a:t>
            </a:r>
            <a:endParaRPr lang="cs-CZ" dirty="0"/>
          </a:p>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33</a:t>
            </a:fld>
            <a:endParaRPr lang="cs-CZ"/>
          </a:p>
        </p:txBody>
      </p:sp>
    </p:spTree>
    <p:extLst>
      <p:ext uri="{BB962C8B-B14F-4D97-AF65-F5344CB8AC3E}">
        <p14:creationId xmlns:p14="http://schemas.microsoft.com/office/powerpoint/2010/main" val="248652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Other</a:t>
            </a:r>
            <a:r>
              <a:rPr lang="cs-CZ" baseline="0" dirty="0"/>
              <a:t> </a:t>
            </a:r>
            <a:r>
              <a:rPr lang="cs-CZ" baseline="0" dirty="0" err="1"/>
              <a:t>targets</a:t>
            </a:r>
            <a:r>
              <a:rPr lang="cs-CZ" baseline="0" dirty="0"/>
              <a:t>:</a:t>
            </a:r>
          </a:p>
          <a:p>
            <a:r>
              <a:rPr lang="cs-CZ" baseline="0" dirty="0" err="1"/>
              <a:t>Biosynthetic</a:t>
            </a:r>
            <a:r>
              <a:rPr lang="cs-CZ" baseline="0" dirty="0"/>
              <a:t> </a:t>
            </a:r>
            <a:r>
              <a:rPr lang="cs-CZ" baseline="0" dirty="0" err="1"/>
              <a:t>building</a:t>
            </a:r>
            <a:r>
              <a:rPr lang="cs-CZ" baseline="0" dirty="0"/>
              <a:t> </a:t>
            </a:r>
            <a:r>
              <a:rPr lang="cs-CZ" baseline="0" dirty="0" err="1"/>
              <a:t>blocks</a:t>
            </a:r>
            <a:endParaRPr lang="cs-CZ" baseline="0" dirty="0"/>
          </a:p>
          <a:p>
            <a:r>
              <a:rPr lang="cs-CZ" baseline="0" dirty="0" err="1"/>
              <a:t>Biosynthetic</a:t>
            </a:r>
            <a:r>
              <a:rPr lang="cs-CZ" baseline="0" dirty="0"/>
              <a:t> </a:t>
            </a:r>
            <a:r>
              <a:rPr lang="cs-CZ" baseline="0" dirty="0" err="1"/>
              <a:t>processes</a:t>
            </a:r>
            <a:r>
              <a:rPr lang="cs-CZ" baseline="0" dirty="0"/>
              <a:t> – </a:t>
            </a:r>
            <a:r>
              <a:rPr lang="cs-CZ" baseline="0" dirty="0" err="1"/>
              <a:t>chain</a:t>
            </a:r>
            <a:r>
              <a:rPr lang="cs-CZ" baseline="0" dirty="0"/>
              <a:t> </a:t>
            </a:r>
            <a:r>
              <a:rPr lang="cs-CZ" baseline="0" dirty="0" err="1"/>
              <a:t>terminators</a:t>
            </a:r>
            <a:endParaRPr lang="cs-CZ" baseline="0" dirty="0"/>
          </a:p>
          <a:p>
            <a:r>
              <a:rPr lang="cs-CZ" baseline="0" dirty="0"/>
              <a:t>Protein-protein </a:t>
            </a:r>
            <a:r>
              <a:rPr lang="cs-CZ" baseline="0" dirty="0" err="1"/>
              <a:t>interactions</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2</a:t>
            </a:fld>
            <a:endParaRPr lang="cs-CZ"/>
          </a:p>
        </p:txBody>
      </p:sp>
    </p:spTree>
    <p:extLst>
      <p:ext uri="{BB962C8B-B14F-4D97-AF65-F5344CB8AC3E}">
        <p14:creationId xmlns:p14="http://schemas.microsoft.com/office/powerpoint/2010/main" val="971052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34</a:t>
            </a:fld>
            <a:endParaRPr lang="cs-CZ"/>
          </a:p>
        </p:txBody>
      </p:sp>
    </p:spTree>
    <p:extLst>
      <p:ext uri="{BB962C8B-B14F-4D97-AF65-F5344CB8AC3E}">
        <p14:creationId xmlns:p14="http://schemas.microsoft.com/office/powerpoint/2010/main" val="418941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b="1" noProof="0" dirty="0">
                <a:effectLst/>
              </a:rPr>
              <a:t>TIM barrel</a:t>
            </a:r>
            <a:r>
              <a:rPr lang="en-GB" b="1" baseline="0" noProof="0" dirty="0">
                <a:effectLst/>
              </a:rPr>
              <a:t> </a:t>
            </a:r>
            <a:r>
              <a:rPr lang="en-GB" baseline="0" noProof="0" dirty="0">
                <a:effectLst/>
              </a:rPr>
              <a:t>- </a:t>
            </a:r>
            <a:r>
              <a:rPr lang="en-GB" noProof="0" dirty="0">
                <a:effectLst/>
              </a:rPr>
              <a:t>a </a:t>
            </a:r>
            <a:r>
              <a:rPr lang="en-GB" noProof="0" dirty="0">
                <a:effectLst/>
                <a:hlinkClick r:id="rId3" tooltip="Conserved sequence"/>
              </a:rPr>
              <a:t>conserved</a:t>
            </a:r>
            <a:r>
              <a:rPr lang="en-GB" noProof="0" dirty="0">
                <a:effectLst/>
              </a:rPr>
              <a:t> </a:t>
            </a:r>
            <a:r>
              <a:rPr lang="en-GB" noProof="0" dirty="0">
                <a:effectLst/>
                <a:hlinkClick r:id="rId4" tooltip="Protein folding"/>
              </a:rPr>
              <a:t>protein fold</a:t>
            </a:r>
            <a:r>
              <a:rPr lang="en-GB" noProof="0" dirty="0">
                <a:effectLst/>
              </a:rPr>
              <a:t> consisting of eight </a:t>
            </a:r>
            <a:r>
              <a:rPr lang="en-GB" noProof="0" dirty="0">
                <a:effectLst/>
                <a:hlinkClick r:id="rId5" tooltip="Alpha helix"/>
              </a:rPr>
              <a:t>α-helices</a:t>
            </a:r>
            <a:r>
              <a:rPr lang="en-GB" noProof="0" dirty="0">
                <a:effectLst/>
              </a:rPr>
              <a:t> and eight parallel </a:t>
            </a:r>
            <a:r>
              <a:rPr lang="en-GB" noProof="0" dirty="0">
                <a:effectLst/>
                <a:hlinkClick r:id="rId6" tooltip="Beta sheet"/>
              </a:rPr>
              <a:t>β-strands</a:t>
            </a:r>
            <a:endParaRPr lang="en-GB" noProof="0" dirty="0">
              <a:effectLst/>
            </a:endParaRPr>
          </a:p>
          <a:p>
            <a:pPr rtl="0"/>
            <a:r>
              <a:rPr lang="en-GB" noProof="0" dirty="0">
                <a:effectLst/>
              </a:rPr>
              <a:t>The </a:t>
            </a:r>
            <a:r>
              <a:rPr lang="en-GB" b="1" noProof="0" dirty="0" err="1">
                <a:effectLst/>
              </a:rPr>
              <a:t>Rossmann</a:t>
            </a:r>
            <a:r>
              <a:rPr lang="en-GB" b="1" noProof="0" dirty="0">
                <a:effectLst/>
              </a:rPr>
              <a:t> fold</a:t>
            </a:r>
            <a:r>
              <a:rPr lang="en-GB" noProof="0" dirty="0">
                <a:effectLst/>
              </a:rPr>
              <a:t> is a </a:t>
            </a:r>
            <a:r>
              <a:rPr lang="en-GB" noProof="0" dirty="0">
                <a:effectLst/>
                <a:hlinkClick r:id="rId7" tooltip="Protein"/>
              </a:rPr>
              <a:t>protein</a:t>
            </a:r>
            <a:r>
              <a:rPr lang="en-GB" noProof="0" dirty="0">
                <a:effectLst/>
              </a:rPr>
              <a:t> </a:t>
            </a:r>
            <a:r>
              <a:rPr lang="en-GB" noProof="0" dirty="0">
                <a:effectLst/>
                <a:hlinkClick r:id="rId8" tooltip="Structural motif"/>
              </a:rPr>
              <a:t>structural motif</a:t>
            </a:r>
            <a:r>
              <a:rPr lang="en-GB" noProof="0" dirty="0">
                <a:effectLst/>
              </a:rPr>
              <a:t> found in proteins that bind </a:t>
            </a:r>
            <a:r>
              <a:rPr lang="en-GB" noProof="0" dirty="0">
                <a:effectLst/>
                <a:hlinkClick r:id="rId9" tooltip="Nucleotide"/>
              </a:rPr>
              <a:t>nucleotides</a:t>
            </a:r>
            <a:r>
              <a:rPr lang="en-GB" noProof="0" dirty="0">
                <a:effectLst/>
              </a:rPr>
              <a:t>, such as enzyme </a:t>
            </a:r>
            <a:r>
              <a:rPr lang="en-GB" noProof="0" dirty="0">
                <a:effectLst/>
                <a:hlinkClick r:id="rId10" tooltip="Cofactor (biochemistry)"/>
              </a:rPr>
              <a:t>cofactors</a:t>
            </a:r>
            <a:r>
              <a:rPr lang="en-GB" noProof="0" dirty="0">
                <a:effectLst/>
              </a:rPr>
              <a:t> </a:t>
            </a:r>
            <a:r>
              <a:rPr lang="en-GB" noProof="0" dirty="0">
                <a:effectLst/>
                <a:hlinkClick r:id="rId11" tooltip="Flavin adenine dinucleotide"/>
              </a:rPr>
              <a:t>FAD</a:t>
            </a:r>
            <a:r>
              <a:rPr lang="en-GB" noProof="0" dirty="0">
                <a:effectLst/>
              </a:rPr>
              <a:t>, </a:t>
            </a:r>
            <a:r>
              <a:rPr lang="en-GB" noProof="0" dirty="0">
                <a:effectLst/>
                <a:hlinkClick r:id="rId12" tooltip="Nicotinamide adenine dinucleotide"/>
              </a:rPr>
              <a:t>NAD</a:t>
            </a:r>
            <a:r>
              <a:rPr lang="en-GB" baseline="30000" noProof="0" dirty="0">
                <a:effectLst/>
                <a:hlinkClick r:id="rId12" tooltip="Nicotinamide adenine dinucleotide"/>
              </a:rPr>
              <a:t>+</a:t>
            </a:r>
            <a:r>
              <a:rPr lang="en-GB" noProof="0" dirty="0">
                <a:effectLst/>
              </a:rPr>
              <a:t>, and </a:t>
            </a:r>
            <a:r>
              <a:rPr lang="en-GB" noProof="0" dirty="0">
                <a:effectLst/>
                <a:hlinkClick r:id="rId13" tooltip="NADP"/>
              </a:rPr>
              <a:t>NADP</a:t>
            </a:r>
            <a:r>
              <a:rPr lang="en-GB" baseline="30000" noProof="0" dirty="0">
                <a:effectLst/>
                <a:hlinkClick r:id="rId13" tooltip="NADP"/>
              </a:rPr>
              <a:t>+</a:t>
            </a:r>
            <a:r>
              <a:rPr lang="en-GB" noProof="0" dirty="0">
                <a:effectLst/>
              </a:rPr>
              <a:t>. The structure is composed of up to seven mostly parallel </a:t>
            </a:r>
            <a:r>
              <a:rPr lang="en-GB" noProof="0" dirty="0">
                <a:effectLst/>
                <a:hlinkClick r:id="rId6" tooltip="Beta sheet"/>
              </a:rPr>
              <a:t>beta strands</a:t>
            </a:r>
            <a:r>
              <a:rPr lang="en-GB" noProof="0" dirty="0">
                <a:effectLst/>
              </a:rPr>
              <a:t>. The first two strands are connected by an α- helix. The structures of segments between additional strands vary greatly and may include structures such as short helical segments and coils.</a:t>
            </a:r>
          </a:p>
          <a:p>
            <a:pPr rtl="0"/>
            <a:r>
              <a:rPr lang="en-GB" noProof="0" dirty="0">
                <a:effectLst/>
              </a:rPr>
              <a:t>The motif is named for </a:t>
            </a:r>
            <a:r>
              <a:rPr lang="en-GB" noProof="0" dirty="0">
                <a:effectLst/>
                <a:hlinkClick r:id="rId14" tooltip="Michael Rossmann"/>
              </a:rPr>
              <a:t>Michael </a:t>
            </a:r>
            <a:r>
              <a:rPr lang="en-GB" noProof="0" dirty="0" err="1">
                <a:effectLst/>
                <a:hlinkClick r:id="rId14" tooltip="Michael Rossmann"/>
              </a:rPr>
              <a:t>Rossmann</a:t>
            </a:r>
            <a:r>
              <a:rPr lang="en-GB" noProof="0" dirty="0">
                <a:effectLst/>
              </a:rPr>
              <a:t>, who first pointed out that this is a frequently occurring motif in nucleotide binding proteins, such as dehydrogenases.</a:t>
            </a:r>
          </a:p>
          <a:p>
            <a:pPr rtl="0"/>
            <a:r>
              <a:rPr lang="en-GB" b="1" noProof="0" dirty="0">
                <a:effectLst/>
              </a:rPr>
              <a:t>Leucine-rich repeat domain </a:t>
            </a:r>
            <a:r>
              <a:rPr lang="en-GB" noProof="0" dirty="0">
                <a:effectLst/>
              </a:rPr>
              <a:t>- horseshoe shape with an interior parallel beta sheet and an exterior array of helices. One face of the beta sheet and one side of the helix array are exposed to </a:t>
            </a:r>
            <a:r>
              <a:rPr lang="en-GB" noProof="0" dirty="0">
                <a:effectLst/>
                <a:hlinkClick r:id="rId15" tooltip="Solvent"/>
              </a:rPr>
              <a:t>solvent</a:t>
            </a:r>
            <a:r>
              <a:rPr lang="en-GB" noProof="0" dirty="0">
                <a:effectLst/>
              </a:rPr>
              <a:t> and are therefore dominated by </a:t>
            </a:r>
            <a:r>
              <a:rPr lang="en-GB" noProof="0" dirty="0">
                <a:effectLst/>
                <a:hlinkClick r:id="rId16" tooltip="Hydrophilic"/>
              </a:rPr>
              <a:t>hydrophilic</a:t>
            </a:r>
            <a:r>
              <a:rPr lang="en-GB" noProof="0" dirty="0">
                <a:effectLst/>
              </a:rPr>
              <a:t> residues. The region between the helices and sheets is the protein's </a:t>
            </a:r>
            <a:r>
              <a:rPr lang="en-GB" noProof="0" dirty="0">
                <a:effectLst/>
                <a:hlinkClick r:id="rId17" tooltip="Hydrophobic core"/>
              </a:rPr>
              <a:t>hydrophobic core</a:t>
            </a:r>
            <a:r>
              <a:rPr lang="en-GB" noProof="0" dirty="0">
                <a:effectLst/>
              </a:rPr>
              <a:t> and is tightly </a:t>
            </a:r>
            <a:r>
              <a:rPr lang="en-GB" noProof="0" dirty="0">
                <a:effectLst/>
                <a:hlinkClick r:id="rId18" tooltip="Steric"/>
              </a:rPr>
              <a:t>sterically</a:t>
            </a:r>
            <a:r>
              <a:rPr lang="en-GB" noProof="0" dirty="0">
                <a:effectLst/>
              </a:rPr>
              <a:t> packed with leucine residues.</a:t>
            </a:r>
          </a:p>
          <a:p>
            <a:pPr rtl="0"/>
            <a:endParaRPr lang="en-US" dirty="0">
              <a:effectLst/>
            </a:endParaRPr>
          </a:p>
          <a:p>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35</a:t>
            </a:fld>
            <a:endParaRPr lang="cs-CZ"/>
          </a:p>
        </p:txBody>
      </p:sp>
    </p:spTree>
    <p:extLst>
      <p:ext uri="{BB962C8B-B14F-4D97-AF65-F5344CB8AC3E}">
        <p14:creationId xmlns:p14="http://schemas.microsoft.com/office/powerpoint/2010/main" val="2839968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Enzyme</a:t>
            </a:r>
            <a:r>
              <a:rPr lang="cs-CZ" baseline="0" dirty="0"/>
              <a:t> </a:t>
            </a:r>
            <a:r>
              <a:rPr lang="cs-CZ" baseline="0" dirty="0" err="1"/>
              <a:t>changes</a:t>
            </a:r>
            <a:r>
              <a:rPr lang="cs-CZ" baseline="0" dirty="0"/>
              <a:t> </a:t>
            </a:r>
            <a:r>
              <a:rPr lang="cs-CZ" baseline="0" dirty="0" err="1"/>
              <a:t>the</a:t>
            </a:r>
            <a:r>
              <a:rPr lang="cs-CZ" baseline="0" dirty="0"/>
              <a:t> </a:t>
            </a:r>
            <a:r>
              <a:rPr lang="cs-CZ" baseline="0" dirty="0" err="1"/>
              <a:t>its</a:t>
            </a:r>
            <a:r>
              <a:rPr lang="cs-CZ" baseline="0" dirty="0"/>
              <a:t> </a:t>
            </a:r>
            <a:r>
              <a:rPr lang="cs-CZ" baseline="0" dirty="0" err="1"/>
              <a:t>shape</a:t>
            </a:r>
            <a:r>
              <a:rPr lang="cs-CZ" baseline="0" dirty="0"/>
              <a:t> to </a:t>
            </a:r>
            <a:r>
              <a:rPr lang="cs-CZ" baseline="0" dirty="0" err="1"/>
              <a:t>move</a:t>
            </a:r>
            <a:r>
              <a:rPr lang="cs-CZ" baseline="0" dirty="0"/>
              <a:t> </a:t>
            </a:r>
            <a:r>
              <a:rPr lang="cs-CZ" baseline="0" dirty="0" err="1"/>
              <a:t>the</a:t>
            </a:r>
            <a:r>
              <a:rPr lang="cs-CZ" baseline="0" dirty="0"/>
              <a:t> </a:t>
            </a:r>
            <a:r>
              <a:rPr lang="cs-CZ" baseline="0" dirty="0" err="1"/>
              <a:t>important</a:t>
            </a:r>
            <a:r>
              <a:rPr lang="cs-CZ" baseline="0" dirty="0"/>
              <a:t> </a:t>
            </a:r>
            <a:r>
              <a:rPr lang="cs-CZ" baseline="0" dirty="0" err="1"/>
              <a:t>aa</a:t>
            </a:r>
            <a:r>
              <a:rPr lang="cs-CZ" baseline="0" dirty="0"/>
              <a:t> </a:t>
            </a:r>
            <a:r>
              <a:rPr lang="cs-CZ" baseline="0" dirty="0" err="1"/>
              <a:t>residues</a:t>
            </a:r>
            <a:r>
              <a:rPr lang="cs-CZ" baseline="0" dirty="0"/>
              <a:t> </a:t>
            </a:r>
            <a:r>
              <a:rPr lang="cs-CZ" baseline="0" dirty="0" err="1"/>
              <a:t>closer</a:t>
            </a:r>
            <a:r>
              <a:rPr lang="cs-CZ" baseline="0" dirty="0"/>
              <a:t> to </a:t>
            </a:r>
            <a:r>
              <a:rPr lang="cs-CZ" baseline="0" dirty="0" err="1"/>
              <a:t>the</a:t>
            </a:r>
            <a:r>
              <a:rPr lang="cs-CZ" baseline="0" dirty="0"/>
              <a:t> </a:t>
            </a:r>
            <a:r>
              <a:rPr lang="cs-CZ" baseline="0" dirty="0" err="1"/>
              <a:t>substrate</a:t>
            </a:r>
            <a:endParaRPr lang="cs-CZ" baseline="0" dirty="0"/>
          </a:p>
          <a:p>
            <a:r>
              <a:rPr lang="cs-CZ" baseline="0" dirty="0" err="1"/>
              <a:t>It</a:t>
            </a:r>
            <a:r>
              <a:rPr lang="cs-CZ" baseline="0" dirty="0"/>
              <a:t> </a:t>
            </a:r>
            <a:r>
              <a:rPr lang="cs-CZ" baseline="0" dirty="0" err="1"/>
              <a:t>explains</a:t>
            </a:r>
            <a:r>
              <a:rPr lang="cs-CZ" baseline="0" dirty="0"/>
              <a:t> </a:t>
            </a:r>
            <a:r>
              <a:rPr lang="cs-CZ" baseline="0" dirty="0" err="1"/>
              <a:t>wide</a:t>
            </a:r>
            <a:r>
              <a:rPr lang="cs-CZ" baseline="0" dirty="0"/>
              <a:t> </a:t>
            </a:r>
            <a:r>
              <a:rPr lang="cs-CZ" baseline="0" dirty="0" err="1"/>
              <a:t>range</a:t>
            </a:r>
            <a:r>
              <a:rPr lang="cs-CZ" baseline="0" dirty="0"/>
              <a:t> of </a:t>
            </a:r>
            <a:r>
              <a:rPr lang="cs-CZ" baseline="0" dirty="0" err="1"/>
              <a:t>substrates</a:t>
            </a:r>
            <a:r>
              <a:rPr lang="cs-CZ" baseline="0" dirty="0"/>
              <a:t> </a:t>
            </a:r>
            <a:r>
              <a:rPr lang="cs-CZ" baseline="0" dirty="0" err="1"/>
              <a:t>for</a:t>
            </a:r>
            <a:r>
              <a:rPr lang="cs-CZ" baseline="0" dirty="0"/>
              <a:t> </a:t>
            </a:r>
            <a:r>
              <a:rPr lang="cs-CZ" baseline="0" dirty="0" err="1"/>
              <a:t>some</a:t>
            </a:r>
            <a:r>
              <a:rPr lang="cs-CZ" baseline="0" dirty="0"/>
              <a:t> </a:t>
            </a:r>
            <a:r>
              <a:rPr lang="cs-CZ" baseline="0" dirty="0" err="1"/>
              <a:t>enzymes</a:t>
            </a:r>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38</a:t>
            </a:fld>
            <a:endParaRPr lang="cs-CZ"/>
          </a:p>
        </p:txBody>
      </p:sp>
    </p:spTree>
    <p:extLst>
      <p:ext uri="{BB962C8B-B14F-4D97-AF65-F5344CB8AC3E}">
        <p14:creationId xmlns:p14="http://schemas.microsoft.com/office/powerpoint/2010/main" val="394388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catalytic</a:t>
            </a:r>
            <a:r>
              <a:rPr lang="cs-CZ" dirty="0"/>
              <a:t> </a:t>
            </a:r>
            <a:r>
              <a:rPr lang="cs-CZ" dirty="0" err="1"/>
              <a:t>triad</a:t>
            </a:r>
            <a:r>
              <a:rPr lang="cs-CZ" dirty="0"/>
              <a:t> </a:t>
            </a:r>
            <a:r>
              <a:rPr lang="cs-CZ" dirty="0" err="1"/>
              <a:t>often</a:t>
            </a:r>
            <a:r>
              <a:rPr lang="cs-CZ" dirty="0"/>
              <a:t> </a:t>
            </a:r>
            <a:r>
              <a:rPr lang="cs-CZ" dirty="0" err="1"/>
              <a:t>present</a:t>
            </a:r>
            <a:r>
              <a:rPr lang="cs-CZ" baseline="0" dirty="0"/>
              <a:t> in </a:t>
            </a:r>
            <a:r>
              <a:rPr lang="cs-CZ" baseline="0" dirty="0" err="1"/>
              <a:t>the</a:t>
            </a:r>
            <a:r>
              <a:rPr lang="cs-CZ" baseline="0" dirty="0"/>
              <a:t> </a:t>
            </a:r>
            <a:r>
              <a:rPr lang="cs-CZ" baseline="0" dirty="0" err="1"/>
              <a:t>active</a:t>
            </a:r>
            <a:r>
              <a:rPr lang="cs-CZ" baseline="0" dirty="0"/>
              <a:t> </a:t>
            </a:r>
            <a:r>
              <a:rPr lang="cs-CZ" baseline="0" dirty="0" err="1"/>
              <a:t>site</a:t>
            </a:r>
            <a:r>
              <a:rPr lang="cs-CZ" baseline="0" dirty="0"/>
              <a:t> of </a:t>
            </a:r>
            <a:r>
              <a:rPr lang="cs-CZ" baseline="0" dirty="0" err="1"/>
              <a:t>hydrolases</a:t>
            </a:r>
            <a:r>
              <a:rPr lang="cs-CZ" baseline="0" dirty="0"/>
              <a:t> and </a:t>
            </a:r>
            <a:r>
              <a:rPr lang="cs-CZ" baseline="0" dirty="0" err="1"/>
              <a:t>transferases</a:t>
            </a:r>
            <a:endParaRPr lang="cs-CZ" dirty="0"/>
          </a:p>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40</a:t>
            </a:fld>
            <a:endParaRPr lang="cs-CZ"/>
          </a:p>
        </p:txBody>
      </p:sp>
    </p:spTree>
    <p:extLst>
      <p:ext uri="{BB962C8B-B14F-4D97-AF65-F5344CB8AC3E}">
        <p14:creationId xmlns:p14="http://schemas.microsoft.com/office/powerpoint/2010/main" val="2411330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Fe2+ in CYP</a:t>
            </a:r>
            <a:r>
              <a:rPr lang="cs-CZ" baseline="0" dirty="0"/>
              <a:t> – </a:t>
            </a:r>
            <a:r>
              <a:rPr lang="cs-CZ" baseline="0" dirty="0" err="1"/>
              <a:t>necessary</a:t>
            </a:r>
            <a:r>
              <a:rPr lang="cs-CZ" baseline="0" dirty="0"/>
              <a:t> </a:t>
            </a:r>
            <a:r>
              <a:rPr lang="cs-CZ" baseline="0" dirty="0" err="1"/>
              <a:t>for</a:t>
            </a:r>
            <a:r>
              <a:rPr lang="cs-CZ" baseline="0" dirty="0"/>
              <a:t> </a:t>
            </a:r>
            <a:r>
              <a:rPr lang="cs-CZ" baseline="0" dirty="0" err="1"/>
              <a:t>oxidation</a:t>
            </a:r>
            <a:r>
              <a:rPr lang="cs-CZ" baseline="0" dirty="0"/>
              <a:t> and </a:t>
            </a:r>
            <a:r>
              <a:rPr lang="cs-CZ" baseline="0" dirty="0" err="1"/>
              <a:t>reduction</a:t>
            </a:r>
            <a:r>
              <a:rPr lang="cs-CZ" baseline="0" dirty="0"/>
              <a:t> </a:t>
            </a:r>
            <a:r>
              <a:rPr lang="cs-CZ" baseline="0" dirty="0" err="1"/>
              <a:t>reactions</a:t>
            </a:r>
            <a:endParaRPr lang="cs-CZ" baseline="0" dirty="0"/>
          </a:p>
          <a:p>
            <a:r>
              <a:rPr lang="cs-CZ" baseline="0" dirty="0" err="1"/>
              <a:t>Zinc</a:t>
            </a:r>
            <a:r>
              <a:rPr lang="cs-CZ" baseline="0" dirty="0"/>
              <a:t> </a:t>
            </a:r>
            <a:r>
              <a:rPr lang="cs-CZ" baseline="0" dirty="0" err="1"/>
              <a:t>metalloproteases</a:t>
            </a:r>
            <a:r>
              <a:rPr lang="cs-CZ" baseline="0" dirty="0"/>
              <a:t>, eg. ACE, matrix </a:t>
            </a:r>
            <a:r>
              <a:rPr lang="cs-CZ" baseline="0" dirty="0" err="1"/>
              <a:t>metalloproteinases</a:t>
            </a:r>
            <a:r>
              <a:rPr lang="cs-CZ" baseline="0" dirty="0"/>
              <a:t>, histon-</a:t>
            </a:r>
            <a:r>
              <a:rPr lang="cs-CZ" baseline="0" dirty="0" err="1"/>
              <a:t>deacetylase</a:t>
            </a:r>
            <a:endParaRPr lang="cs-CZ" baseline="0" dirty="0"/>
          </a:p>
          <a:p>
            <a:endParaRPr lang="cs-CZ" dirty="0"/>
          </a:p>
          <a:p>
            <a:r>
              <a:rPr lang="cs-CZ" dirty="0"/>
              <a:t>NADPH </a:t>
            </a:r>
            <a:r>
              <a:rPr lang="cs-CZ" dirty="0" err="1"/>
              <a:t>exclusively</a:t>
            </a:r>
            <a:r>
              <a:rPr lang="cs-CZ" dirty="0"/>
              <a:t> </a:t>
            </a:r>
            <a:r>
              <a:rPr lang="cs-CZ" dirty="0" err="1"/>
              <a:t>for</a:t>
            </a:r>
            <a:r>
              <a:rPr lang="cs-CZ" dirty="0"/>
              <a:t> </a:t>
            </a:r>
            <a:r>
              <a:rPr lang="cs-CZ" dirty="0" err="1"/>
              <a:t>reductive</a:t>
            </a:r>
            <a:r>
              <a:rPr lang="cs-CZ" dirty="0"/>
              <a:t> </a:t>
            </a:r>
            <a:r>
              <a:rPr lang="cs-CZ" dirty="0" err="1"/>
              <a:t>biosynthesis</a:t>
            </a:r>
            <a:r>
              <a:rPr lang="cs-CZ" dirty="0"/>
              <a:t>,</a:t>
            </a:r>
            <a:r>
              <a:rPr lang="cs-CZ" baseline="0" dirty="0"/>
              <a:t> NADH </a:t>
            </a:r>
            <a:r>
              <a:rPr lang="cs-CZ" baseline="0" dirty="0" err="1"/>
              <a:t>for</a:t>
            </a:r>
            <a:r>
              <a:rPr lang="cs-CZ" baseline="0" dirty="0"/>
              <a:t> ATP </a:t>
            </a:r>
            <a:r>
              <a:rPr lang="cs-CZ" baseline="0" dirty="0" err="1"/>
              <a:t>generation</a:t>
            </a:r>
            <a:r>
              <a:rPr lang="cs-CZ" dirty="0"/>
              <a:t>	</a:t>
            </a:r>
          </a:p>
        </p:txBody>
      </p:sp>
      <p:sp>
        <p:nvSpPr>
          <p:cNvPr id="4" name="Slide Number Placeholder 3"/>
          <p:cNvSpPr>
            <a:spLocks noGrp="1"/>
          </p:cNvSpPr>
          <p:nvPr>
            <p:ph type="sldNum" sz="quarter" idx="10"/>
          </p:nvPr>
        </p:nvSpPr>
        <p:spPr/>
        <p:txBody>
          <a:bodyPr/>
          <a:lstStyle/>
          <a:p>
            <a:fld id="{67A5F613-BB89-4A4F-A383-250BBB5BD62A}" type="slidenum">
              <a:rPr lang="cs-CZ" smtClean="0"/>
              <a:t>41</a:t>
            </a:fld>
            <a:endParaRPr lang="cs-CZ"/>
          </a:p>
        </p:txBody>
      </p:sp>
    </p:spTree>
    <p:extLst>
      <p:ext uri="{BB962C8B-B14F-4D97-AF65-F5344CB8AC3E}">
        <p14:creationId xmlns:p14="http://schemas.microsoft.com/office/powerpoint/2010/main" val="3935345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Allosteric</a:t>
            </a:r>
            <a:r>
              <a:rPr lang="cs-CZ" dirty="0"/>
              <a:t> </a:t>
            </a:r>
            <a:r>
              <a:rPr lang="cs-CZ" dirty="0" err="1"/>
              <a:t>site</a:t>
            </a:r>
            <a:r>
              <a:rPr lang="cs-CZ" dirty="0"/>
              <a:t> </a:t>
            </a:r>
            <a:r>
              <a:rPr lang="cs-CZ" dirty="0" err="1"/>
              <a:t>convenient</a:t>
            </a:r>
            <a:r>
              <a:rPr lang="cs-CZ" baseline="0" dirty="0"/>
              <a:t> </a:t>
            </a:r>
            <a:r>
              <a:rPr lang="cs-CZ" baseline="0" dirty="0" err="1"/>
              <a:t>for</a:t>
            </a:r>
            <a:r>
              <a:rPr lang="cs-CZ" baseline="0" dirty="0"/>
              <a:t> </a:t>
            </a:r>
            <a:r>
              <a:rPr lang="cs-CZ" baseline="0" dirty="0" err="1"/>
              <a:t>agents</a:t>
            </a:r>
            <a:r>
              <a:rPr lang="cs-CZ" baseline="0" dirty="0"/>
              <a:t> </a:t>
            </a:r>
            <a:r>
              <a:rPr lang="cs-CZ" baseline="0" dirty="0" err="1"/>
              <a:t>structurally</a:t>
            </a:r>
            <a:r>
              <a:rPr lang="cs-CZ" baseline="0" dirty="0"/>
              <a:t> </a:t>
            </a:r>
            <a:r>
              <a:rPr lang="cs-CZ" baseline="0" dirty="0" err="1"/>
              <a:t>different</a:t>
            </a:r>
            <a:r>
              <a:rPr lang="cs-CZ" baseline="0" dirty="0"/>
              <a:t> </a:t>
            </a:r>
            <a:r>
              <a:rPr lang="cs-CZ" baseline="0" dirty="0" err="1"/>
              <a:t>from</a:t>
            </a:r>
            <a:r>
              <a:rPr lang="cs-CZ" baseline="0" dirty="0"/>
              <a:t> </a:t>
            </a:r>
            <a:r>
              <a:rPr lang="cs-CZ" baseline="0" dirty="0" err="1"/>
              <a:t>the</a:t>
            </a:r>
            <a:r>
              <a:rPr lang="cs-CZ" baseline="0" dirty="0"/>
              <a:t> </a:t>
            </a:r>
            <a:r>
              <a:rPr lang="cs-CZ" baseline="0" dirty="0" err="1"/>
              <a:t>substrate</a:t>
            </a:r>
            <a:r>
              <a:rPr lang="cs-CZ" baseline="0" dirty="0"/>
              <a:t> and </a:t>
            </a:r>
            <a:r>
              <a:rPr lang="cs-CZ" baseline="0" dirty="0" err="1"/>
              <a:t>the</a:t>
            </a:r>
            <a:r>
              <a:rPr lang="cs-CZ" baseline="0" dirty="0"/>
              <a:t> </a:t>
            </a:r>
            <a:r>
              <a:rPr lang="cs-CZ" baseline="0" dirty="0" err="1"/>
              <a:t>agents</a:t>
            </a:r>
            <a:r>
              <a:rPr lang="cs-CZ" baseline="0" dirty="0"/>
              <a:t> do not </a:t>
            </a:r>
            <a:r>
              <a:rPr lang="cs-CZ" baseline="0" dirty="0" err="1"/>
              <a:t>have</a:t>
            </a:r>
            <a:r>
              <a:rPr lang="cs-CZ" baseline="0" dirty="0"/>
              <a:t> to </a:t>
            </a:r>
            <a:r>
              <a:rPr lang="cs-CZ" baseline="0" dirty="0" err="1"/>
              <a:t>compete</a:t>
            </a:r>
            <a:r>
              <a:rPr lang="cs-CZ" baseline="0" dirty="0"/>
              <a:t> </a:t>
            </a:r>
            <a:r>
              <a:rPr lang="cs-CZ" baseline="0" dirty="0" err="1"/>
              <a:t>with</a:t>
            </a:r>
            <a:r>
              <a:rPr lang="cs-CZ" baseline="0" dirty="0"/>
              <a:t> </a:t>
            </a:r>
            <a:r>
              <a:rPr lang="cs-CZ" baseline="0" dirty="0" err="1"/>
              <a:t>the</a:t>
            </a:r>
            <a:r>
              <a:rPr lang="cs-CZ" baseline="0" dirty="0"/>
              <a:t> </a:t>
            </a:r>
            <a:r>
              <a:rPr lang="cs-CZ" baseline="0" dirty="0" err="1"/>
              <a:t>substrate</a:t>
            </a:r>
            <a:r>
              <a:rPr lang="cs-CZ" baseline="0" dirty="0"/>
              <a:t> to </a:t>
            </a:r>
            <a:r>
              <a:rPr lang="cs-CZ" baseline="0" dirty="0" err="1"/>
              <a:t>regulate</a:t>
            </a:r>
            <a:r>
              <a:rPr lang="cs-CZ" baseline="0" dirty="0"/>
              <a:t> </a:t>
            </a:r>
            <a:r>
              <a:rPr lang="cs-CZ" baseline="0" dirty="0" err="1"/>
              <a:t>the</a:t>
            </a:r>
            <a:r>
              <a:rPr lang="cs-CZ" baseline="0" dirty="0"/>
              <a:t> enzyme</a:t>
            </a:r>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43</a:t>
            </a:fld>
            <a:endParaRPr lang="cs-CZ"/>
          </a:p>
        </p:txBody>
      </p:sp>
    </p:spTree>
    <p:extLst>
      <p:ext uri="{BB962C8B-B14F-4D97-AF65-F5344CB8AC3E}">
        <p14:creationId xmlns:p14="http://schemas.microsoft.com/office/powerpoint/2010/main" val="256344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7A5F613-BB89-4A4F-A383-250BBB5BD62A}" type="slidenum">
              <a:rPr lang="cs-CZ" smtClean="0"/>
              <a:t>44</a:t>
            </a:fld>
            <a:endParaRPr lang="cs-CZ"/>
          </a:p>
        </p:txBody>
      </p:sp>
    </p:spTree>
    <p:extLst>
      <p:ext uri="{BB962C8B-B14F-4D97-AF65-F5344CB8AC3E}">
        <p14:creationId xmlns:p14="http://schemas.microsoft.com/office/powerpoint/2010/main" val="94488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en-US" dirty="0">
                <a:hlinkClick r:id="rId3"/>
              </a:rPr>
              <a:t>Ligand binding assay – Wikipedia</a:t>
            </a:r>
            <a:endParaRPr lang="cs-CZ" sz="1800" b="1" i="0" u="none" strike="noStrike" baseline="0" dirty="0">
              <a:latin typeface="URWPalladioL-Bold"/>
            </a:endParaRPr>
          </a:p>
          <a:p>
            <a:pPr algn="l"/>
            <a:r>
              <a:rPr lang="cs-CZ" dirty="0"/>
              <a:t>https://www.labome.com/method/Receptor-Ligand-Binding-Assays.html</a:t>
            </a:r>
          </a:p>
          <a:p>
            <a:pPr algn="l"/>
            <a:r>
              <a:rPr lang="en-US" dirty="0">
                <a:hlinkClick r:id="rId4"/>
              </a:rPr>
              <a:t>Receptor Binding Techniques - Frey - 1997 - Current Protocols in Neuroscience - Wiley Online Library</a:t>
            </a:r>
            <a:endParaRPr lang="cs-CZ" dirty="0"/>
          </a:p>
          <a:p>
            <a:pPr algn="l"/>
            <a:r>
              <a:rPr lang="en-US" dirty="0">
                <a:hlinkClick r:id="rId5"/>
              </a:rPr>
              <a:t>A powerful tool for drug discovery - European Pharmaceutical Review</a:t>
            </a:r>
            <a:endParaRPr lang="cs-CZ" dirty="0"/>
          </a:p>
          <a:p>
            <a:pPr algn="l"/>
            <a:endParaRPr lang="cs-CZ" dirty="0"/>
          </a:p>
          <a:p>
            <a:pPr algn="l"/>
            <a:r>
              <a:rPr lang="cs-CZ" dirty="0"/>
              <a:t>Techniky nerozlišují agonisty/antagonisty! (</a:t>
            </a:r>
            <a:r>
              <a:rPr lang="cs-CZ" dirty="0" err="1"/>
              <a:t>Lemke</a:t>
            </a:r>
            <a:r>
              <a:rPr lang="cs-CZ" dirty="0"/>
              <a:t>)</a:t>
            </a:r>
          </a:p>
          <a:p>
            <a:endParaRPr lang="cs-CZ" dirty="0"/>
          </a:p>
          <a:p>
            <a:r>
              <a:rPr lang="cs-CZ" dirty="0"/>
              <a:t>HSQC - </a:t>
            </a:r>
            <a:r>
              <a:rPr lang="cs-CZ" dirty="0" err="1"/>
              <a:t>heteronuclear</a:t>
            </a:r>
            <a:r>
              <a:rPr lang="cs-CZ" dirty="0"/>
              <a:t> single </a:t>
            </a:r>
            <a:r>
              <a:rPr lang="cs-CZ" dirty="0" err="1"/>
              <a:t>quantum</a:t>
            </a:r>
            <a:r>
              <a:rPr lang="cs-CZ" dirty="0"/>
              <a:t> </a:t>
            </a:r>
            <a:r>
              <a:rPr lang="cs-CZ" dirty="0" err="1"/>
              <a:t>coherence</a:t>
            </a:r>
            <a:r>
              <a:rPr lang="cs-CZ" dirty="0"/>
              <a:t> </a:t>
            </a:r>
            <a:r>
              <a:rPr lang="cs-CZ" dirty="0" err="1"/>
              <a:t>or</a:t>
            </a:r>
            <a:r>
              <a:rPr lang="cs-CZ" dirty="0"/>
              <a:t> </a:t>
            </a:r>
            <a:r>
              <a:rPr lang="cs-CZ" dirty="0" err="1"/>
              <a:t>heteronuclear</a:t>
            </a:r>
            <a:r>
              <a:rPr lang="cs-CZ" dirty="0"/>
              <a:t> single </a:t>
            </a:r>
            <a:r>
              <a:rPr lang="cs-CZ" dirty="0" err="1"/>
              <a:t>quantum</a:t>
            </a:r>
            <a:r>
              <a:rPr lang="cs-CZ" dirty="0"/>
              <a:t> </a:t>
            </a:r>
            <a:r>
              <a:rPr lang="cs-CZ" dirty="0" err="1"/>
              <a:t>correlation</a:t>
            </a:r>
            <a:r>
              <a:rPr lang="cs-CZ" dirty="0"/>
              <a:t> (protein NMR)</a:t>
            </a:r>
          </a:p>
          <a:p>
            <a:r>
              <a:rPr lang="cs-CZ" dirty="0"/>
              <a:t>WAC </a:t>
            </a:r>
            <a:r>
              <a:rPr lang="cs-CZ" dirty="0" err="1"/>
              <a:t>weak</a:t>
            </a:r>
            <a:r>
              <a:rPr lang="cs-CZ" dirty="0"/>
              <a:t> </a:t>
            </a:r>
            <a:r>
              <a:rPr lang="cs-CZ" dirty="0" err="1"/>
              <a:t>affinity</a:t>
            </a:r>
            <a:r>
              <a:rPr lang="cs-CZ" dirty="0"/>
              <a:t> </a:t>
            </a:r>
            <a:r>
              <a:rPr lang="cs-CZ" dirty="0" err="1"/>
              <a:t>chromatography</a:t>
            </a:r>
            <a:endParaRPr lang="cs-CZ" dirty="0"/>
          </a:p>
          <a:p>
            <a:endParaRPr lang="cs-CZ" dirty="0"/>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50</a:t>
            </a:fld>
            <a:endParaRPr lang="cs-CZ"/>
          </a:p>
        </p:txBody>
      </p:sp>
    </p:spTree>
    <p:extLst>
      <p:ext uri="{BB962C8B-B14F-4D97-AF65-F5344CB8AC3E}">
        <p14:creationId xmlns:p14="http://schemas.microsoft.com/office/powerpoint/2010/main" val="4257850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More sensitive </a:t>
            </a:r>
            <a:r>
              <a:rPr lang="cs-CZ" dirty="0" err="1"/>
              <a:t>than</a:t>
            </a:r>
            <a:r>
              <a:rPr lang="cs-CZ" dirty="0"/>
              <a:t> ITC</a:t>
            </a:r>
          </a:p>
        </p:txBody>
      </p:sp>
      <p:sp>
        <p:nvSpPr>
          <p:cNvPr id="4" name="Zástupný symbol pro číslo snímku 3"/>
          <p:cNvSpPr>
            <a:spLocks noGrp="1"/>
          </p:cNvSpPr>
          <p:nvPr>
            <p:ph type="sldNum" sz="quarter" idx="5"/>
          </p:nvPr>
        </p:nvSpPr>
        <p:spPr/>
        <p:txBody>
          <a:bodyPr/>
          <a:lstStyle/>
          <a:p>
            <a:fld id="{67A5F613-BB89-4A4F-A383-250BBB5BD62A}" type="slidenum">
              <a:rPr lang="cs-CZ" smtClean="0"/>
              <a:t>52</a:t>
            </a:fld>
            <a:endParaRPr lang="cs-CZ"/>
          </a:p>
        </p:txBody>
      </p:sp>
    </p:spTree>
    <p:extLst>
      <p:ext uri="{BB962C8B-B14F-4D97-AF65-F5344CB8AC3E}">
        <p14:creationId xmlns:p14="http://schemas.microsoft.com/office/powerpoint/2010/main" val="2743106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DU 2016</a:t>
            </a:r>
          </a:p>
          <a:p>
            <a:r>
              <a:rPr lang="en-US" dirty="0"/>
              <a:t>However, the calorimetric techniques, including the differential scanning</a:t>
            </a:r>
            <a:r>
              <a:rPr lang="cs-CZ" dirty="0"/>
              <a:t> </a:t>
            </a:r>
            <a:r>
              <a:rPr lang="en-US" dirty="0"/>
              <a:t>calorimetry (DSC) and the ITC,</a:t>
            </a:r>
            <a:r>
              <a:rPr lang="cs-CZ" dirty="0"/>
              <a:t> </a:t>
            </a:r>
            <a:r>
              <a:rPr lang="en-US" dirty="0"/>
              <a:t>provide quantitative thermodynamic data that can be used to study</a:t>
            </a:r>
            <a:r>
              <a:rPr lang="cs-CZ" dirty="0"/>
              <a:t> </a:t>
            </a:r>
            <a:r>
              <a:rPr lang="en-US" dirty="0"/>
              <a:t>the complex stability and to elucidate the binding driving forces. DSC can measure the enthalpy</a:t>
            </a:r>
            <a:r>
              <a:rPr lang="cs-CZ" dirty="0"/>
              <a:t> </a:t>
            </a:r>
            <a:r>
              <a:rPr lang="en-US" dirty="0"/>
              <a:t>and the heat capacity of thermal denaturation and as thus provides a way to estimate the stability of</a:t>
            </a:r>
            <a:r>
              <a:rPr lang="cs-CZ" dirty="0"/>
              <a:t> </a:t>
            </a:r>
            <a:r>
              <a:rPr lang="en-US" dirty="0"/>
              <a:t>protein–ligand complexes..</a:t>
            </a:r>
          </a:p>
        </p:txBody>
      </p:sp>
      <p:sp>
        <p:nvSpPr>
          <p:cNvPr id="4" name="Slide Number Placeholder 3"/>
          <p:cNvSpPr>
            <a:spLocks noGrp="1"/>
          </p:cNvSpPr>
          <p:nvPr>
            <p:ph type="sldNum" sz="quarter" idx="5"/>
          </p:nvPr>
        </p:nvSpPr>
        <p:spPr/>
        <p:txBody>
          <a:bodyPr/>
          <a:lstStyle/>
          <a:p>
            <a:fld id="{67A5F613-BB89-4A4F-A383-250BBB5BD62A}" type="slidenum">
              <a:rPr lang="cs-CZ" smtClean="0"/>
              <a:t>53</a:t>
            </a:fld>
            <a:endParaRPr lang="cs-CZ"/>
          </a:p>
        </p:txBody>
      </p:sp>
    </p:spTree>
    <p:extLst>
      <p:ext uri="{BB962C8B-B14F-4D97-AF65-F5344CB8AC3E}">
        <p14:creationId xmlns:p14="http://schemas.microsoft.com/office/powerpoint/2010/main" val="224927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Lemke</a:t>
            </a:r>
            <a:r>
              <a:rPr lang="cs-CZ" dirty="0"/>
              <a:t>: </a:t>
            </a:r>
            <a:r>
              <a:rPr lang="cs-CZ" dirty="0" err="1"/>
              <a:t>covalent</a:t>
            </a:r>
            <a:r>
              <a:rPr lang="cs-CZ" baseline="0" dirty="0"/>
              <a:t> bond 50-150 kcal/mol, </a:t>
            </a:r>
            <a:r>
              <a:rPr lang="cs-CZ" baseline="0" dirty="0" err="1"/>
              <a:t>alkylating</a:t>
            </a:r>
            <a:r>
              <a:rPr lang="cs-CZ" baseline="0" dirty="0"/>
              <a:t> </a:t>
            </a:r>
            <a:r>
              <a:rPr lang="cs-CZ" baseline="0" dirty="0" err="1"/>
              <a:t>or</a:t>
            </a:r>
            <a:r>
              <a:rPr lang="cs-CZ" baseline="0" dirty="0"/>
              <a:t> </a:t>
            </a:r>
            <a:r>
              <a:rPr lang="cs-CZ" baseline="0" dirty="0" err="1"/>
              <a:t>phosphorylating</a:t>
            </a:r>
            <a:r>
              <a:rPr lang="cs-CZ" baseline="0" dirty="0"/>
              <a:t> </a:t>
            </a:r>
            <a:r>
              <a:rPr lang="cs-CZ" baseline="0" dirty="0" err="1"/>
              <a:t>drugs</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4</a:t>
            </a:fld>
            <a:endParaRPr lang="cs-CZ"/>
          </a:p>
        </p:txBody>
      </p:sp>
    </p:spTree>
    <p:extLst>
      <p:ext uri="{BB962C8B-B14F-4D97-AF65-F5344CB8AC3E}">
        <p14:creationId xmlns:p14="http://schemas.microsoft.com/office/powerpoint/2010/main" val="286250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u="sng" kern="1200" dirty="0">
                <a:solidFill>
                  <a:schemeClr val="tx1"/>
                </a:solidFill>
                <a:effectLst/>
                <a:latin typeface="+mn-lt"/>
                <a:ea typeface="+mn-ea"/>
                <a:cs typeface="+mn-cs"/>
              </a:rPr>
              <a:t>Možno doplnit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Molecules | Free Full-Text | Theory and Applications of Covalent Docking in Drug Discovery: Merits and Pitfalls (mdpi.com)</a:t>
            </a:r>
            <a:endParaRPr lang="cs-CZ" sz="1200" kern="1200" dirty="0">
              <a:solidFill>
                <a:schemeClr val="tx1"/>
              </a:solidFill>
              <a:effectLst/>
              <a:latin typeface="+mn-lt"/>
              <a:ea typeface="+mn-ea"/>
              <a:cs typeface="+mn-cs"/>
            </a:endParaRPr>
          </a:p>
          <a:p>
            <a:endParaRPr lang="en-GB"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5</a:t>
            </a:fld>
            <a:endParaRPr lang="cs-CZ"/>
          </a:p>
        </p:txBody>
      </p:sp>
    </p:spTree>
    <p:extLst>
      <p:ext uri="{BB962C8B-B14F-4D97-AF65-F5344CB8AC3E}">
        <p14:creationId xmlns:p14="http://schemas.microsoft.com/office/powerpoint/2010/main" val="3922183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Lemke</a:t>
            </a:r>
            <a:r>
              <a:rPr lang="cs-CZ" dirty="0"/>
              <a:t>: </a:t>
            </a:r>
            <a:r>
              <a:rPr lang="cs-CZ" dirty="0" err="1"/>
              <a:t>ionic</a:t>
            </a:r>
            <a:r>
              <a:rPr lang="cs-CZ" baseline="0" dirty="0"/>
              <a:t> bond 5–10 kcal/mol</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6</a:t>
            </a:fld>
            <a:endParaRPr lang="cs-CZ"/>
          </a:p>
        </p:txBody>
      </p:sp>
    </p:spTree>
    <p:extLst>
      <p:ext uri="{BB962C8B-B14F-4D97-AF65-F5344CB8AC3E}">
        <p14:creationId xmlns:p14="http://schemas.microsoft.com/office/powerpoint/2010/main" val="411375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Lemke</a:t>
            </a:r>
            <a:r>
              <a:rPr lang="cs-CZ" dirty="0"/>
              <a:t>: 2–5 kcal/mol</a:t>
            </a:r>
          </a:p>
          <a:p>
            <a:r>
              <a:rPr lang="cs-CZ" dirty="0" err="1"/>
              <a:t>Bissantz</a:t>
            </a:r>
            <a:r>
              <a:rPr lang="cs-CZ" dirty="0"/>
              <a:t> </a:t>
            </a:r>
            <a:r>
              <a:rPr lang="cs-CZ" sz="1800" dirty="0">
                <a:effectLst/>
                <a:latin typeface="Calibri" panose="020F0502020204030204" pitchFamily="34" charset="0"/>
                <a:ea typeface="Calibri" panose="020F0502020204030204" pitchFamily="34" charset="0"/>
                <a:cs typeface="Arial" panose="020B0604020202020204" pitchFamily="34" charset="0"/>
              </a:rPr>
              <a:t>0,26–0,32 </a:t>
            </a:r>
            <a:r>
              <a:rPr lang="cs-CZ" sz="1800" dirty="0" err="1">
                <a:effectLst/>
                <a:latin typeface="Calibri" panose="020F0502020204030204" pitchFamily="34" charset="0"/>
                <a:ea typeface="Calibri" panose="020F0502020204030204" pitchFamily="34" charset="0"/>
                <a:cs typeface="Arial" panose="020B0604020202020204" pitchFamily="34" charset="0"/>
              </a:rPr>
              <a:t>nm</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8</a:t>
            </a:fld>
            <a:endParaRPr lang="cs-CZ"/>
          </a:p>
        </p:txBody>
      </p:sp>
    </p:spTree>
    <p:extLst>
      <p:ext uri="{BB962C8B-B14F-4D97-AF65-F5344CB8AC3E}">
        <p14:creationId xmlns:p14="http://schemas.microsoft.com/office/powerpoint/2010/main" val="266178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5F613-BB89-4A4F-A383-250BBB5BD62A}" type="slidenum">
              <a:rPr lang="cs-CZ" smtClean="0"/>
              <a:t>11</a:t>
            </a:fld>
            <a:endParaRPr lang="cs-CZ"/>
          </a:p>
        </p:txBody>
      </p:sp>
    </p:spTree>
    <p:extLst>
      <p:ext uri="{BB962C8B-B14F-4D97-AF65-F5344CB8AC3E}">
        <p14:creationId xmlns:p14="http://schemas.microsoft.com/office/powerpoint/2010/main" val="278282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Bissantz</a:t>
            </a:r>
            <a:r>
              <a:rPr lang="cs-CZ" dirty="0"/>
              <a:t> 0,29–0,35 </a:t>
            </a:r>
            <a:r>
              <a:rPr lang="cs-CZ" dirty="0" err="1"/>
              <a:t>nm</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12</a:t>
            </a:fld>
            <a:endParaRPr lang="cs-CZ"/>
          </a:p>
        </p:txBody>
      </p:sp>
    </p:spTree>
    <p:extLst>
      <p:ext uri="{BB962C8B-B14F-4D97-AF65-F5344CB8AC3E}">
        <p14:creationId xmlns:p14="http://schemas.microsoft.com/office/powerpoint/2010/main" val="1076873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EWG = </a:t>
            </a:r>
            <a:r>
              <a:rPr lang="cs-CZ" dirty="0" err="1"/>
              <a:t>electron-withdrawing</a:t>
            </a:r>
            <a:r>
              <a:rPr lang="cs-CZ" dirty="0"/>
              <a:t> </a:t>
            </a:r>
            <a:r>
              <a:rPr lang="cs-CZ" dirty="0" err="1"/>
              <a:t>group</a:t>
            </a:r>
            <a:endParaRPr lang="cs-CZ" dirty="0"/>
          </a:p>
          <a:p>
            <a:r>
              <a:rPr lang="cs-CZ" dirty="0"/>
              <a:t>Not </a:t>
            </a:r>
            <a:r>
              <a:rPr lang="cs-CZ" dirty="0" err="1"/>
              <a:t>fluorine</a:t>
            </a:r>
            <a:endParaRPr lang="cs-CZ" dirty="0"/>
          </a:p>
          <a:p>
            <a:r>
              <a:rPr lang="en-US" dirty="0"/>
              <a:t>the existence of σ-holes depend very</a:t>
            </a:r>
            <a:r>
              <a:rPr lang="cs-CZ" dirty="0"/>
              <a:t> </a:t>
            </a:r>
            <a:r>
              <a:rPr lang="en-US" dirty="0"/>
              <a:t>much on the environments of the respective halogen atoms</a:t>
            </a:r>
            <a:r>
              <a:rPr lang="cs-CZ" dirty="0"/>
              <a:t> </a:t>
            </a:r>
            <a:r>
              <a:rPr lang="en-US" dirty="0"/>
              <a:t>in the molecules. Thus, halogen bonding by CF3Cl, CF3Br</a:t>
            </a:r>
            <a:r>
              <a:rPr lang="cs-CZ" dirty="0"/>
              <a:t> </a:t>
            </a:r>
            <a:r>
              <a:rPr lang="en-US" dirty="0"/>
              <a:t>and CF3I is greatly enhanced by the three electron</a:t>
            </a:r>
            <a:r>
              <a:rPr lang="cs-CZ" dirty="0"/>
              <a:t>-</a:t>
            </a:r>
            <a:r>
              <a:rPr lang="en-US" dirty="0"/>
              <a:t>withdrawing</a:t>
            </a:r>
            <a:r>
              <a:rPr lang="cs-CZ" dirty="0"/>
              <a:t> </a:t>
            </a:r>
            <a:r>
              <a:rPr lang="en-US" dirty="0" err="1"/>
              <a:t>fluorines</a:t>
            </a:r>
            <a:r>
              <a:rPr lang="en-US" dirty="0"/>
              <a:t>. In their absence, CH3Cl does not</a:t>
            </a:r>
            <a:r>
              <a:rPr lang="cs-CZ" dirty="0"/>
              <a:t> </a:t>
            </a:r>
            <a:r>
              <a:rPr lang="en-US" dirty="0"/>
              <a:t>even have a σ-hole and those on the bromine</a:t>
            </a:r>
            <a:r>
              <a:rPr lang="cs-CZ" dirty="0"/>
              <a:t> </a:t>
            </a:r>
            <a:r>
              <a:rPr lang="en-US" dirty="0"/>
              <a:t>and iodine in CH3Br and CH3I are much weaker</a:t>
            </a:r>
            <a:endParaRPr lang="cs-CZ" dirty="0"/>
          </a:p>
          <a:p>
            <a:r>
              <a:rPr lang="en-US" dirty="0"/>
              <a:t>Halogen bonding involves iodine, bromine and sometimes</a:t>
            </a:r>
            <a:r>
              <a:rPr lang="cs-CZ" dirty="0"/>
              <a:t> </a:t>
            </a:r>
            <a:r>
              <a:rPr lang="en-US" dirty="0"/>
              <a:t>chlorine, typically substituted in molecular environments</a:t>
            </a:r>
            <a:r>
              <a:rPr lang="cs-CZ" dirty="0"/>
              <a:t> </a:t>
            </a:r>
            <a:r>
              <a:rPr lang="en-US" dirty="0"/>
              <a:t>that are electron-withdrawing</a:t>
            </a:r>
            <a:endParaRPr lang="cs-CZ" dirty="0"/>
          </a:p>
        </p:txBody>
      </p:sp>
      <p:sp>
        <p:nvSpPr>
          <p:cNvPr id="4" name="Zástupný symbol pro číslo snímku 3"/>
          <p:cNvSpPr>
            <a:spLocks noGrp="1"/>
          </p:cNvSpPr>
          <p:nvPr>
            <p:ph type="sldNum" sz="quarter" idx="10"/>
          </p:nvPr>
        </p:nvSpPr>
        <p:spPr/>
        <p:txBody>
          <a:bodyPr/>
          <a:lstStyle/>
          <a:p>
            <a:fld id="{67A5F613-BB89-4A4F-A383-250BBB5BD62A}" type="slidenum">
              <a:rPr lang="cs-CZ" smtClean="0"/>
              <a:t>13</a:t>
            </a:fld>
            <a:endParaRPr lang="cs-CZ"/>
          </a:p>
        </p:txBody>
      </p:sp>
    </p:spTree>
    <p:extLst>
      <p:ext uri="{BB962C8B-B14F-4D97-AF65-F5344CB8AC3E}">
        <p14:creationId xmlns:p14="http://schemas.microsoft.com/office/powerpoint/2010/main" val="40323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4287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19436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55962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sp>
        <p:nvSpPr>
          <p:cNvPr id="8" name="Zástupný symbol pro obrázek 7"/>
          <p:cNvSpPr>
            <a:spLocks noGrp="1"/>
          </p:cNvSpPr>
          <p:nvPr>
            <p:ph type="pic" sz="quarter" idx="10"/>
          </p:nvPr>
        </p:nvSpPr>
        <p:spPr>
          <a:xfrm>
            <a:off x="2947986" y="5634946"/>
            <a:ext cx="5580718" cy="1152956"/>
          </a:xfrm>
        </p:spPr>
        <p:txBody>
          <a:bodyPr/>
          <a:lstStyle/>
          <a:p>
            <a:endParaRPr lang="cs-CZ" dirty="0"/>
          </a:p>
        </p:txBody>
      </p:sp>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10" name="Obrázek 9"/>
          <p:cNvPicPr>
            <a:picLocks noChangeAspect="1"/>
          </p:cNvPicPr>
          <p:nvPr userDrawn="1"/>
        </p:nvPicPr>
        <p:blipFill>
          <a:blip r:embed="rId2"/>
          <a:stretch>
            <a:fillRect/>
          </a:stretch>
        </p:blipFill>
        <p:spPr>
          <a:xfrm>
            <a:off x="2947985" y="5634947"/>
            <a:ext cx="5580720" cy="1131448"/>
          </a:xfrm>
          <a:prstGeom prst="rect">
            <a:avLst/>
          </a:prstGeom>
        </p:spPr>
      </p:pic>
    </p:spTree>
    <p:extLst>
      <p:ext uri="{BB962C8B-B14F-4D97-AF65-F5344CB8AC3E}">
        <p14:creationId xmlns:p14="http://schemas.microsoft.com/office/powerpoint/2010/main" val="667423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Jenom nadpis">
    <p:spTree>
      <p:nvGrpSpPr>
        <p:cNvPr id="1" name=""/>
        <p:cNvGrpSpPr/>
        <p:nvPr/>
      </p:nvGrpSpPr>
      <p:grpSpPr>
        <a:xfrm>
          <a:off x="0" y="0"/>
          <a:ext cx="0" cy="0"/>
          <a:chOff x="0" y="0"/>
          <a:chExt cx="0" cy="0"/>
        </a:xfrm>
      </p:grpSpPr>
      <p:sp>
        <p:nvSpPr>
          <p:cNvPr id="2" name="Nadpis 1"/>
          <p:cNvSpPr>
            <a:spLocks noGrp="1"/>
          </p:cNvSpPr>
          <p:nvPr>
            <p:ph type="title"/>
          </p:nvPr>
        </p:nvSpPr>
        <p:spPr>
          <a:xfrm>
            <a:off x="898021" y="2228108"/>
            <a:ext cx="10515600" cy="1325563"/>
          </a:xfrm>
        </p:spPr>
        <p:txBody>
          <a:bodyPr/>
          <a:lstStyle/>
          <a:p>
            <a:r>
              <a:rPr lang="cs-CZ" dirty="0"/>
              <a:t>Kliknutím lze upravit styl.</a:t>
            </a:r>
          </a:p>
        </p:txBody>
      </p:sp>
      <p:sp>
        <p:nvSpPr>
          <p:cNvPr id="7" name="Zástupný symbol pro obrázek 6"/>
          <p:cNvSpPr>
            <a:spLocks noGrp="1"/>
          </p:cNvSpPr>
          <p:nvPr>
            <p:ph type="pic" sz="quarter" idx="10"/>
          </p:nvPr>
        </p:nvSpPr>
        <p:spPr>
          <a:xfrm>
            <a:off x="2649538" y="6110288"/>
            <a:ext cx="5767387" cy="623887"/>
          </a:xfrm>
        </p:spPr>
        <p:txBody>
          <a:bodyPr/>
          <a:lstStyle>
            <a:lvl1pPr marL="0" indent="0">
              <a:buNone/>
              <a:defRPr/>
            </a:lvl1pPr>
          </a:lstStyle>
          <a:p>
            <a:endParaRPr lang="cs-CZ" dirty="0"/>
          </a:p>
        </p:txBody>
      </p:sp>
      <p:pic>
        <p:nvPicPr>
          <p:cNvPr id="8" name="Obrázek 7"/>
          <p:cNvPicPr/>
          <p:nvPr userDrawn="1"/>
        </p:nvPicPr>
        <p:blipFill>
          <a:blip r:embed="rId2" cstate="print">
            <a:extLst>
              <a:ext uri="{28A0092B-C50C-407E-A947-70E740481C1C}">
                <a14:useLocalDpi xmlns:a14="http://schemas.microsoft.com/office/drawing/2010/main" val="0"/>
              </a:ext>
            </a:extLst>
          </a:blip>
          <a:stretch>
            <a:fillRect/>
          </a:stretch>
        </p:blipFill>
        <p:spPr>
          <a:xfrm>
            <a:off x="2649538" y="5612130"/>
            <a:ext cx="6084264" cy="1245870"/>
          </a:xfrm>
          <a:prstGeom prst="rect">
            <a:avLst/>
          </a:prstGeom>
        </p:spPr>
      </p:pic>
      <p:sp>
        <p:nvSpPr>
          <p:cNvPr id="10" name="Zástupný symbol pro text 9"/>
          <p:cNvSpPr>
            <a:spLocks noGrp="1"/>
          </p:cNvSpPr>
          <p:nvPr>
            <p:ph type="body" sz="quarter" idx="11" hasCustomPrompt="1"/>
          </p:nvPr>
        </p:nvSpPr>
        <p:spPr>
          <a:xfrm>
            <a:off x="5691499" y="214313"/>
            <a:ext cx="6246501" cy="888094"/>
          </a:xfrm>
        </p:spPr>
        <p:txBody>
          <a:bodyPr/>
          <a:lstStyle>
            <a:lvl1pPr marL="0" indent="0" algn="r">
              <a:buNone/>
              <a:defRPr lang="cs-CZ" sz="1100" smtClean="0">
                <a:effectLst/>
              </a:defRPr>
            </a:lvl1pPr>
          </a:lstStyle>
          <a:p>
            <a:r>
              <a:rPr lang="cs-CZ" sz="1100" b="1" dirty="0">
                <a:effectLst/>
                <a:latin typeface="Arial" panose="020B0604020202020204" pitchFamily="34" charset="0"/>
                <a:ea typeface="Calibri" panose="020F0502020204030204" pitchFamily="34" charset="0"/>
                <a:cs typeface="Times New Roman" panose="02020603050405020304" pitchFamily="18" charset="0"/>
              </a:rPr>
              <a:t>Projekt</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100" b="1" i="1" dirty="0">
                <a:effectLst/>
                <a:latin typeface="Arial" panose="020B0604020202020204" pitchFamily="34" charset="0"/>
                <a:ea typeface="Calibri" panose="020F0502020204030204" pitchFamily="34" charset="0"/>
                <a:cs typeface="Times New Roman" panose="02020603050405020304" pitchFamily="18" charset="0"/>
              </a:rPr>
              <a:t>„Zvýšení kvality vzdělávání na UK a jeho relevance pro potřeby trhu práce-ESF</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1100" b="1" i="1" dirty="0">
                <a:effectLst/>
                <a:latin typeface="Arial" panose="020B0604020202020204" pitchFamily="34" charset="0"/>
                <a:ea typeface="Calibri" panose="020F0502020204030204" pitchFamily="34" charset="0"/>
                <a:cs typeface="Times New Roman" panose="02020603050405020304" pitchFamily="18" charset="0"/>
              </a:rPr>
              <a:t>Reg. č. CZ.02.2.69/0.0/0.0/16_015/0002362“</a:t>
            </a:r>
            <a:r>
              <a:rPr lang="cs-CZ" sz="1100" b="1" dirty="0">
                <a:effectLst/>
                <a:latin typeface="Arial" panose="020B0604020202020204" pitchFamily="34" charset="0"/>
                <a:ea typeface="Calibri" panose="020F0502020204030204" pitchFamily="34" charset="0"/>
                <a:cs typeface="Times New Roman" panose="02020603050405020304" pitchFamily="18" charset="0"/>
              </a:rPr>
              <a:t>, je financován z programu OP VVV</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cs-CZ" dirty="0"/>
          </a:p>
        </p:txBody>
      </p:sp>
    </p:spTree>
    <p:extLst>
      <p:ext uri="{BB962C8B-B14F-4D97-AF65-F5344CB8AC3E}">
        <p14:creationId xmlns:p14="http://schemas.microsoft.com/office/powerpoint/2010/main" val="269267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84991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F0B4552-DD6E-4312-AB9A-FE39F7F92571}" type="datetimeFigureOut">
              <a:rPr lang="cs-CZ" smtClean="0"/>
              <a:t>18.10.2023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7217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8992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F0B4552-DD6E-4312-AB9A-FE39F7F92571}" type="datetimeFigureOut">
              <a:rPr lang="cs-CZ" smtClean="0"/>
              <a:t>18.10.2023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35368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F0B4552-DD6E-4312-AB9A-FE39F7F92571}" type="datetimeFigureOut">
              <a:rPr lang="cs-CZ" smtClean="0"/>
              <a:t>18.10.2023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2513213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F0B4552-DD6E-4312-AB9A-FE39F7F92571}" type="datetimeFigureOut">
              <a:rPr lang="cs-CZ" smtClean="0"/>
              <a:t>18.10.2023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402350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7798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F0B4552-DD6E-4312-AB9A-FE39F7F92571}" type="datetimeFigureOut">
              <a:rPr lang="cs-CZ" smtClean="0"/>
              <a:t>18.10.2023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009EDE9-B068-4A53-8FA2-7AAC3684C508}" type="slidenum">
              <a:rPr lang="cs-CZ" smtClean="0"/>
              <a:t>‹#›</a:t>
            </a:fld>
            <a:endParaRPr lang="cs-CZ"/>
          </a:p>
        </p:txBody>
      </p:sp>
    </p:spTree>
    <p:extLst>
      <p:ext uri="{BB962C8B-B14F-4D97-AF65-F5344CB8AC3E}">
        <p14:creationId xmlns:p14="http://schemas.microsoft.com/office/powerpoint/2010/main" val="15119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B4552-DD6E-4312-AB9A-FE39F7F92571}" type="datetimeFigureOut">
              <a:rPr lang="cs-CZ" smtClean="0"/>
              <a:t>18.10.2023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9EDE9-B068-4A53-8FA2-7AAC3684C508}" type="slidenum">
              <a:rPr lang="cs-CZ" smtClean="0"/>
              <a:t>‹#›</a:t>
            </a:fld>
            <a:endParaRPr lang="cs-CZ"/>
          </a:p>
        </p:txBody>
      </p:sp>
    </p:spTree>
    <p:extLst>
      <p:ext uri="{BB962C8B-B14F-4D97-AF65-F5344CB8AC3E}">
        <p14:creationId xmlns:p14="http://schemas.microsoft.com/office/powerpoint/2010/main" val="24532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emistryviews.org/details/ezine/9256861/Fluorine_as_a_Hydrogen-Bond_Accepto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Halogen_bon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en.acs.org/pharmaceuticals/drug-discovery/Covalent-drugs-fringe-field-fashionable/98/i43"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Surface_plasmon_resonanc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Isothermal_titration_calorimetr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2" Type="http://schemas.openxmlformats.org/officeDocument/2006/relationships/hyperlink" Target="https://en.wikipedia.org/wiki/Thermal_shift_assa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pdb101.rcsb.org/learn/videos/what-is-a-protein-video"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Basics in Molecular Modelling of Drugs</a:t>
            </a:r>
            <a:endParaRPr lang="cs-CZ" dirty="0"/>
          </a:p>
        </p:txBody>
      </p:sp>
      <p:sp>
        <p:nvSpPr>
          <p:cNvPr id="3" name="Podnadpis 2"/>
          <p:cNvSpPr>
            <a:spLocks noGrp="1"/>
          </p:cNvSpPr>
          <p:nvPr>
            <p:ph type="subTitle" idx="1"/>
          </p:nvPr>
        </p:nvSpPr>
        <p:spPr/>
        <p:txBody>
          <a:bodyPr>
            <a:normAutofit fontScale="62500" lnSpcReduction="20000"/>
          </a:bodyPr>
          <a:lstStyle/>
          <a:p>
            <a:r>
              <a:rPr lang="en-GB" dirty="0"/>
              <a:t>Pharmacy – 4</a:t>
            </a:r>
            <a:r>
              <a:rPr lang="en-GB" baseline="30000" dirty="0"/>
              <a:t>th</a:t>
            </a:r>
            <a:r>
              <a:rPr lang="en-GB" dirty="0"/>
              <a:t> section of study</a:t>
            </a:r>
            <a:r>
              <a:rPr lang="cs-CZ" dirty="0"/>
              <a:t>, </a:t>
            </a:r>
            <a:r>
              <a:rPr lang="en-GB" dirty="0"/>
              <a:t>2</a:t>
            </a:r>
            <a:r>
              <a:rPr lang="en-GB" baseline="30000" dirty="0"/>
              <a:t>nd</a:t>
            </a:r>
            <a:r>
              <a:rPr lang="en-GB" dirty="0"/>
              <a:t> Lecture</a:t>
            </a:r>
          </a:p>
          <a:p>
            <a:r>
              <a:rPr lang="en-GB" dirty="0"/>
              <a:t>Specialization: Pharmaceutical Chemistry</a:t>
            </a:r>
            <a:endParaRPr lang="cs-CZ" dirty="0"/>
          </a:p>
          <a:p>
            <a:r>
              <a:rPr lang="cs-CZ" dirty="0"/>
              <a:t>Marta Kučerová</a:t>
            </a:r>
            <a:endParaRPr lang="en-GB" dirty="0"/>
          </a:p>
          <a:p>
            <a:r>
              <a:rPr lang="en-GB" dirty="0"/>
              <a:t>Topics: Drug Targets. Protein structure, nucleic acid structure. Importance of particular amino acids for tertiary protein structure and for reaction catalysis, types of interactions, receptors theory. Rational approaches to drug design and development. Interaction between drugs and receptors, inter-molecular forces, hydrogen bond.</a:t>
            </a:r>
          </a:p>
          <a:p>
            <a:endParaRPr lang="en-GB" dirty="0"/>
          </a:p>
          <a:p>
            <a:endParaRPr lang="cs-CZ" dirty="0"/>
          </a:p>
        </p:txBody>
      </p:sp>
      <p:sp>
        <p:nvSpPr>
          <p:cNvPr id="4" name="TextovéPole 3"/>
          <p:cNvSpPr txBox="1"/>
          <p:nvPr/>
        </p:nvSpPr>
        <p:spPr>
          <a:xfrm>
            <a:off x="6927011" y="215660"/>
            <a:ext cx="5055080" cy="1107996"/>
          </a:xfrm>
          <a:prstGeom prst="rect">
            <a:avLst/>
          </a:prstGeom>
          <a:noFill/>
        </p:spPr>
        <p:txBody>
          <a:bodyPr wrap="square" rtlCol="0">
            <a:spAutoFit/>
          </a:bodyPr>
          <a:lstStyle/>
          <a:p>
            <a:pPr algn="r"/>
            <a:r>
              <a:rPr lang="cs-CZ" sz="1200" b="1" dirty="0"/>
              <a:t>Zvýšení kvality vzdělávání na UK a jeho relevance pro potřeby trhu práce-ESF</a:t>
            </a:r>
            <a:endParaRPr lang="cs-CZ" sz="1200" dirty="0"/>
          </a:p>
          <a:p>
            <a:pPr algn="r"/>
            <a:r>
              <a:rPr lang="cs-CZ" sz="1200" b="1" dirty="0"/>
              <a:t>Reg. č. CZ.02.2.69/0.0/0.0/16_015/0002362</a:t>
            </a:r>
          </a:p>
          <a:p>
            <a:pPr algn="r"/>
            <a:endParaRPr lang="cs-CZ" sz="1200" b="1" dirty="0"/>
          </a:p>
          <a:p>
            <a:pPr algn="r"/>
            <a:r>
              <a:rPr lang="cs-CZ" sz="1200" b="1" dirty="0"/>
              <a:t>Projekt je financován z programu OP VVV</a:t>
            </a:r>
            <a:endParaRPr lang="cs-CZ" sz="1200" dirty="0"/>
          </a:p>
          <a:p>
            <a:endParaRPr lang="cs-CZ" dirty="0"/>
          </a:p>
        </p:txBody>
      </p:sp>
    </p:spTree>
    <p:extLst>
      <p:ext uri="{BB962C8B-B14F-4D97-AF65-F5344CB8AC3E}">
        <p14:creationId xmlns:p14="http://schemas.microsoft.com/office/powerpoint/2010/main" val="166188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Hydrogen bond</a:t>
            </a:r>
          </a:p>
        </p:txBody>
      </p:sp>
      <p:sp>
        <p:nvSpPr>
          <p:cNvPr id="3" name="Content Placeholder 2"/>
          <p:cNvSpPr>
            <a:spLocks noGrp="1"/>
          </p:cNvSpPr>
          <p:nvPr>
            <p:ph idx="1"/>
          </p:nvPr>
        </p:nvSpPr>
        <p:spPr/>
        <p:txBody>
          <a:bodyPr>
            <a:normAutofit lnSpcReduction="10000"/>
          </a:bodyPr>
          <a:lstStyle/>
          <a:p>
            <a:r>
              <a:rPr lang="en-GB" dirty="0"/>
              <a:t>acceptor strength decreases in order: </a:t>
            </a:r>
          </a:p>
          <a:p>
            <a:pPr lvl="1"/>
            <a:r>
              <a:rPr lang="cs-CZ" dirty="0"/>
              <a:t>a</a:t>
            </a:r>
            <a:r>
              <a:rPr lang="en-GB" dirty="0" err="1"/>
              <a:t>mides</a:t>
            </a:r>
            <a:r>
              <a:rPr lang="en-GB" dirty="0"/>
              <a:t>/sulfoxides/pyridines/</a:t>
            </a:r>
            <a:r>
              <a:rPr lang="en-GB" i="1" dirty="0"/>
              <a:t>N</a:t>
            </a:r>
            <a:r>
              <a:rPr lang="en-GB" dirty="0"/>
              <a:t>-</a:t>
            </a:r>
            <a:r>
              <a:rPr lang="en-GB" dirty="0" err="1"/>
              <a:t>methylimidazoles</a:t>
            </a:r>
            <a:endParaRPr lang="en-GB" dirty="0"/>
          </a:p>
          <a:p>
            <a:pPr lvl="1"/>
            <a:r>
              <a:rPr lang="cs-CZ" dirty="0"/>
              <a:t>k</a:t>
            </a:r>
            <a:r>
              <a:rPr lang="en-GB" dirty="0" err="1"/>
              <a:t>etones</a:t>
            </a:r>
            <a:endParaRPr lang="en-GB" dirty="0"/>
          </a:p>
          <a:p>
            <a:pPr lvl="1"/>
            <a:r>
              <a:rPr lang="cs-CZ" dirty="0"/>
              <a:t>e</a:t>
            </a:r>
            <a:r>
              <a:rPr lang="en-GB" dirty="0" err="1"/>
              <a:t>sters</a:t>
            </a:r>
            <a:r>
              <a:rPr lang="en-GB" dirty="0"/>
              <a:t>/alcohols</a:t>
            </a:r>
          </a:p>
          <a:p>
            <a:pPr lvl="1"/>
            <a:r>
              <a:rPr lang="cs-CZ" dirty="0"/>
              <a:t>s</a:t>
            </a:r>
            <a:r>
              <a:rPr lang="en-GB" dirty="0" err="1"/>
              <a:t>ulfones</a:t>
            </a:r>
            <a:r>
              <a:rPr lang="en-GB" dirty="0"/>
              <a:t>/</a:t>
            </a:r>
            <a:r>
              <a:rPr lang="en-GB" dirty="0" err="1"/>
              <a:t>sulfonamides</a:t>
            </a:r>
            <a:r>
              <a:rPr lang="en-GB" dirty="0"/>
              <a:t>/ethers</a:t>
            </a:r>
          </a:p>
          <a:p>
            <a:pPr lvl="1"/>
            <a:endParaRPr lang="en-GB" dirty="0"/>
          </a:p>
          <a:p>
            <a:r>
              <a:rPr lang="en-GB" dirty="0"/>
              <a:t>responsible for:</a:t>
            </a:r>
          </a:p>
          <a:p>
            <a:pPr lvl="1"/>
            <a:r>
              <a:rPr lang="en-GB" dirty="0">
                <a:solidFill>
                  <a:srgbClr val="FF0000"/>
                </a:solidFill>
              </a:rPr>
              <a:t>intermolecular interactions</a:t>
            </a:r>
          </a:p>
          <a:p>
            <a:pPr lvl="2"/>
            <a:r>
              <a:rPr lang="en-GB" dirty="0"/>
              <a:t>e.g.</a:t>
            </a:r>
            <a:r>
              <a:rPr lang="cs-CZ" dirty="0"/>
              <a:t>,</a:t>
            </a:r>
            <a:r>
              <a:rPr lang="en-GB" dirty="0"/>
              <a:t> between water molecules results in high boiling point</a:t>
            </a:r>
          </a:p>
          <a:p>
            <a:pPr lvl="1"/>
            <a:r>
              <a:rPr lang="en-GB" dirty="0">
                <a:solidFill>
                  <a:srgbClr val="FF0000"/>
                </a:solidFill>
              </a:rPr>
              <a:t>intramolecular interactions</a:t>
            </a:r>
          </a:p>
          <a:p>
            <a:pPr lvl="2"/>
            <a:r>
              <a:rPr lang="en-GB" dirty="0"/>
              <a:t>partly responsible for the secondary, tertiary and </a:t>
            </a:r>
            <a:r>
              <a:rPr lang="en-GB" dirty="0" err="1"/>
              <a:t>quarternary</a:t>
            </a:r>
            <a:r>
              <a:rPr lang="en-GB" dirty="0"/>
              <a:t> structure of proteins and nucleic acids</a:t>
            </a:r>
          </a:p>
        </p:txBody>
      </p:sp>
      <p:sp>
        <p:nvSpPr>
          <p:cNvPr id="4" name="Obdélník 3"/>
          <p:cNvSpPr/>
          <p:nvPr/>
        </p:nvSpPr>
        <p:spPr>
          <a:xfrm>
            <a:off x="503663" y="6529194"/>
            <a:ext cx="11184673"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r>
              <a:rPr lang="cs-CZ" sz="1000" dirty="0"/>
              <a:t>; </a:t>
            </a:r>
            <a:r>
              <a:rPr lang="cs-CZ" sz="1000" dirty="0" err="1"/>
              <a:t>Lemke</a:t>
            </a:r>
            <a:r>
              <a:rPr lang="cs-CZ" sz="1000" dirty="0"/>
              <a:t> TL et al.: </a:t>
            </a:r>
            <a:r>
              <a:rPr lang="cs-CZ" sz="1000" dirty="0" err="1"/>
              <a:t>Foye´s</a:t>
            </a:r>
            <a:r>
              <a:rPr lang="cs-CZ" sz="1000" dirty="0"/>
              <a:t> </a:t>
            </a:r>
            <a:r>
              <a:rPr lang="cs-CZ" sz="1000" dirty="0" err="1"/>
              <a:t>Principles</a:t>
            </a:r>
            <a:r>
              <a:rPr lang="cs-CZ" sz="1000" dirty="0"/>
              <a:t> of </a:t>
            </a:r>
            <a:r>
              <a:rPr lang="cs-CZ" sz="1000" dirty="0" err="1"/>
              <a:t>Medicinal</a:t>
            </a:r>
            <a:r>
              <a:rPr lang="cs-CZ" sz="1000" dirty="0"/>
              <a:t> </a:t>
            </a:r>
            <a:r>
              <a:rPr lang="cs-CZ" sz="1000" dirty="0" err="1"/>
              <a:t>Chemistry</a:t>
            </a:r>
            <a:r>
              <a:rPr lang="cs-CZ" sz="1000" dirty="0"/>
              <a:t>, </a:t>
            </a:r>
            <a:r>
              <a:rPr lang="cs-CZ" sz="1000" dirty="0" err="1"/>
              <a:t>Lippincot</a:t>
            </a:r>
            <a:r>
              <a:rPr lang="cs-CZ" sz="1000" dirty="0"/>
              <a:t> William and Wilkins, Baltimore 2013, 7th Ed.</a:t>
            </a:r>
            <a:endParaRPr lang="en-GB" sz="1000" dirty="0"/>
          </a:p>
        </p:txBody>
      </p:sp>
    </p:spTree>
    <p:extLst>
      <p:ext uri="{BB962C8B-B14F-4D97-AF65-F5344CB8AC3E}">
        <p14:creationId xmlns:p14="http://schemas.microsoft.com/office/powerpoint/2010/main" val="97506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3FF9-6E2B-449A-B88A-629901B81E37}"/>
              </a:ext>
            </a:extLst>
          </p:cNvPr>
          <p:cNvSpPr>
            <a:spLocks noGrp="1"/>
          </p:cNvSpPr>
          <p:nvPr>
            <p:ph type="title"/>
          </p:nvPr>
        </p:nvSpPr>
        <p:spPr/>
        <p:txBody>
          <a:bodyPr/>
          <a:lstStyle/>
          <a:p>
            <a:r>
              <a:rPr lang="en-US" dirty="0">
                <a:solidFill>
                  <a:srgbClr val="FF0000"/>
                </a:solidFill>
              </a:rPr>
              <a:t>Fluorine as a Hydrogen-Bond Acceptor</a:t>
            </a:r>
          </a:p>
        </p:txBody>
      </p:sp>
      <p:sp>
        <p:nvSpPr>
          <p:cNvPr id="3" name="Content Placeholder 2">
            <a:extLst>
              <a:ext uri="{FF2B5EF4-FFF2-40B4-BE49-F238E27FC236}">
                <a16:creationId xmlns:a16="http://schemas.microsoft.com/office/drawing/2014/main" id="{D13C697D-7BC9-4C1B-B142-AD32819E217F}"/>
              </a:ext>
            </a:extLst>
          </p:cNvPr>
          <p:cNvSpPr>
            <a:spLocks noGrp="1"/>
          </p:cNvSpPr>
          <p:nvPr>
            <p:ph idx="1"/>
          </p:nvPr>
        </p:nvSpPr>
        <p:spPr>
          <a:xfrm>
            <a:off x="838200" y="1825625"/>
            <a:ext cx="10515600" cy="2646984"/>
          </a:xfrm>
        </p:spPr>
        <p:txBody>
          <a:bodyPr>
            <a:normAutofit fontScale="92500" lnSpcReduction="20000"/>
          </a:bodyPr>
          <a:lstStyle/>
          <a:p>
            <a:r>
              <a:rPr lang="en-US" b="0" i="0" dirty="0">
                <a:solidFill>
                  <a:srgbClr val="000000"/>
                </a:solidFill>
                <a:effectLst/>
                <a:latin typeface="myriad-pro"/>
              </a:rPr>
              <a:t>hydrogen bonds involving fluorine</a:t>
            </a:r>
            <a:r>
              <a:rPr lang="cs-CZ" b="0" i="0" dirty="0">
                <a:solidFill>
                  <a:srgbClr val="000000"/>
                </a:solidFill>
                <a:effectLst/>
                <a:latin typeface="myriad-pro"/>
              </a:rPr>
              <a:t>: </a:t>
            </a:r>
            <a:r>
              <a:rPr lang="en-US" b="0" i="0" dirty="0">
                <a:solidFill>
                  <a:srgbClr val="000000"/>
                </a:solidFill>
                <a:effectLst/>
                <a:latin typeface="myriad-pro"/>
              </a:rPr>
              <a:t> C−F⋅⋅⋅H−X HBs (where X=O or N) </a:t>
            </a:r>
            <a:r>
              <a:rPr lang="en-US" dirty="0"/>
              <a:t>may be formed in the presence of high concentrations of hydrogen-bond donors and in the absence of strong hydrogen-bond acceptors, as well as </a:t>
            </a:r>
            <a:r>
              <a:rPr lang="en-US" b="1" dirty="0"/>
              <a:t>in protein pockets shielded from the solvent</a:t>
            </a:r>
            <a:r>
              <a:rPr lang="en-US" dirty="0"/>
              <a:t>. These results could have important implications for enzymatic and chemical reactions involving fluorine</a:t>
            </a:r>
            <a:endParaRPr lang="cs-CZ" dirty="0"/>
          </a:p>
          <a:p>
            <a:r>
              <a:rPr lang="cs-CZ" dirty="0"/>
              <a:t>in experiment: t</a:t>
            </a:r>
            <a:r>
              <a:rPr lang="en-US" dirty="0"/>
              <a:t>he strengths of HB formation for the fluorinated moieties appended to the same molecule decrease in the order: CH</a:t>
            </a:r>
            <a:r>
              <a:rPr lang="en-US" baseline="-25000" dirty="0"/>
              <a:t>2</a:t>
            </a:r>
            <a:r>
              <a:rPr lang="en-US" dirty="0"/>
              <a:t>F &gt; CHF</a:t>
            </a:r>
            <a:r>
              <a:rPr lang="en-US" baseline="-25000" dirty="0"/>
              <a:t>2</a:t>
            </a:r>
            <a:r>
              <a:rPr lang="en-US" dirty="0"/>
              <a:t> &gt; CF</a:t>
            </a:r>
            <a:r>
              <a:rPr lang="en-US" baseline="-25000" dirty="0"/>
              <a:t>3</a:t>
            </a:r>
            <a:endParaRPr lang="cs-CZ" baseline="-25000" dirty="0"/>
          </a:p>
          <a:p>
            <a:endParaRPr lang="cs-CZ" dirty="0"/>
          </a:p>
        </p:txBody>
      </p:sp>
      <p:sp>
        <p:nvSpPr>
          <p:cNvPr id="4" name="TextBox 3">
            <a:extLst>
              <a:ext uri="{FF2B5EF4-FFF2-40B4-BE49-F238E27FC236}">
                <a16:creationId xmlns:a16="http://schemas.microsoft.com/office/drawing/2014/main" id="{EDB35D54-0045-4CE0-AC6F-62A73CAE63B4}"/>
              </a:ext>
            </a:extLst>
          </p:cNvPr>
          <p:cNvSpPr txBox="1"/>
          <p:nvPr/>
        </p:nvSpPr>
        <p:spPr>
          <a:xfrm>
            <a:off x="3570278" y="6492875"/>
            <a:ext cx="5378395" cy="246221"/>
          </a:xfrm>
          <a:prstGeom prst="rect">
            <a:avLst/>
          </a:prstGeom>
          <a:noFill/>
        </p:spPr>
        <p:txBody>
          <a:bodyPr wrap="none" rtlCol="0">
            <a:spAutoFit/>
          </a:bodyPr>
          <a:lstStyle/>
          <a:p>
            <a:r>
              <a:rPr lang="en-US" sz="1000" dirty="0">
                <a:hlinkClick r:id="rId3"/>
              </a:rPr>
              <a:t>https://www.chemistryviews.org/details/ezine/9256861/Fluorine_as_a_Hydrogen-Bond_Acceptor/</a:t>
            </a:r>
            <a:endParaRPr lang="cs-CZ" sz="1000" dirty="0"/>
          </a:p>
        </p:txBody>
      </p:sp>
      <p:pic>
        <p:nvPicPr>
          <p:cNvPr id="8" name="Picture 7">
            <a:extLst>
              <a:ext uri="{FF2B5EF4-FFF2-40B4-BE49-F238E27FC236}">
                <a16:creationId xmlns:a16="http://schemas.microsoft.com/office/drawing/2014/main" id="{FC2E7A65-6F7C-4902-A3E3-629B2A4F55DC}"/>
              </a:ext>
            </a:extLst>
          </p:cNvPr>
          <p:cNvPicPr>
            <a:picLocks noChangeAspect="1"/>
          </p:cNvPicPr>
          <p:nvPr/>
        </p:nvPicPr>
        <p:blipFill>
          <a:blip r:embed="rId4"/>
          <a:stretch>
            <a:fillRect/>
          </a:stretch>
        </p:blipFill>
        <p:spPr>
          <a:xfrm>
            <a:off x="4520624" y="4472609"/>
            <a:ext cx="2694460" cy="1862171"/>
          </a:xfrm>
          <a:prstGeom prst="rect">
            <a:avLst/>
          </a:prstGeom>
        </p:spPr>
      </p:pic>
    </p:spTree>
    <p:extLst>
      <p:ext uri="{BB962C8B-B14F-4D97-AF65-F5344CB8AC3E}">
        <p14:creationId xmlns:p14="http://schemas.microsoft.com/office/powerpoint/2010/main" val="51856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3"/>
              </a:rPr>
              <a:t>Halogen bond</a:t>
            </a:r>
            <a:r>
              <a:rPr lang="cs-CZ" dirty="0"/>
              <a:t> C-X….O</a:t>
            </a:r>
          </a:p>
        </p:txBody>
      </p:sp>
      <p:sp>
        <p:nvSpPr>
          <p:cNvPr id="3" name="Zástupný symbol pro obsah 2"/>
          <p:cNvSpPr>
            <a:spLocks noGrp="1"/>
          </p:cNvSpPr>
          <p:nvPr>
            <p:ph idx="1"/>
          </p:nvPr>
        </p:nvSpPr>
        <p:spPr/>
        <p:txBody>
          <a:bodyPr>
            <a:normAutofit fontScale="92500"/>
          </a:bodyPr>
          <a:lstStyle/>
          <a:p>
            <a:r>
              <a:rPr lang="cs-CZ" dirty="0"/>
              <a:t>h</a:t>
            </a:r>
            <a:r>
              <a:rPr lang="en-US" dirty="0" err="1"/>
              <a:t>alogen</a:t>
            </a:r>
            <a:r>
              <a:rPr lang="en-US" dirty="0"/>
              <a:t> bonding is the non-covalent interaction </a:t>
            </a:r>
            <a:r>
              <a:rPr lang="en-US" dirty="0">
                <a:solidFill>
                  <a:srgbClr val="FF0000"/>
                </a:solidFill>
              </a:rPr>
              <a:t>occurring</a:t>
            </a:r>
            <a:r>
              <a:rPr lang="cs-CZ" dirty="0">
                <a:solidFill>
                  <a:srgbClr val="FF0000"/>
                </a:solidFill>
              </a:rPr>
              <a:t> </a:t>
            </a:r>
            <a:r>
              <a:rPr lang="en-US" dirty="0">
                <a:solidFill>
                  <a:srgbClr val="FF0000"/>
                </a:solidFill>
              </a:rPr>
              <a:t>between the region of positive electrostatic potential of a</a:t>
            </a:r>
            <a:r>
              <a:rPr lang="cs-CZ" dirty="0">
                <a:solidFill>
                  <a:srgbClr val="FF0000"/>
                </a:solidFill>
              </a:rPr>
              <a:t> </a:t>
            </a:r>
            <a:r>
              <a:rPr lang="en-US" dirty="0">
                <a:solidFill>
                  <a:srgbClr val="FF0000"/>
                </a:solidFill>
              </a:rPr>
              <a:t>covalently bonded halogen atom and an electron-rich atom</a:t>
            </a:r>
            <a:r>
              <a:rPr lang="cs-CZ" dirty="0"/>
              <a:t> </a:t>
            </a:r>
            <a:r>
              <a:rPr lang="en-US" dirty="0"/>
              <a:t>(or group of atoms) that acts as a Lewis base</a:t>
            </a:r>
            <a:endParaRPr lang="cs-CZ" dirty="0"/>
          </a:p>
          <a:p>
            <a:r>
              <a:rPr lang="cs-CZ" dirty="0">
                <a:solidFill>
                  <a:srgbClr val="FF0000"/>
                </a:solidFill>
              </a:rPr>
              <a:t>halogen bond </a:t>
            </a:r>
            <a:r>
              <a:rPr lang="cs-CZ" dirty="0" err="1">
                <a:solidFill>
                  <a:srgbClr val="FF0000"/>
                </a:solidFill>
              </a:rPr>
              <a:t>acceptor</a:t>
            </a:r>
            <a:r>
              <a:rPr lang="cs-CZ" dirty="0"/>
              <a:t>: O, S, N, </a:t>
            </a:r>
            <a:r>
              <a:rPr lang="cs-CZ" dirty="0" err="1"/>
              <a:t>aromatic</a:t>
            </a:r>
            <a:r>
              <a:rPr lang="cs-CZ" dirty="0"/>
              <a:t> </a:t>
            </a:r>
            <a:r>
              <a:rPr lang="el-GR" dirty="0"/>
              <a:t>π</a:t>
            </a:r>
            <a:r>
              <a:rPr lang="cs-CZ" dirty="0"/>
              <a:t>-</a:t>
            </a:r>
            <a:r>
              <a:rPr lang="cs-CZ" dirty="0" err="1"/>
              <a:t>electron</a:t>
            </a:r>
            <a:r>
              <a:rPr lang="cs-CZ" dirty="0"/>
              <a:t> </a:t>
            </a:r>
            <a:r>
              <a:rPr lang="cs-CZ" dirty="0" err="1"/>
              <a:t>systems</a:t>
            </a:r>
            <a:endParaRPr lang="en-GB" dirty="0"/>
          </a:p>
          <a:p>
            <a:r>
              <a:rPr lang="cs-CZ" dirty="0">
                <a:solidFill>
                  <a:srgbClr val="FF0000"/>
                </a:solidFill>
              </a:rPr>
              <a:t>halogen bond donor</a:t>
            </a:r>
            <a:r>
              <a:rPr lang="cs-CZ" dirty="0"/>
              <a:t>: t</a:t>
            </a:r>
            <a:r>
              <a:rPr lang="en-US" dirty="0"/>
              <a:t>he strength of the interaction increases in</a:t>
            </a:r>
            <a:r>
              <a:rPr lang="cs-CZ" dirty="0"/>
              <a:t> </a:t>
            </a:r>
            <a:r>
              <a:rPr lang="en-US" dirty="0"/>
              <a:t>going from chlorine to bromine to iodine</a:t>
            </a:r>
            <a:endParaRPr lang="cs-CZ" dirty="0"/>
          </a:p>
          <a:p>
            <a:pPr lvl="1"/>
            <a:r>
              <a:rPr lang="en-GB" dirty="0"/>
              <a:t>halogen acts as surrogate </a:t>
            </a:r>
            <a:r>
              <a:rPr lang="cs-CZ" dirty="0"/>
              <a:t>halogen bond</a:t>
            </a:r>
            <a:r>
              <a:rPr lang="en-GB" dirty="0"/>
              <a:t> donor due to „</a:t>
            </a:r>
            <a:r>
              <a:rPr lang="en-GB" dirty="0">
                <a:solidFill>
                  <a:srgbClr val="FF0000"/>
                </a:solidFill>
              </a:rPr>
              <a:t>sigma-hole</a:t>
            </a:r>
            <a:r>
              <a:rPr lang="en-GB" dirty="0"/>
              <a:t>“ at the end of bond between the aromatic carbon and the halogen, which creates a partial positive charge on the halogen for on-axis interactions </a:t>
            </a:r>
            <a:r>
              <a:rPr lang="cs-CZ" dirty="0"/>
              <a:t> (bond </a:t>
            </a:r>
            <a:r>
              <a:rPr lang="cs-CZ" dirty="0" err="1"/>
              <a:t>angle</a:t>
            </a:r>
            <a:r>
              <a:rPr lang="cs-CZ" dirty="0"/>
              <a:t> </a:t>
            </a:r>
            <a:r>
              <a:rPr lang="cs-CZ" dirty="0" err="1"/>
              <a:t>approx</a:t>
            </a:r>
            <a:r>
              <a:rPr lang="cs-CZ" dirty="0"/>
              <a:t>. 140–180 °)</a:t>
            </a:r>
          </a:p>
          <a:p>
            <a:pPr lvl="1"/>
            <a:r>
              <a:rPr lang="en-US" dirty="0"/>
              <a:t>sigma-hole</a:t>
            </a:r>
            <a:r>
              <a:rPr lang="cs-CZ" dirty="0"/>
              <a:t> = </a:t>
            </a:r>
            <a:r>
              <a:rPr lang="en-US" dirty="0"/>
              <a:t>a small, positively</a:t>
            </a:r>
            <a:r>
              <a:rPr lang="cs-CZ" dirty="0"/>
              <a:t> </a:t>
            </a:r>
            <a:r>
              <a:rPr lang="en-US" dirty="0"/>
              <a:t>charged area at the tip of the C–X bond extension</a:t>
            </a:r>
            <a:endParaRPr lang="cs-CZ" dirty="0"/>
          </a:p>
          <a:p>
            <a:endParaRPr lang="en-GB" dirty="0"/>
          </a:p>
        </p:txBody>
      </p:sp>
      <p:sp>
        <p:nvSpPr>
          <p:cNvPr id="4" name="Obdélník 3"/>
          <p:cNvSpPr/>
          <p:nvPr/>
        </p:nvSpPr>
        <p:spPr>
          <a:xfrm>
            <a:off x="838200" y="6550223"/>
            <a:ext cx="10996961" cy="307777"/>
          </a:xfrm>
          <a:prstGeom prst="rect">
            <a:avLst/>
          </a:prstGeom>
        </p:spPr>
        <p:txBody>
          <a:bodyPr wrap="square">
            <a:spAutoFit/>
          </a:bodyPr>
          <a:lstStyle/>
          <a:p>
            <a:pPr>
              <a:defRPr/>
            </a:pPr>
            <a:r>
              <a:rPr lang="en-GB" sz="1400" dirty="0"/>
              <a:t>P</a:t>
            </a:r>
            <a:r>
              <a:rPr lang="en-GB" sz="1000" dirty="0"/>
              <a:t>atrick GL: An Introduction to Medicinal Chemistry, Oxford University Press, New York 2009, 4th Ed.</a:t>
            </a:r>
            <a:r>
              <a:rPr lang="cs-CZ" sz="1000" dirty="0"/>
              <a:t>; Clark T. et al.: J. Mol. Model. 2007, 13, 291; </a:t>
            </a:r>
            <a:r>
              <a:rPr lang="cs-CZ" sz="1000" dirty="0" err="1"/>
              <a:t>Parisini</a:t>
            </a:r>
            <a:r>
              <a:rPr lang="cs-CZ" sz="1000" dirty="0"/>
              <a:t> E. et al.: </a:t>
            </a:r>
            <a:r>
              <a:rPr lang="cs-CZ" sz="1000" dirty="0" err="1"/>
              <a:t>Chem</a:t>
            </a:r>
            <a:r>
              <a:rPr lang="cs-CZ" sz="1000" dirty="0"/>
              <a:t>. Soc. </a:t>
            </a:r>
            <a:r>
              <a:rPr lang="cs-CZ" sz="1000" dirty="0" err="1"/>
              <a:t>Rev</a:t>
            </a:r>
            <a:r>
              <a:rPr lang="cs-CZ" sz="1000" dirty="0"/>
              <a:t>., 2011, 40, 2267</a:t>
            </a:r>
            <a:endParaRPr lang="en-GB" sz="1000" dirty="0"/>
          </a:p>
        </p:txBody>
      </p:sp>
    </p:spTree>
    <p:extLst>
      <p:ext uri="{BB962C8B-B14F-4D97-AF65-F5344CB8AC3E}">
        <p14:creationId xmlns:p14="http://schemas.microsoft.com/office/powerpoint/2010/main" val="41758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Halogen bond: C-X….O</a:t>
            </a:r>
          </a:p>
        </p:txBody>
      </p:sp>
      <p:sp>
        <p:nvSpPr>
          <p:cNvPr id="3" name="Zástupný symbol pro obsah 2"/>
          <p:cNvSpPr>
            <a:spLocks noGrp="1"/>
          </p:cNvSpPr>
          <p:nvPr>
            <p:ph idx="1"/>
          </p:nvPr>
        </p:nvSpPr>
        <p:spPr>
          <a:xfrm>
            <a:off x="838200" y="1563776"/>
            <a:ext cx="10515600" cy="3101377"/>
          </a:xfrm>
        </p:spPr>
        <p:txBody>
          <a:bodyPr>
            <a:normAutofit fontScale="92500" lnSpcReduction="20000"/>
          </a:bodyPr>
          <a:lstStyle/>
          <a:p>
            <a:r>
              <a:rPr lang="en-US" dirty="0"/>
              <a:t>the partial negative charge is not evenly</a:t>
            </a:r>
            <a:r>
              <a:rPr lang="cs-CZ" dirty="0"/>
              <a:t> </a:t>
            </a:r>
            <a:r>
              <a:rPr lang="en-US" dirty="0"/>
              <a:t>distributed around the halogen atom; rather, it forms an</a:t>
            </a:r>
            <a:r>
              <a:rPr lang="cs-CZ" dirty="0"/>
              <a:t> </a:t>
            </a:r>
            <a:r>
              <a:rPr lang="en-US" dirty="0"/>
              <a:t>equatorial belt around it, coaxial with the C–X bond, that</a:t>
            </a:r>
            <a:r>
              <a:rPr lang="cs-CZ" dirty="0"/>
              <a:t> </a:t>
            </a:r>
            <a:r>
              <a:rPr lang="en-US" dirty="0"/>
              <a:t>leaves a region of positive electrostatic potential localized at</a:t>
            </a:r>
            <a:r>
              <a:rPr lang="cs-CZ" dirty="0"/>
              <a:t> </a:t>
            </a:r>
            <a:r>
              <a:rPr lang="en-US" dirty="0"/>
              <a:t>the tip of the C–X bond extension</a:t>
            </a:r>
            <a:endParaRPr lang="cs-CZ" dirty="0"/>
          </a:p>
          <a:p>
            <a:r>
              <a:rPr lang="en-GB" dirty="0"/>
              <a:t>frequently observed</a:t>
            </a:r>
            <a:endParaRPr lang="cs-CZ" dirty="0"/>
          </a:p>
          <a:p>
            <a:r>
              <a:rPr lang="cs-CZ" dirty="0" err="1"/>
              <a:t>used</a:t>
            </a:r>
            <a:r>
              <a:rPr lang="cs-CZ" dirty="0"/>
              <a:t> in </a:t>
            </a:r>
            <a:r>
              <a:rPr lang="cs-CZ" dirty="0" err="1"/>
              <a:t>drug</a:t>
            </a:r>
            <a:r>
              <a:rPr lang="cs-CZ" dirty="0"/>
              <a:t> design and </a:t>
            </a:r>
            <a:r>
              <a:rPr lang="cs-CZ" dirty="0" err="1"/>
              <a:t>crystal</a:t>
            </a:r>
            <a:r>
              <a:rPr lang="cs-CZ" dirty="0"/>
              <a:t> </a:t>
            </a:r>
            <a:r>
              <a:rPr lang="cs-CZ" dirty="0" err="1"/>
              <a:t>engineering</a:t>
            </a:r>
            <a:endParaRPr lang="cs-CZ" dirty="0"/>
          </a:p>
          <a:p>
            <a:r>
              <a:rPr lang="en-GB" dirty="0"/>
              <a:t>occurs between </a:t>
            </a:r>
            <a:r>
              <a:rPr lang="en-GB" dirty="0">
                <a:solidFill>
                  <a:srgbClr val="FF0000"/>
                </a:solidFill>
              </a:rPr>
              <a:t>aromatic chlorine, bromine and iodine substituent </a:t>
            </a:r>
            <a:r>
              <a:rPr lang="en-GB" dirty="0"/>
              <a:t>in aromatic rings with EWG and </a:t>
            </a:r>
            <a:r>
              <a:rPr lang="en-GB" dirty="0">
                <a:solidFill>
                  <a:srgbClr val="FF0000"/>
                </a:solidFill>
              </a:rPr>
              <a:t>carbonyl oxygen </a:t>
            </a:r>
            <a:r>
              <a:rPr lang="en-GB" dirty="0"/>
              <a:t>from the protein backbone, </a:t>
            </a:r>
            <a:r>
              <a:rPr lang="en-GB" dirty="0" err="1"/>
              <a:t>Asn</a:t>
            </a:r>
            <a:r>
              <a:rPr lang="en-GB" dirty="0"/>
              <a:t>, </a:t>
            </a:r>
            <a:r>
              <a:rPr lang="en-GB" dirty="0" err="1"/>
              <a:t>Gln</a:t>
            </a:r>
            <a:r>
              <a:rPr lang="en-GB" dirty="0"/>
              <a:t>, Asp or Glu side chain </a:t>
            </a:r>
          </a:p>
          <a:p>
            <a:endParaRPr lang="en-GB" dirty="0"/>
          </a:p>
        </p:txBody>
      </p:sp>
      <p:sp>
        <p:nvSpPr>
          <p:cNvPr id="4" name="Obdélník 3"/>
          <p:cNvSpPr/>
          <p:nvPr/>
        </p:nvSpPr>
        <p:spPr>
          <a:xfrm>
            <a:off x="1022473" y="6611779"/>
            <a:ext cx="10810829" cy="246221"/>
          </a:xfrm>
          <a:prstGeom prst="rect">
            <a:avLst/>
          </a:prstGeom>
        </p:spPr>
        <p:txBody>
          <a:bodyPr wrap="square">
            <a:spAutoFit/>
          </a:bodyPr>
          <a:lstStyle/>
          <a:p>
            <a:pPr>
              <a:defRPr/>
            </a:pPr>
            <a:r>
              <a:rPr lang="en-GB" sz="1000" dirty="0"/>
              <a:t>Patrick GL: An Introduction to Medicinal Chemistry, Oxford University Press, New York 2009, 4th Ed.</a:t>
            </a:r>
            <a:r>
              <a:rPr lang="cs-CZ" sz="1000" dirty="0"/>
              <a:t>; Clark T. et al.: J. Mol. Model. 2007, 13, 291; </a:t>
            </a:r>
            <a:r>
              <a:rPr lang="cs-CZ" sz="1000" dirty="0" err="1"/>
              <a:t>Parisini</a:t>
            </a:r>
            <a:r>
              <a:rPr lang="cs-CZ" sz="1000" dirty="0"/>
              <a:t> E. et al.: </a:t>
            </a:r>
            <a:r>
              <a:rPr lang="cs-CZ" sz="1000" dirty="0" err="1"/>
              <a:t>Chem</a:t>
            </a:r>
            <a:r>
              <a:rPr lang="cs-CZ" sz="1000" dirty="0"/>
              <a:t>. Soc. </a:t>
            </a:r>
            <a:r>
              <a:rPr lang="cs-CZ" sz="1000" dirty="0" err="1"/>
              <a:t>Rev</a:t>
            </a:r>
            <a:r>
              <a:rPr lang="cs-CZ" sz="1000" dirty="0"/>
              <a:t>., 2011, 40, 2267</a:t>
            </a:r>
            <a:endParaRPr lang="en-GB" sz="1000" dirty="0"/>
          </a:p>
        </p:txBody>
      </p:sp>
      <p:pic>
        <p:nvPicPr>
          <p:cNvPr id="5" name="Obrázek 4">
            <a:extLst>
              <a:ext uri="{FF2B5EF4-FFF2-40B4-BE49-F238E27FC236}">
                <a16:creationId xmlns:a16="http://schemas.microsoft.com/office/drawing/2014/main" id="{F40551FA-845A-43D6-ADFB-A68A0D6F6B80}"/>
              </a:ext>
            </a:extLst>
          </p:cNvPr>
          <p:cNvPicPr>
            <a:picLocks noChangeAspect="1"/>
          </p:cNvPicPr>
          <p:nvPr/>
        </p:nvPicPr>
        <p:blipFill>
          <a:blip r:embed="rId3"/>
          <a:stretch>
            <a:fillRect/>
          </a:stretch>
        </p:blipFill>
        <p:spPr>
          <a:xfrm>
            <a:off x="3534741" y="4556502"/>
            <a:ext cx="5122517" cy="1936373"/>
          </a:xfrm>
          <a:prstGeom prst="rect">
            <a:avLst/>
          </a:prstGeom>
        </p:spPr>
      </p:pic>
    </p:spTree>
    <p:extLst>
      <p:ext uri="{BB962C8B-B14F-4D97-AF65-F5344CB8AC3E}">
        <p14:creationId xmlns:p14="http://schemas.microsoft.com/office/powerpoint/2010/main" val="190667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9459" y="4728356"/>
            <a:ext cx="4846085" cy="1200329"/>
          </a:xfrm>
          <a:prstGeom prst="rect">
            <a:avLst/>
          </a:prstGeom>
        </p:spPr>
        <p:txBody>
          <a:bodyPr wrap="square">
            <a:spAutoFit/>
          </a:bodyPr>
          <a:lstStyle/>
          <a:p>
            <a:r>
              <a:rPr lang="cs-CZ" dirty="0" err="1"/>
              <a:t>Fig</a:t>
            </a:r>
            <a:r>
              <a:rPr lang="cs-CZ" dirty="0"/>
              <a:t>. </a:t>
            </a:r>
            <a:r>
              <a:rPr lang="en-US" dirty="0"/>
              <a:t>Electrostatic potential (ESP) of </a:t>
            </a:r>
            <a:r>
              <a:rPr lang="en-US" dirty="0" err="1"/>
              <a:t>bromobenzene</a:t>
            </a:r>
            <a:r>
              <a:rPr lang="cs-CZ" dirty="0"/>
              <a:t> </a:t>
            </a:r>
            <a:r>
              <a:rPr lang="en-US" dirty="0"/>
              <a:t>(</a:t>
            </a:r>
            <a:r>
              <a:rPr lang="en-US" dirty="0" err="1"/>
              <a:t>BrB</a:t>
            </a:r>
            <a:r>
              <a:rPr lang="en-US" dirty="0"/>
              <a:t>) with a visible </a:t>
            </a:r>
            <a:r>
              <a:rPr lang="cs-CZ" dirty="0"/>
              <a:t>sigma </a:t>
            </a:r>
            <a:r>
              <a:rPr lang="en-US" dirty="0"/>
              <a:t>hole on the Br atom (left) and the complex</a:t>
            </a:r>
            <a:r>
              <a:rPr lang="cs-CZ" dirty="0"/>
              <a:t> </a:t>
            </a:r>
            <a:r>
              <a:rPr lang="en-US" dirty="0" err="1"/>
              <a:t>BrB</a:t>
            </a:r>
            <a:r>
              <a:rPr lang="en-US" dirty="0"/>
              <a:t> ... acetone and ESP of this complex (right)</a:t>
            </a:r>
            <a:endParaRPr lang="cs-CZ" dirty="0"/>
          </a:p>
        </p:txBody>
      </p:sp>
      <p:pic>
        <p:nvPicPr>
          <p:cNvPr id="6" name="Picture 5"/>
          <p:cNvPicPr>
            <a:picLocks noChangeAspect="1"/>
          </p:cNvPicPr>
          <p:nvPr/>
        </p:nvPicPr>
        <p:blipFill>
          <a:blip r:embed="rId2"/>
          <a:stretch>
            <a:fillRect/>
          </a:stretch>
        </p:blipFill>
        <p:spPr>
          <a:xfrm>
            <a:off x="1068855" y="1148541"/>
            <a:ext cx="4358552" cy="3456304"/>
          </a:xfrm>
          <a:prstGeom prst="rect">
            <a:avLst/>
          </a:prstGeom>
        </p:spPr>
      </p:pic>
      <p:sp>
        <p:nvSpPr>
          <p:cNvPr id="7" name="Rectangle 6"/>
          <p:cNvSpPr/>
          <p:nvPr/>
        </p:nvSpPr>
        <p:spPr>
          <a:xfrm>
            <a:off x="3635230" y="6611779"/>
            <a:ext cx="4921540" cy="246221"/>
          </a:xfrm>
          <a:prstGeom prst="rect">
            <a:avLst/>
          </a:prstGeom>
        </p:spPr>
        <p:txBody>
          <a:bodyPr wrap="none">
            <a:spAutoFit/>
          </a:bodyPr>
          <a:lstStyle/>
          <a:p>
            <a:r>
              <a:rPr lang="pl-PL" sz="1000" dirty="0"/>
              <a:t>Hobza P.: Chem. Listy 2016, 110, 371-375; Parisini E. et al.: Chem. Soc. Rev., 2011, 40, 2267</a:t>
            </a:r>
            <a:endParaRPr lang="cs-CZ" sz="1000" dirty="0"/>
          </a:p>
        </p:txBody>
      </p:sp>
      <p:pic>
        <p:nvPicPr>
          <p:cNvPr id="3" name="Obrázek 2">
            <a:extLst>
              <a:ext uri="{FF2B5EF4-FFF2-40B4-BE49-F238E27FC236}">
                <a16:creationId xmlns:a16="http://schemas.microsoft.com/office/drawing/2014/main" id="{932A9D45-D617-41D2-AE6D-30D5974345BF}"/>
              </a:ext>
            </a:extLst>
          </p:cNvPr>
          <p:cNvPicPr>
            <a:picLocks noChangeAspect="1"/>
          </p:cNvPicPr>
          <p:nvPr/>
        </p:nvPicPr>
        <p:blipFill>
          <a:blip r:embed="rId3"/>
          <a:stretch>
            <a:fillRect/>
          </a:stretch>
        </p:blipFill>
        <p:spPr>
          <a:xfrm>
            <a:off x="6473097" y="603874"/>
            <a:ext cx="5337665" cy="4387673"/>
          </a:xfrm>
          <a:prstGeom prst="rect">
            <a:avLst/>
          </a:prstGeom>
        </p:spPr>
      </p:pic>
      <p:graphicFrame>
        <p:nvGraphicFramePr>
          <p:cNvPr id="2" name="Object 1">
            <a:extLst>
              <a:ext uri="{FF2B5EF4-FFF2-40B4-BE49-F238E27FC236}">
                <a16:creationId xmlns:a16="http://schemas.microsoft.com/office/drawing/2014/main" id="{1A9F2E2B-006B-4B21-AE21-BA7D23A47DAA}"/>
              </a:ext>
            </a:extLst>
          </p:cNvPr>
          <p:cNvGraphicFramePr>
            <a:graphicFrameLocks noChangeAspect="1"/>
          </p:cNvGraphicFramePr>
          <p:nvPr>
            <p:extLst>
              <p:ext uri="{D42A27DB-BD31-4B8C-83A1-F6EECF244321}">
                <p14:modId xmlns:p14="http://schemas.microsoft.com/office/powerpoint/2010/main" val="3406524248"/>
              </p:ext>
            </p:extLst>
          </p:nvPr>
        </p:nvGraphicFramePr>
        <p:xfrm>
          <a:off x="8648183" y="4953960"/>
          <a:ext cx="1717675" cy="974725"/>
        </p:xfrm>
        <a:graphic>
          <a:graphicData uri="http://schemas.openxmlformats.org/presentationml/2006/ole">
            <mc:AlternateContent xmlns:mc="http://schemas.openxmlformats.org/markup-compatibility/2006">
              <mc:Choice xmlns:v="urn:schemas-microsoft-com:vml" Requires="v">
                <p:oleObj name="CS ChemDraw Drawing" r:id="rId4" imgW="1718355" imgH="974782" progId="ChemDraw.Document.6.0">
                  <p:embed/>
                </p:oleObj>
              </mc:Choice>
              <mc:Fallback>
                <p:oleObj name="CS ChemDraw Drawing" r:id="rId4" imgW="1718355" imgH="974782" progId="ChemDraw.Document.6.0">
                  <p:embed/>
                  <p:pic>
                    <p:nvPicPr>
                      <p:cNvPr id="0" name=""/>
                      <p:cNvPicPr/>
                      <p:nvPr/>
                    </p:nvPicPr>
                    <p:blipFill>
                      <a:blip r:embed="rId5"/>
                      <a:stretch>
                        <a:fillRect/>
                      </a:stretch>
                    </p:blipFill>
                    <p:spPr>
                      <a:xfrm>
                        <a:off x="8648183" y="4953960"/>
                        <a:ext cx="1717675" cy="974725"/>
                      </a:xfrm>
                      <a:prstGeom prst="rect">
                        <a:avLst/>
                      </a:prstGeom>
                    </p:spPr>
                  </p:pic>
                </p:oleObj>
              </mc:Fallback>
            </mc:AlternateContent>
          </a:graphicData>
        </a:graphic>
      </p:graphicFrame>
    </p:spTree>
    <p:extLst>
      <p:ext uri="{BB962C8B-B14F-4D97-AF65-F5344CB8AC3E}">
        <p14:creationId xmlns:p14="http://schemas.microsoft.com/office/powerpoint/2010/main" val="102831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Van der Waals </a:t>
            </a:r>
            <a:r>
              <a:rPr lang="cs-CZ" dirty="0"/>
              <a:t>i</a:t>
            </a:r>
            <a:r>
              <a:rPr lang="en-GB" dirty="0" err="1"/>
              <a:t>nteractions</a:t>
            </a:r>
            <a:r>
              <a:rPr lang="en-GB" dirty="0"/>
              <a:t> </a:t>
            </a:r>
            <a:r>
              <a:rPr lang="cs-CZ" dirty="0"/>
              <a:t>(</a:t>
            </a:r>
            <a:r>
              <a:rPr lang="en-GB" dirty="0" err="1"/>
              <a:t>Londons</a:t>
            </a:r>
            <a:r>
              <a:rPr lang="en-GB" dirty="0"/>
              <a:t> </a:t>
            </a:r>
            <a:r>
              <a:rPr lang="cs-CZ" dirty="0"/>
              <a:t>f</a:t>
            </a:r>
            <a:r>
              <a:rPr lang="en-GB" dirty="0" err="1"/>
              <a:t>orces</a:t>
            </a:r>
            <a:r>
              <a:rPr lang="cs-CZ" dirty="0"/>
              <a:t>)</a:t>
            </a:r>
            <a:endParaRPr lang="en-GB" dirty="0"/>
          </a:p>
        </p:txBody>
      </p:sp>
      <p:sp>
        <p:nvSpPr>
          <p:cNvPr id="3" name="Zástupný symbol pro obsah 2"/>
          <p:cNvSpPr>
            <a:spLocks noGrp="1"/>
          </p:cNvSpPr>
          <p:nvPr>
            <p:ph idx="1"/>
          </p:nvPr>
        </p:nvSpPr>
        <p:spPr/>
        <p:txBody>
          <a:bodyPr>
            <a:normAutofit/>
          </a:bodyPr>
          <a:lstStyle/>
          <a:p>
            <a:r>
              <a:rPr lang="en-GB" sz="2400" dirty="0"/>
              <a:t>very weak interactions between </a:t>
            </a:r>
            <a:r>
              <a:rPr lang="en-GB" sz="2400" dirty="0">
                <a:solidFill>
                  <a:srgbClr val="FF0000"/>
                </a:solidFill>
              </a:rPr>
              <a:t>hydrophobic region </a:t>
            </a:r>
            <a:r>
              <a:rPr lang="en-GB" sz="2400" dirty="0"/>
              <a:t>of different molecules (carbon skeleton o</a:t>
            </a:r>
            <a:r>
              <a:rPr lang="cs-CZ" sz="2400" dirty="0"/>
              <a:t>r</a:t>
            </a:r>
            <a:r>
              <a:rPr lang="en-GB" sz="2400" dirty="0"/>
              <a:t> aliphatic substituents)</a:t>
            </a:r>
          </a:p>
          <a:p>
            <a:r>
              <a:rPr lang="en-GB" sz="2400" dirty="0"/>
              <a:t>strength: 2–4 kJ.mol</a:t>
            </a:r>
            <a:r>
              <a:rPr lang="en-GB" sz="2400" baseline="30000" dirty="0"/>
              <a:t>-1 </a:t>
            </a:r>
            <a:endParaRPr lang="en-GB" sz="2400" dirty="0"/>
          </a:p>
          <a:p>
            <a:r>
              <a:rPr lang="en-GB" sz="2400" dirty="0"/>
              <a:t>high and low electron densities in neutral, non-polar regions  can lead to </a:t>
            </a:r>
            <a:r>
              <a:rPr lang="en-GB" sz="2400" dirty="0">
                <a:solidFill>
                  <a:srgbClr val="FF0000"/>
                </a:solidFill>
              </a:rPr>
              <a:t>temporary/transient dipoles, which can induce dipole in neighbouring molecule</a:t>
            </a:r>
          </a:p>
        </p:txBody>
      </p:sp>
      <p:sp>
        <p:nvSpPr>
          <p:cNvPr id="5" name="Obdélník 4"/>
          <p:cNvSpPr/>
          <p:nvPr/>
        </p:nvSpPr>
        <p:spPr>
          <a:xfrm>
            <a:off x="3611360" y="6611779"/>
            <a:ext cx="5681323" cy="246221"/>
          </a:xfrm>
          <a:prstGeom prst="rect">
            <a:avLst/>
          </a:prstGeom>
        </p:spPr>
        <p:txBody>
          <a:bodyPr wrap="square">
            <a:spAutoFit/>
          </a:bodyPr>
          <a:lstStyle/>
          <a:p>
            <a:pPr>
              <a:defRPr/>
            </a:pPr>
            <a:r>
              <a:rPr lang="en-GB" sz="1000" dirty="0"/>
              <a:t>Patrick GL: An Introduction to Medicinal Chemistry, Oxford University Press, New York 2009, 4th Ed.</a:t>
            </a:r>
          </a:p>
        </p:txBody>
      </p:sp>
      <p:grpSp>
        <p:nvGrpSpPr>
          <p:cNvPr id="8" name="Skupina 7"/>
          <p:cNvGrpSpPr/>
          <p:nvPr/>
        </p:nvGrpSpPr>
        <p:grpSpPr>
          <a:xfrm>
            <a:off x="2615184" y="4266419"/>
            <a:ext cx="7022885" cy="1910544"/>
            <a:chOff x="2714030" y="4136231"/>
            <a:chExt cx="7022885" cy="1910544"/>
          </a:xfrm>
        </p:grpSpPr>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415" y="4136231"/>
              <a:ext cx="6332114" cy="1602767"/>
            </a:xfrm>
            <a:prstGeom prst="rect">
              <a:avLst/>
            </a:prstGeom>
          </p:spPr>
        </p:pic>
        <p:sp>
          <p:nvSpPr>
            <p:cNvPr id="7" name="TextovéPole 6"/>
            <p:cNvSpPr txBox="1"/>
            <p:nvPr/>
          </p:nvSpPr>
          <p:spPr>
            <a:xfrm>
              <a:off x="2714030" y="5738998"/>
              <a:ext cx="7022885" cy="307777"/>
            </a:xfrm>
            <a:prstGeom prst="rect">
              <a:avLst/>
            </a:prstGeom>
            <a:noFill/>
          </p:spPr>
          <p:txBody>
            <a:bodyPr wrap="none" rtlCol="0">
              <a:spAutoFit/>
            </a:bodyPr>
            <a:lstStyle/>
            <a:p>
              <a:r>
                <a:rPr lang="en-GB" sz="1400" dirty="0"/>
                <a:t>Fig. 1.14 Van der Waals interactions between hydrophobic regions of a drug and a binding site</a:t>
              </a:r>
            </a:p>
          </p:txBody>
        </p:sp>
      </p:grpSp>
    </p:spTree>
    <p:extLst>
      <p:ext uri="{BB962C8B-B14F-4D97-AF65-F5344CB8AC3E}">
        <p14:creationId xmlns:p14="http://schemas.microsoft.com/office/powerpoint/2010/main" val="271462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l-GR" dirty="0"/>
              <a:t>π</a:t>
            </a:r>
            <a:r>
              <a:rPr lang="en-GB" dirty="0"/>
              <a:t>-</a:t>
            </a:r>
            <a:r>
              <a:rPr lang="el-GR" dirty="0"/>
              <a:t>π</a:t>
            </a:r>
            <a:r>
              <a:rPr lang="en-GB" dirty="0"/>
              <a:t> interactions</a:t>
            </a:r>
            <a:endParaRPr lang="cs-CZ" dirty="0"/>
          </a:p>
        </p:txBody>
      </p:sp>
      <p:pic>
        <p:nvPicPr>
          <p:cNvPr id="3" name="Picture 2">
            <a:extLst>
              <a:ext uri="{FF2B5EF4-FFF2-40B4-BE49-F238E27FC236}">
                <a16:creationId xmlns:a16="http://schemas.microsoft.com/office/drawing/2014/main" id="{F546B29E-C173-9F47-DA82-11038937F52F}"/>
              </a:ext>
            </a:extLst>
          </p:cNvPr>
          <p:cNvPicPr>
            <a:picLocks noChangeAspect="1"/>
          </p:cNvPicPr>
          <p:nvPr/>
        </p:nvPicPr>
        <p:blipFill>
          <a:blip r:embed="rId3"/>
          <a:stretch>
            <a:fillRect/>
          </a:stretch>
        </p:blipFill>
        <p:spPr>
          <a:xfrm>
            <a:off x="3000790" y="2152650"/>
            <a:ext cx="6190419" cy="1819275"/>
          </a:xfrm>
          <a:prstGeom prst="rect">
            <a:avLst/>
          </a:prstGeom>
        </p:spPr>
      </p:pic>
      <p:sp>
        <p:nvSpPr>
          <p:cNvPr id="6" name="TextBox 5">
            <a:extLst>
              <a:ext uri="{FF2B5EF4-FFF2-40B4-BE49-F238E27FC236}">
                <a16:creationId xmlns:a16="http://schemas.microsoft.com/office/drawing/2014/main" id="{2C1F51DB-7805-2B25-65D6-5E7A3565E948}"/>
              </a:ext>
            </a:extLst>
          </p:cNvPr>
          <p:cNvSpPr txBox="1"/>
          <p:nvPr/>
        </p:nvSpPr>
        <p:spPr>
          <a:xfrm>
            <a:off x="4990917" y="6492875"/>
            <a:ext cx="3840850" cy="246221"/>
          </a:xfrm>
          <a:prstGeom prst="rect">
            <a:avLst/>
          </a:prstGeom>
          <a:noFill/>
        </p:spPr>
        <p:txBody>
          <a:bodyPr wrap="square">
            <a:spAutoFit/>
          </a:bodyPr>
          <a:lstStyle/>
          <a:p>
            <a:r>
              <a:rPr lang="cs-CZ" sz="1000" dirty="0" err="1"/>
              <a:t>Headen</a:t>
            </a:r>
            <a:r>
              <a:rPr lang="cs-CZ" sz="1000" dirty="0"/>
              <a:t> TF et al.: </a:t>
            </a:r>
            <a:r>
              <a:rPr lang="de-DE" sz="1000" dirty="0"/>
              <a:t>J. A</a:t>
            </a:r>
            <a:r>
              <a:rPr lang="cs-CZ" sz="1000" dirty="0"/>
              <a:t>m</a:t>
            </a:r>
            <a:r>
              <a:rPr lang="de-DE" sz="1000" dirty="0"/>
              <a:t>. C</a:t>
            </a:r>
            <a:r>
              <a:rPr lang="cs-CZ" sz="1000" dirty="0"/>
              <a:t>hem</a:t>
            </a:r>
            <a:r>
              <a:rPr lang="de-DE" sz="1000" dirty="0"/>
              <a:t>. S</a:t>
            </a:r>
            <a:r>
              <a:rPr lang="cs-CZ" sz="1000" dirty="0" err="1"/>
              <a:t>oc</a:t>
            </a:r>
            <a:r>
              <a:rPr lang="de-DE" sz="1000" dirty="0"/>
              <a:t>. 2010, 132, 5735</a:t>
            </a:r>
            <a:endParaRPr lang="en-US" sz="1000" dirty="0"/>
          </a:p>
        </p:txBody>
      </p:sp>
    </p:spTree>
    <p:extLst>
      <p:ext uri="{BB962C8B-B14F-4D97-AF65-F5344CB8AC3E}">
        <p14:creationId xmlns:p14="http://schemas.microsoft.com/office/powerpoint/2010/main" val="58565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Energy of interactions</a:t>
            </a:r>
            <a:endParaRPr lang="cs-CZ" dirty="0"/>
          </a:p>
        </p:txBody>
      </p:sp>
      <p:pic>
        <p:nvPicPr>
          <p:cNvPr id="6" name="Obrázek 5"/>
          <p:cNvPicPr>
            <a:picLocks noChangeAspect="1"/>
          </p:cNvPicPr>
          <p:nvPr/>
        </p:nvPicPr>
        <p:blipFill>
          <a:blip r:embed="rId3"/>
          <a:stretch>
            <a:fillRect/>
          </a:stretch>
        </p:blipFill>
        <p:spPr>
          <a:xfrm>
            <a:off x="7978150" y="46464"/>
            <a:ext cx="3175819" cy="3129569"/>
          </a:xfrm>
          <a:prstGeom prst="rect">
            <a:avLst/>
          </a:prstGeom>
        </p:spPr>
      </p:pic>
      <p:sp>
        <p:nvSpPr>
          <p:cNvPr id="7" name="TextovéPole 6"/>
          <p:cNvSpPr txBox="1"/>
          <p:nvPr/>
        </p:nvSpPr>
        <p:spPr>
          <a:xfrm>
            <a:off x="1968501" y="2768600"/>
            <a:ext cx="3478836" cy="1938992"/>
          </a:xfrm>
          <a:prstGeom prst="rect">
            <a:avLst/>
          </a:prstGeom>
          <a:noFill/>
        </p:spPr>
        <p:txBody>
          <a:bodyPr wrap="none" rtlCol="0">
            <a:spAutoFit/>
          </a:bodyPr>
          <a:lstStyle/>
          <a:p>
            <a:pPr algn="ctr"/>
            <a:r>
              <a:rPr lang="en-GB" sz="2400" b="1" dirty="0"/>
              <a:t>covalent (</a:t>
            </a:r>
            <a:r>
              <a:rPr lang="en-US" sz="2400" b="1" dirty="0" err="1"/>
              <a:t>disul</a:t>
            </a:r>
            <a:r>
              <a:rPr lang="cs-CZ" sz="2400" b="1" dirty="0"/>
              <a:t>f</a:t>
            </a:r>
            <a:r>
              <a:rPr lang="en-US" sz="2400" b="1" dirty="0" err="1"/>
              <a:t>idic</a:t>
            </a:r>
            <a:r>
              <a:rPr lang="en-US" sz="2400" b="1" dirty="0"/>
              <a:t> </a:t>
            </a:r>
            <a:r>
              <a:rPr lang="en-GB" sz="2400" b="1" dirty="0"/>
              <a:t>bond)</a:t>
            </a:r>
          </a:p>
          <a:p>
            <a:pPr algn="ctr"/>
            <a:endParaRPr lang="en-GB" sz="2400" b="1" dirty="0"/>
          </a:p>
          <a:p>
            <a:pPr algn="ctr"/>
            <a:r>
              <a:rPr lang="en-GB" sz="2400" b="1" dirty="0"/>
              <a:t>ionic, electrostatic</a:t>
            </a:r>
          </a:p>
          <a:p>
            <a:pPr algn="ctr"/>
            <a:endParaRPr lang="en-GB" sz="2400" b="1" dirty="0"/>
          </a:p>
          <a:p>
            <a:pPr algn="ctr"/>
            <a:r>
              <a:rPr lang="en-GB" sz="2400" b="1" dirty="0"/>
              <a:t>hydrophobic and H-bonds</a:t>
            </a:r>
            <a:endParaRPr lang="cs-CZ" sz="2400" b="1" dirty="0"/>
          </a:p>
        </p:txBody>
      </p:sp>
      <p:sp>
        <p:nvSpPr>
          <p:cNvPr id="8" name="Šipka dolů 7"/>
          <p:cNvSpPr/>
          <p:nvPr/>
        </p:nvSpPr>
        <p:spPr>
          <a:xfrm>
            <a:off x="1092200" y="2499846"/>
            <a:ext cx="596900" cy="2476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Šipka dolů 8"/>
          <p:cNvSpPr/>
          <p:nvPr/>
        </p:nvSpPr>
        <p:spPr>
          <a:xfrm rot="10800000">
            <a:off x="5797550" y="2481740"/>
            <a:ext cx="596900" cy="2476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10" name="TextovéPole 9"/>
          <p:cNvSpPr txBox="1"/>
          <p:nvPr/>
        </p:nvSpPr>
        <p:spPr>
          <a:xfrm>
            <a:off x="296151" y="2052684"/>
            <a:ext cx="2455544" cy="400110"/>
          </a:xfrm>
          <a:prstGeom prst="rect">
            <a:avLst/>
          </a:prstGeom>
          <a:noFill/>
        </p:spPr>
        <p:txBody>
          <a:bodyPr wrap="none" rtlCol="0">
            <a:spAutoFit/>
          </a:bodyPr>
          <a:lstStyle/>
          <a:p>
            <a:r>
              <a:rPr lang="en-GB" sz="2000" b="1" dirty="0">
                <a:solidFill>
                  <a:schemeClr val="accent1">
                    <a:lumMod val="50000"/>
                  </a:schemeClr>
                </a:solidFill>
              </a:rPr>
              <a:t>importance increases</a:t>
            </a:r>
            <a:endParaRPr lang="cs-CZ" sz="2000" b="1" dirty="0">
              <a:solidFill>
                <a:schemeClr val="accent1">
                  <a:lumMod val="50000"/>
                </a:schemeClr>
              </a:solidFill>
            </a:endParaRPr>
          </a:p>
        </p:txBody>
      </p:sp>
      <p:sp>
        <p:nvSpPr>
          <p:cNvPr id="11" name="TextovéPole 10"/>
          <p:cNvSpPr txBox="1"/>
          <p:nvPr/>
        </p:nvSpPr>
        <p:spPr>
          <a:xfrm>
            <a:off x="5179116" y="4976346"/>
            <a:ext cx="1959704" cy="400110"/>
          </a:xfrm>
          <a:prstGeom prst="rect">
            <a:avLst/>
          </a:prstGeom>
          <a:noFill/>
        </p:spPr>
        <p:txBody>
          <a:bodyPr wrap="none" rtlCol="0">
            <a:spAutoFit/>
          </a:bodyPr>
          <a:lstStyle/>
          <a:p>
            <a:r>
              <a:rPr lang="en-GB" sz="2000" b="1" dirty="0">
                <a:solidFill>
                  <a:schemeClr val="accent1">
                    <a:lumMod val="50000"/>
                  </a:schemeClr>
                </a:solidFill>
              </a:rPr>
              <a:t>energy increases</a:t>
            </a:r>
            <a:endParaRPr lang="cs-CZ" sz="2000" b="1" dirty="0">
              <a:solidFill>
                <a:schemeClr val="accent1">
                  <a:lumMod val="50000"/>
                </a:schemeClr>
              </a:solidFill>
            </a:endParaRPr>
          </a:p>
        </p:txBody>
      </p:sp>
      <p:pic>
        <p:nvPicPr>
          <p:cNvPr id="3" name="Obrázek 2">
            <a:extLst>
              <a:ext uri="{FF2B5EF4-FFF2-40B4-BE49-F238E27FC236}">
                <a16:creationId xmlns:a16="http://schemas.microsoft.com/office/drawing/2014/main" id="{DB0B62B5-4D56-49F0-89BC-C1186B403F62}"/>
              </a:ext>
            </a:extLst>
          </p:cNvPr>
          <p:cNvPicPr>
            <a:picLocks noChangeAspect="1"/>
          </p:cNvPicPr>
          <p:nvPr/>
        </p:nvPicPr>
        <p:blipFill>
          <a:blip r:embed="rId4"/>
          <a:stretch>
            <a:fillRect/>
          </a:stretch>
        </p:blipFill>
        <p:spPr>
          <a:xfrm>
            <a:off x="8291209" y="3149206"/>
            <a:ext cx="2529153" cy="3708794"/>
          </a:xfrm>
          <a:prstGeom prst="rect">
            <a:avLst/>
          </a:prstGeom>
        </p:spPr>
      </p:pic>
      <p:sp>
        <p:nvSpPr>
          <p:cNvPr id="4" name="TextovéPole 3">
            <a:extLst>
              <a:ext uri="{FF2B5EF4-FFF2-40B4-BE49-F238E27FC236}">
                <a16:creationId xmlns:a16="http://schemas.microsoft.com/office/drawing/2014/main" id="{0B837826-78A8-49DA-A62D-F95BA90E0F81}"/>
              </a:ext>
            </a:extLst>
          </p:cNvPr>
          <p:cNvSpPr txBox="1"/>
          <p:nvPr/>
        </p:nvSpPr>
        <p:spPr>
          <a:xfrm>
            <a:off x="944501" y="6411426"/>
            <a:ext cx="6679484" cy="400110"/>
          </a:xfrm>
          <a:prstGeom prst="rect">
            <a:avLst/>
          </a:prstGeom>
          <a:noFill/>
        </p:spPr>
        <p:txBody>
          <a:bodyPr wrap="square" rtlCol="0">
            <a:spAutoFit/>
          </a:bodyPr>
          <a:lstStyle/>
          <a:p>
            <a:r>
              <a:rPr lang="cs-CZ" sz="1000" dirty="0" err="1"/>
              <a:t>Delgado</a:t>
            </a:r>
            <a:r>
              <a:rPr lang="cs-CZ" sz="1000" dirty="0"/>
              <a:t> J. N., </a:t>
            </a:r>
            <a:r>
              <a:rPr lang="cs-CZ" sz="1000" dirty="0" err="1"/>
              <a:t>Remers</a:t>
            </a:r>
            <a:r>
              <a:rPr lang="cs-CZ" sz="1000" dirty="0"/>
              <a:t> W. A.: Wilson and </a:t>
            </a:r>
            <a:r>
              <a:rPr lang="cs-CZ" sz="1000" dirty="0" err="1"/>
              <a:t>Gisvold's</a:t>
            </a:r>
            <a:r>
              <a:rPr lang="cs-CZ" sz="1000" dirty="0"/>
              <a:t> </a:t>
            </a:r>
            <a:r>
              <a:rPr lang="cs-CZ" sz="1000" dirty="0" err="1"/>
              <a:t>textbook</a:t>
            </a:r>
            <a:r>
              <a:rPr lang="cs-CZ" sz="1000" dirty="0"/>
              <a:t> of </a:t>
            </a:r>
            <a:r>
              <a:rPr lang="cs-CZ" sz="1000" dirty="0" err="1"/>
              <a:t>organic</a:t>
            </a:r>
            <a:r>
              <a:rPr lang="cs-CZ" sz="1000" dirty="0"/>
              <a:t> </a:t>
            </a:r>
            <a:r>
              <a:rPr lang="cs-CZ" sz="1000" dirty="0" err="1"/>
              <a:t>medicinal</a:t>
            </a:r>
            <a:r>
              <a:rPr lang="cs-CZ" sz="1000" dirty="0"/>
              <a:t> and </a:t>
            </a:r>
            <a:r>
              <a:rPr lang="cs-CZ" sz="1000" dirty="0" err="1"/>
              <a:t>pharmaceutical</a:t>
            </a:r>
            <a:r>
              <a:rPr lang="cs-CZ" sz="1000" dirty="0"/>
              <a:t> </a:t>
            </a:r>
            <a:r>
              <a:rPr lang="cs-CZ" sz="1000" dirty="0" err="1"/>
              <a:t>chemistry</a:t>
            </a:r>
            <a:r>
              <a:rPr lang="cs-CZ" sz="1000" dirty="0"/>
              <a:t>, 10</a:t>
            </a:r>
            <a:r>
              <a:rPr lang="cs-CZ" sz="1000" baseline="30000" dirty="0"/>
              <a:t>th</a:t>
            </a:r>
            <a:r>
              <a:rPr lang="cs-CZ" sz="1000" dirty="0"/>
              <a:t> Ed.,</a:t>
            </a:r>
          </a:p>
          <a:p>
            <a:r>
              <a:rPr lang="cs-CZ" sz="1000" dirty="0" err="1"/>
              <a:t>Lippincott</a:t>
            </a:r>
            <a:r>
              <a:rPr lang="cs-CZ" sz="1000" dirty="0"/>
              <a:t> – </a:t>
            </a:r>
            <a:r>
              <a:rPr lang="cs-CZ" sz="1000" dirty="0" err="1"/>
              <a:t>Raven</a:t>
            </a:r>
            <a:r>
              <a:rPr lang="cs-CZ" sz="1000" dirty="0"/>
              <a:t> </a:t>
            </a:r>
            <a:r>
              <a:rPr lang="cs-CZ" sz="1000" dirty="0" err="1"/>
              <a:t>Philadephia</a:t>
            </a:r>
            <a:r>
              <a:rPr lang="cs-CZ" sz="1000" dirty="0"/>
              <a:t> (USA) 1998</a:t>
            </a:r>
          </a:p>
        </p:txBody>
      </p:sp>
    </p:spTree>
    <p:extLst>
      <p:ext uri="{BB962C8B-B14F-4D97-AF65-F5344CB8AC3E}">
        <p14:creationId xmlns:p14="http://schemas.microsoft.com/office/powerpoint/2010/main" val="25778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Other </a:t>
            </a:r>
            <a:r>
              <a:rPr lang="cs-CZ" dirty="0"/>
              <a:t>a</a:t>
            </a:r>
            <a:r>
              <a:rPr lang="en-GB" dirty="0" err="1"/>
              <a:t>spects</a:t>
            </a:r>
            <a:r>
              <a:rPr lang="en-GB" dirty="0"/>
              <a:t> of </a:t>
            </a:r>
            <a:r>
              <a:rPr lang="cs-CZ" dirty="0"/>
              <a:t>b</a:t>
            </a:r>
            <a:r>
              <a:rPr lang="en-GB" dirty="0" err="1"/>
              <a:t>inding</a:t>
            </a:r>
            <a:r>
              <a:rPr lang="en-GB" dirty="0"/>
              <a:t> </a:t>
            </a:r>
            <a:r>
              <a:rPr lang="cs-CZ" dirty="0"/>
              <a:t>d</a:t>
            </a:r>
            <a:r>
              <a:rPr lang="en-GB" dirty="0"/>
              <a:t>rug-</a:t>
            </a:r>
            <a:r>
              <a:rPr lang="cs-CZ" dirty="0"/>
              <a:t>t</a:t>
            </a:r>
            <a:r>
              <a:rPr lang="en-GB" dirty="0" err="1"/>
              <a:t>arget</a:t>
            </a:r>
            <a:r>
              <a:rPr lang="en-GB" dirty="0"/>
              <a:t>	</a:t>
            </a:r>
          </a:p>
        </p:txBody>
      </p:sp>
      <p:sp>
        <p:nvSpPr>
          <p:cNvPr id="3" name="Zástupný symbol pro obsah 2"/>
          <p:cNvSpPr>
            <a:spLocks noGrp="1"/>
          </p:cNvSpPr>
          <p:nvPr>
            <p:ph idx="1"/>
          </p:nvPr>
        </p:nvSpPr>
        <p:spPr/>
        <p:txBody>
          <a:bodyPr>
            <a:normAutofit/>
          </a:bodyPr>
          <a:lstStyle/>
          <a:p>
            <a:r>
              <a:rPr lang="en-GB" dirty="0">
                <a:solidFill>
                  <a:srgbClr val="FF0000"/>
                </a:solidFill>
              </a:rPr>
              <a:t>repulsive interactions</a:t>
            </a:r>
          </a:p>
          <a:p>
            <a:pPr lvl="1"/>
            <a:r>
              <a:rPr lang="en-GB" dirty="0"/>
              <a:t>e.g.</a:t>
            </a:r>
            <a:r>
              <a:rPr lang="cs-CZ" dirty="0"/>
              <a:t>,</a:t>
            </a:r>
            <a:r>
              <a:rPr lang="en-GB" dirty="0"/>
              <a:t> two charged groups of identical charge are repelled</a:t>
            </a:r>
          </a:p>
          <a:p>
            <a:r>
              <a:rPr lang="en-GB" dirty="0">
                <a:solidFill>
                  <a:srgbClr val="FF0000"/>
                </a:solidFill>
              </a:rPr>
              <a:t>solvation with water molecules in organisms</a:t>
            </a:r>
          </a:p>
          <a:p>
            <a:pPr lvl="1"/>
            <a:r>
              <a:rPr lang="en-GB" dirty="0"/>
              <a:t>interaction of a drug and target is effective in case, that </a:t>
            </a:r>
            <a:r>
              <a:rPr lang="en-GB" b="1" dirty="0">
                <a:solidFill>
                  <a:srgbClr val="FF0000"/>
                </a:solidFill>
              </a:rPr>
              <a:t>binding energy is greater than energy required to </a:t>
            </a:r>
            <a:r>
              <a:rPr lang="en-GB" b="1" dirty="0" err="1">
                <a:solidFill>
                  <a:srgbClr val="FF0000"/>
                </a:solidFill>
              </a:rPr>
              <a:t>desolvate</a:t>
            </a:r>
            <a:r>
              <a:rPr lang="en-GB" b="1" dirty="0">
                <a:solidFill>
                  <a:srgbClr val="FF0000"/>
                </a:solidFill>
              </a:rPr>
              <a:t> both the drug and binding site</a:t>
            </a:r>
          </a:p>
          <a:p>
            <a:pPr lvl="1"/>
            <a:r>
              <a:rPr lang="en-GB" dirty="0"/>
              <a:t>water does not solvate non-polar of hydrophobic regions of a drug or its target and the water molecules form more ordered layers of water next to the non-polar surface (negative entropy). In case hydrophobic region of a drug interacts with hydrophobic region of a target, entropy increases and binding energy (0.1–0.2 kJ.mol</a:t>
            </a:r>
            <a:r>
              <a:rPr lang="en-GB" baseline="30000" dirty="0"/>
              <a:t>-1</a:t>
            </a:r>
            <a:r>
              <a:rPr lang="en-GB" dirty="0"/>
              <a:t>) can be gained</a:t>
            </a:r>
          </a:p>
          <a:p>
            <a:pPr lvl="1"/>
            <a:r>
              <a:rPr lang="en-GB" dirty="0" err="1"/>
              <a:t>desolvation</a:t>
            </a:r>
            <a:r>
              <a:rPr lang="en-GB" dirty="0"/>
              <a:t> energy results in an </a:t>
            </a:r>
            <a:r>
              <a:rPr lang="en-GB" b="1" dirty="0"/>
              <a:t>energy penalty</a:t>
            </a:r>
          </a:p>
        </p:txBody>
      </p:sp>
      <p:sp>
        <p:nvSpPr>
          <p:cNvPr id="4" name="Obdélník 3"/>
          <p:cNvSpPr/>
          <p:nvPr/>
        </p:nvSpPr>
        <p:spPr>
          <a:xfrm>
            <a:off x="3539859" y="6611779"/>
            <a:ext cx="7543800" cy="246221"/>
          </a:xfrm>
          <a:prstGeom prst="rect">
            <a:avLst/>
          </a:prstGeom>
        </p:spPr>
        <p:txBody>
          <a:bodyPr wrap="square">
            <a:spAutoFit/>
          </a:bodyPr>
          <a:lstStyle/>
          <a:p>
            <a:pPr>
              <a:defRPr/>
            </a:pPr>
            <a:r>
              <a:rPr lang="en-GB" sz="1000" dirty="0"/>
              <a:t>Patrick GL: An Introduction to Medicinal Chemistry, Oxford University Press, New York 2009, 4th Ed.</a:t>
            </a:r>
          </a:p>
        </p:txBody>
      </p:sp>
    </p:spTree>
    <p:extLst>
      <p:ext uri="{BB962C8B-B14F-4D97-AF65-F5344CB8AC3E}">
        <p14:creationId xmlns:p14="http://schemas.microsoft.com/office/powerpoint/2010/main" val="153985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en-GB" dirty="0"/>
              <a:t>Solvation of the binding site</a:t>
            </a:r>
          </a:p>
        </p:txBody>
      </p:sp>
      <p:sp>
        <p:nvSpPr>
          <p:cNvPr id="9" name="Zástupný symbol pro obsah 8"/>
          <p:cNvSpPr>
            <a:spLocks noGrp="1"/>
          </p:cNvSpPr>
          <p:nvPr>
            <p:ph idx="1"/>
          </p:nvPr>
        </p:nvSpPr>
        <p:spPr/>
        <p:txBody>
          <a:bodyPr/>
          <a:lstStyle/>
          <a:p>
            <a:r>
              <a:rPr lang="en-GB" dirty="0"/>
              <a:t>van der Waals (</a:t>
            </a:r>
            <a:r>
              <a:rPr lang="en-GB" dirty="0" err="1"/>
              <a:t>vdW</a:t>
            </a:r>
            <a:r>
              <a:rPr lang="en-GB" dirty="0"/>
              <a:t>) surface </a:t>
            </a:r>
          </a:p>
          <a:p>
            <a:r>
              <a:rPr lang="cs-CZ" dirty="0"/>
              <a:t>s</a:t>
            </a:r>
            <a:r>
              <a:rPr lang="en-GB" dirty="0" err="1"/>
              <a:t>olvent</a:t>
            </a:r>
            <a:r>
              <a:rPr lang="en-GB" dirty="0"/>
              <a:t>-accessible surface (interaction surface)</a:t>
            </a:r>
          </a:p>
          <a:p>
            <a:pPr lvl="1"/>
            <a:r>
              <a:rPr lang="en-GB" dirty="0"/>
              <a:t>1.4 </a:t>
            </a:r>
            <a:r>
              <a:rPr lang="en-GB" dirty="0">
                <a:latin typeface="Times New Roman" panose="02020603050405020304" pitchFamily="18" charset="0"/>
                <a:cs typeface="Times New Roman" panose="02020603050405020304" pitchFamily="18" charset="0"/>
              </a:rPr>
              <a:t>Å </a:t>
            </a:r>
            <a:r>
              <a:rPr lang="en-GB" dirty="0"/>
              <a:t>beyond the </a:t>
            </a:r>
            <a:r>
              <a:rPr lang="en-GB" dirty="0" err="1"/>
              <a:t>vdW</a:t>
            </a:r>
            <a:r>
              <a:rPr lang="en-GB" dirty="0"/>
              <a:t> surface (1.4 </a:t>
            </a:r>
            <a:r>
              <a:rPr lang="en-GB" dirty="0">
                <a:latin typeface="Times New Roman" panose="02020603050405020304" pitchFamily="18" charset="0"/>
                <a:cs typeface="Times New Roman" panose="02020603050405020304" pitchFamily="18" charset="0"/>
              </a:rPr>
              <a:t>Å </a:t>
            </a:r>
            <a:r>
              <a:rPr lang="en-GB" dirty="0"/>
              <a:t>= radius of water molecule)</a:t>
            </a:r>
          </a:p>
          <a:p>
            <a:endParaRPr lang="cs-CZ" dirty="0"/>
          </a:p>
        </p:txBody>
      </p:sp>
      <p:pic>
        <p:nvPicPr>
          <p:cNvPr id="5" name="Obrázek 4"/>
          <p:cNvPicPr>
            <a:picLocks noChangeAspect="1"/>
          </p:cNvPicPr>
          <p:nvPr/>
        </p:nvPicPr>
        <p:blipFill>
          <a:blip r:embed="rId2"/>
          <a:stretch>
            <a:fillRect/>
          </a:stretch>
        </p:blipFill>
        <p:spPr>
          <a:xfrm>
            <a:off x="361949" y="3604086"/>
            <a:ext cx="5694010" cy="2661331"/>
          </a:xfrm>
          <a:prstGeom prst="rect">
            <a:avLst/>
          </a:prstGeom>
        </p:spPr>
      </p:pic>
      <p:sp>
        <p:nvSpPr>
          <p:cNvPr id="6" name="Obdélník 5"/>
          <p:cNvSpPr/>
          <p:nvPr/>
        </p:nvSpPr>
        <p:spPr>
          <a:xfrm>
            <a:off x="3491087" y="6492875"/>
            <a:ext cx="7248925" cy="307777"/>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D</a:t>
            </a:r>
            <a:r>
              <a:rPr lang="en-GB" sz="1000" dirty="0"/>
              <a:t>avis A., Ward S. E.: Handbook of Medicinal Chemistry, Royal Society of Chemistry, Cambridge 2015</a:t>
            </a:r>
          </a:p>
        </p:txBody>
      </p:sp>
      <p:pic>
        <p:nvPicPr>
          <p:cNvPr id="7" name="Obrázek 6"/>
          <p:cNvPicPr>
            <a:picLocks noChangeAspect="1"/>
          </p:cNvPicPr>
          <p:nvPr/>
        </p:nvPicPr>
        <p:blipFill>
          <a:blip r:embed="rId3"/>
          <a:stretch>
            <a:fillRect/>
          </a:stretch>
        </p:blipFill>
        <p:spPr>
          <a:xfrm>
            <a:off x="6629400" y="3371690"/>
            <a:ext cx="5050625" cy="2893727"/>
          </a:xfrm>
          <a:prstGeom prst="rect">
            <a:avLst/>
          </a:prstGeom>
        </p:spPr>
      </p:pic>
    </p:spTree>
    <p:extLst>
      <p:ext uri="{BB962C8B-B14F-4D97-AF65-F5344CB8AC3E}">
        <p14:creationId xmlns:p14="http://schemas.microsoft.com/office/powerpoint/2010/main" val="6025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Drug </a:t>
            </a:r>
            <a:r>
              <a:rPr lang="cs-CZ" dirty="0"/>
              <a:t>t</a:t>
            </a:r>
            <a:r>
              <a:rPr lang="en-GB" dirty="0" err="1"/>
              <a:t>argets</a:t>
            </a:r>
            <a:endParaRPr lang="en-GB" b="1" dirty="0"/>
          </a:p>
        </p:txBody>
      </p:sp>
      <p:sp>
        <p:nvSpPr>
          <p:cNvPr id="3" name="Zástupný symbol pro obsah 2"/>
          <p:cNvSpPr>
            <a:spLocks noGrp="1"/>
          </p:cNvSpPr>
          <p:nvPr>
            <p:ph idx="1"/>
          </p:nvPr>
        </p:nvSpPr>
        <p:spPr/>
        <p:txBody>
          <a:bodyPr>
            <a:normAutofit fontScale="70000" lnSpcReduction="20000"/>
          </a:bodyPr>
          <a:lstStyle/>
          <a:p>
            <a:r>
              <a:rPr lang="en-GB" b="1" dirty="0"/>
              <a:t>macromolecules</a:t>
            </a:r>
            <a:r>
              <a:rPr lang="en-GB" dirty="0"/>
              <a:t> in cell membrane or within cell</a:t>
            </a:r>
          </a:p>
          <a:p>
            <a:endParaRPr lang="en-GB" dirty="0"/>
          </a:p>
          <a:p>
            <a:r>
              <a:rPr lang="en-GB" dirty="0"/>
              <a:t>proteins</a:t>
            </a:r>
          </a:p>
          <a:p>
            <a:pPr lvl="1"/>
            <a:r>
              <a:rPr lang="en-GB" dirty="0">
                <a:solidFill>
                  <a:srgbClr val="FF0000"/>
                </a:solidFill>
              </a:rPr>
              <a:t>enzymes</a:t>
            </a:r>
          </a:p>
          <a:p>
            <a:pPr lvl="1"/>
            <a:r>
              <a:rPr lang="en-GB" dirty="0">
                <a:solidFill>
                  <a:srgbClr val="FF0000"/>
                </a:solidFill>
              </a:rPr>
              <a:t>receptors</a:t>
            </a:r>
          </a:p>
          <a:p>
            <a:pPr lvl="1"/>
            <a:r>
              <a:rPr lang="en-GB" dirty="0">
                <a:solidFill>
                  <a:srgbClr val="FF0000"/>
                </a:solidFill>
              </a:rPr>
              <a:t>transport proteins </a:t>
            </a:r>
            <a:r>
              <a:rPr lang="en-GB" dirty="0"/>
              <a:t>in cell membrane</a:t>
            </a:r>
          </a:p>
          <a:p>
            <a:pPr lvl="1"/>
            <a:r>
              <a:rPr lang="en-GB" dirty="0">
                <a:solidFill>
                  <a:srgbClr val="FF0000"/>
                </a:solidFill>
              </a:rPr>
              <a:t>structural proteins </a:t>
            </a:r>
            <a:r>
              <a:rPr lang="en-GB" dirty="0"/>
              <a:t>(exceptional target is tubulin)</a:t>
            </a:r>
            <a:endParaRPr lang="en-GB" dirty="0">
              <a:solidFill>
                <a:srgbClr val="FF0000"/>
              </a:solidFill>
            </a:endParaRPr>
          </a:p>
          <a:p>
            <a:r>
              <a:rPr lang="en-GB" dirty="0"/>
              <a:t>nucleic acid</a:t>
            </a:r>
          </a:p>
          <a:p>
            <a:pPr lvl="1"/>
            <a:r>
              <a:rPr lang="en-GB" dirty="0">
                <a:solidFill>
                  <a:srgbClr val="FF0000"/>
                </a:solidFill>
              </a:rPr>
              <a:t>DNA</a:t>
            </a:r>
          </a:p>
          <a:p>
            <a:pPr lvl="1"/>
            <a:r>
              <a:rPr lang="en-GB" dirty="0">
                <a:solidFill>
                  <a:srgbClr val="FF0000"/>
                </a:solidFill>
              </a:rPr>
              <a:t>RNA</a:t>
            </a:r>
          </a:p>
          <a:p>
            <a:r>
              <a:rPr lang="en-GB" dirty="0"/>
              <a:t>lipids (lipid bilayer may be influenced by antifungal agents, antibiotics etc.)</a:t>
            </a:r>
            <a:endParaRPr lang="cs-CZ" dirty="0"/>
          </a:p>
          <a:p>
            <a:r>
              <a:rPr lang="cs-CZ" dirty="0" err="1"/>
              <a:t>carbohydrates</a:t>
            </a:r>
            <a:endParaRPr lang="en-GB" dirty="0"/>
          </a:p>
          <a:p>
            <a:endParaRPr lang="en-GB" dirty="0"/>
          </a:p>
          <a:p>
            <a:r>
              <a:rPr lang="en-GB" b="1" dirty="0"/>
              <a:t>binding site </a:t>
            </a:r>
            <a:r>
              <a:rPr lang="en-GB" dirty="0"/>
              <a:t>enables the interaction with low-molecular drug</a:t>
            </a:r>
          </a:p>
        </p:txBody>
      </p:sp>
      <p:sp>
        <p:nvSpPr>
          <p:cNvPr id="4" name="Obdélník 3"/>
          <p:cNvSpPr/>
          <p:nvPr/>
        </p:nvSpPr>
        <p:spPr>
          <a:xfrm>
            <a:off x="3700780" y="6492875"/>
            <a:ext cx="7370064" cy="246221"/>
          </a:xfrm>
          <a:prstGeom prst="rect">
            <a:avLst/>
          </a:prstGeom>
        </p:spPr>
        <p:txBody>
          <a:bodyPr wrap="square">
            <a:spAutoFit/>
          </a:bodyPr>
          <a:lstStyle/>
          <a:p>
            <a:pPr>
              <a:defRPr/>
            </a:pPr>
            <a:r>
              <a:rPr lang="en-GB" sz="1000" dirty="0"/>
              <a:t>Patrick GL: An Introduction to Medicinal Chemistry, Oxford University Press, New York 2009, 4th Ed.</a:t>
            </a:r>
          </a:p>
        </p:txBody>
      </p:sp>
    </p:spTree>
    <p:extLst>
      <p:ext uri="{BB962C8B-B14F-4D97-AF65-F5344CB8AC3E}">
        <p14:creationId xmlns:p14="http://schemas.microsoft.com/office/powerpoint/2010/main" val="1006850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Gibbs Free Energy of Binding</a:t>
            </a:r>
          </a:p>
        </p:txBody>
      </p:sp>
      <p:sp>
        <p:nvSpPr>
          <p:cNvPr id="3" name="Zástupný symbol pro obsah 2"/>
          <p:cNvSpPr>
            <a:spLocks noGrp="1"/>
          </p:cNvSpPr>
          <p:nvPr>
            <p:ph idx="1"/>
          </p:nvPr>
        </p:nvSpPr>
        <p:spPr/>
        <p:txBody>
          <a:bodyPr/>
          <a:lstStyle/>
          <a:p>
            <a:r>
              <a:rPr lang="en-GB" dirty="0">
                <a:cs typeface="Times New Roman" panose="02020603050405020304" pitchFamily="18" charset="0"/>
              </a:rPr>
              <a:t>ΔG = ΔH - T ΔS</a:t>
            </a:r>
          </a:p>
          <a:p>
            <a:r>
              <a:rPr lang="en-GB" dirty="0">
                <a:cs typeface="Times New Roman" panose="02020603050405020304" pitchFamily="18" charset="0"/>
              </a:rPr>
              <a:t>ΔG = -2.3 RT log K = -1.4 log K</a:t>
            </a:r>
          </a:p>
          <a:p>
            <a:endParaRPr lang="en-GB" dirty="0">
              <a:cs typeface="Times New Roman" panose="02020603050405020304" pitchFamily="18" charset="0"/>
            </a:endParaRPr>
          </a:p>
          <a:p>
            <a:r>
              <a:rPr lang="en-GB" dirty="0">
                <a:solidFill>
                  <a:srgbClr val="FF0000"/>
                </a:solidFill>
                <a:cs typeface="Times New Roman" panose="02020603050405020304" pitchFamily="18" charset="0"/>
              </a:rPr>
              <a:t>small changes in binding energy cause exponential changes in binding affinity </a:t>
            </a:r>
          </a:p>
          <a:p>
            <a:r>
              <a:rPr lang="en-GB" dirty="0">
                <a:cs typeface="Times New Roman" panose="02020603050405020304" pitchFamily="18" charset="0"/>
              </a:rPr>
              <a:t>prediction is complicated</a:t>
            </a:r>
          </a:p>
          <a:p>
            <a:pPr lvl="1"/>
            <a:r>
              <a:rPr lang="en-GB" dirty="0">
                <a:cs typeface="Times New Roman" panose="02020603050405020304" pitchFamily="18" charset="0"/>
              </a:rPr>
              <a:t> method for affinity prediction: free energy perturbation (FEP)</a:t>
            </a:r>
            <a:endParaRPr lang="en-GB" dirty="0"/>
          </a:p>
        </p:txBody>
      </p:sp>
      <p:sp>
        <p:nvSpPr>
          <p:cNvPr id="4" name="Obdélník 3"/>
          <p:cNvSpPr/>
          <p:nvPr/>
        </p:nvSpPr>
        <p:spPr>
          <a:xfrm>
            <a:off x="3536372" y="6579163"/>
            <a:ext cx="6812973"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spTree>
    <p:extLst>
      <p:ext uri="{BB962C8B-B14F-4D97-AF65-F5344CB8AC3E}">
        <p14:creationId xmlns:p14="http://schemas.microsoft.com/office/powerpoint/2010/main" val="423665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What Drives Binding?</a:t>
            </a:r>
          </a:p>
        </p:txBody>
      </p:sp>
      <p:sp>
        <p:nvSpPr>
          <p:cNvPr id="3" name="Zástupný symbol pro obsah 2"/>
          <p:cNvSpPr>
            <a:spLocks noGrp="1"/>
          </p:cNvSpPr>
          <p:nvPr>
            <p:ph idx="1"/>
          </p:nvPr>
        </p:nvSpPr>
        <p:spPr/>
        <p:txBody>
          <a:bodyPr>
            <a:normAutofit fontScale="92500" lnSpcReduction="10000"/>
          </a:bodyPr>
          <a:lstStyle/>
          <a:p>
            <a:r>
              <a:rPr lang="en-GB" b="1" dirty="0"/>
              <a:t>gas-phase</a:t>
            </a:r>
            <a:r>
              <a:rPr lang="cs-CZ" dirty="0"/>
              <a:t>:</a:t>
            </a:r>
            <a:r>
              <a:rPr lang="en-GB" dirty="0"/>
              <a:t> non-covalent association driven by polar and electrostatic interactions</a:t>
            </a:r>
          </a:p>
          <a:p>
            <a:r>
              <a:rPr lang="en-GB" b="1" dirty="0"/>
              <a:t>water phase</a:t>
            </a:r>
            <a:r>
              <a:rPr lang="cs-CZ" dirty="0"/>
              <a:t>:</a:t>
            </a:r>
            <a:r>
              <a:rPr lang="en-GB" b="1" dirty="0"/>
              <a:t> </a:t>
            </a:r>
            <a:r>
              <a:rPr lang="en-GB" dirty="0">
                <a:solidFill>
                  <a:srgbClr val="FF0000"/>
                </a:solidFill>
              </a:rPr>
              <a:t>hydrophobic interactions </a:t>
            </a:r>
            <a:r>
              <a:rPr lang="en-GB" dirty="0"/>
              <a:t>drive protein folding and intermolecular interactions</a:t>
            </a:r>
          </a:p>
          <a:p>
            <a:pPr lvl="1"/>
            <a:r>
              <a:rPr lang="en-GB" dirty="0"/>
              <a:t>water solvates the ligand and the active site, but some water molecules are easier to</a:t>
            </a:r>
            <a:r>
              <a:rPr lang="cs-CZ" dirty="0"/>
              <a:t> </a:t>
            </a:r>
            <a:r>
              <a:rPr lang="cs-CZ" dirty="0" err="1"/>
              <a:t>be</a:t>
            </a:r>
            <a:r>
              <a:rPr lang="cs-CZ" dirty="0"/>
              <a:t> </a:t>
            </a:r>
            <a:r>
              <a:rPr lang="en-GB" dirty="0"/>
              <a:t>displace</a:t>
            </a:r>
            <a:r>
              <a:rPr lang="cs-CZ" dirty="0"/>
              <a:t>d</a:t>
            </a:r>
            <a:r>
              <a:rPr lang="en-GB" dirty="0"/>
              <a:t> and some are tightly bound</a:t>
            </a:r>
          </a:p>
          <a:p>
            <a:pPr lvl="1"/>
            <a:r>
              <a:rPr lang="en-GB" dirty="0"/>
              <a:t>question for compound design: include the water molecule into interaction or displace it? </a:t>
            </a:r>
          </a:p>
          <a:p>
            <a:pPr lvl="1"/>
            <a:endParaRPr lang="en-GB" dirty="0"/>
          </a:p>
          <a:p>
            <a:r>
              <a:rPr lang="en-GB" dirty="0"/>
              <a:t>high quality co-crystal structures and computational analysis conclude that most ligands bind  in one of their pre</a:t>
            </a:r>
            <a:r>
              <a:rPr lang="cs-CZ" dirty="0" err="1"/>
              <a:t>ferr</a:t>
            </a:r>
            <a:r>
              <a:rPr lang="en-GB" dirty="0"/>
              <a:t>ed low-energy conformations if not their minimum energy conformation</a:t>
            </a:r>
          </a:p>
        </p:txBody>
      </p:sp>
      <p:sp>
        <p:nvSpPr>
          <p:cNvPr id="4" name="Obdélník 3"/>
          <p:cNvSpPr/>
          <p:nvPr/>
        </p:nvSpPr>
        <p:spPr>
          <a:xfrm>
            <a:off x="3063586" y="6568051"/>
            <a:ext cx="6064828" cy="24622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Davis A., Ward S. E.: Handbook of Medicinal Chemistry, Royal Society of Chemistry, Cambridge 2015</a:t>
            </a:r>
          </a:p>
        </p:txBody>
      </p:sp>
    </p:spTree>
    <p:extLst>
      <p:ext uri="{BB962C8B-B14F-4D97-AF65-F5344CB8AC3E}">
        <p14:creationId xmlns:p14="http://schemas.microsoft.com/office/powerpoint/2010/main" val="1737696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Protein structure</a:t>
            </a:r>
            <a:endParaRPr lang="cs-CZ" dirty="0"/>
          </a:p>
        </p:txBody>
      </p:sp>
      <p:sp>
        <p:nvSpPr>
          <p:cNvPr id="3" name="Zástupný symbol pro obsah 2"/>
          <p:cNvSpPr>
            <a:spLocks noGrp="1"/>
          </p:cNvSpPr>
          <p:nvPr>
            <p:ph idx="1"/>
          </p:nvPr>
        </p:nvSpPr>
        <p:spPr/>
        <p:txBody>
          <a:bodyPr/>
          <a:lstStyle/>
          <a:p>
            <a:r>
              <a:rPr lang="cs-CZ" dirty="0"/>
              <a:t>p</a:t>
            </a:r>
            <a:r>
              <a:rPr lang="en-US" dirty="0" err="1"/>
              <a:t>rimary</a:t>
            </a:r>
            <a:r>
              <a:rPr lang="en-US" dirty="0"/>
              <a:t> → </a:t>
            </a:r>
            <a:r>
              <a:rPr lang="cs-CZ" dirty="0"/>
              <a:t>s</a:t>
            </a:r>
            <a:r>
              <a:rPr lang="en-US" dirty="0" err="1"/>
              <a:t>econdary</a:t>
            </a:r>
            <a:r>
              <a:rPr lang="en-US" dirty="0"/>
              <a:t> → </a:t>
            </a:r>
            <a:r>
              <a:rPr lang="cs-CZ" dirty="0"/>
              <a:t>s</a:t>
            </a:r>
            <a:r>
              <a:rPr lang="en-US" dirty="0" err="1"/>
              <a:t>tructural</a:t>
            </a:r>
            <a:r>
              <a:rPr lang="en-US" dirty="0"/>
              <a:t> </a:t>
            </a:r>
            <a:r>
              <a:rPr lang="cs-CZ" dirty="0"/>
              <a:t>m</a:t>
            </a:r>
            <a:r>
              <a:rPr lang="en-US" dirty="0" err="1"/>
              <a:t>otifs</a:t>
            </a:r>
            <a:r>
              <a:rPr lang="en-US" dirty="0"/>
              <a:t> → </a:t>
            </a:r>
            <a:r>
              <a:rPr lang="cs-CZ" dirty="0"/>
              <a:t>s</a:t>
            </a:r>
            <a:r>
              <a:rPr lang="en-US" dirty="0" err="1"/>
              <a:t>tructural</a:t>
            </a:r>
            <a:r>
              <a:rPr lang="en-US" dirty="0"/>
              <a:t> </a:t>
            </a:r>
            <a:r>
              <a:rPr lang="cs-CZ" dirty="0"/>
              <a:t>d</a:t>
            </a:r>
            <a:r>
              <a:rPr lang="en-US" dirty="0" err="1"/>
              <a:t>omains</a:t>
            </a:r>
            <a:r>
              <a:rPr lang="en-US" dirty="0"/>
              <a:t> →</a:t>
            </a:r>
            <a:br>
              <a:rPr lang="en-US" dirty="0"/>
            </a:br>
            <a:r>
              <a:rPr lang="cs-CZ" dirty="0" err="1"/>
              <a:t>te</a:t>
            </a:r>
            <a:r>
              <a:rPr lang="en-US" dirty="0" err="1"/>
              <a:t>rtiary</a:t>
            </a:r>
            <a:r>
              <a:rPr lang="en-US" dirty="0"/>
              <a:t> → (</a:t>
            </a:r>
            <a:r>
              <a:rPr lang="cs-CZ" dirty="0"/>
              <a:t>q</a:t>
            </a:r>
            <a:r>
              <a:rPr lang="en-US" dirty="0" err="1"/>
              <a:t>uarternary</a:t>
            </a:r>
            <a:r>
              <a:rPr lang="en-US" dirty="0"/>
              <a:t>)</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3399" y="2514600"/>
            <a:ext cx="5280401" cy="3960301"/>
          </a:xfrm>
          <a:prstGeom prst="rect">
            <a:avLst/>
          </a:prstGeom>
        </p:spPr>
      </p:pic>
      <p:sp>
        <p:nvSpPr>
          <p:cNvPr id="5" name="Obdélník 4"/>
          <p:cNvSpPr/>
          <p:nvPr/>
        </p:nvSpPr>
        <p:spPr>
          <a:xfrm>
            <a:off x="838200" y="6246654"/>
            <a:ext cx="4509655" cy="246221"/>
          </a:xfrm>
          <a:prstGeom prst="rect">
            <a:avLst/>
          </a:prstGeom>
        </p:spPr>
        <p:txBody>
          <a:bodyPr wrap="square">
            <a:spAutoFit/>
          </a:bodyPr>
          <a:lstStyle/>
          <a:p>
            <a:r>
              <a:rPr lang="cs-CZ" sz="1000" dirty="0"/>
              <a:t>https://upload.wikimedia.org/wikipedia/commons/0/05/Protein_structure.png</a:t>
            </a:r>
          </a:p>
        </p:txBody>
      </p:sp>
    </p:spTree>
    <p:extLst>
      <p:ext uri="{BB962C8B-B14F-4D97-AF65-F5344CB8AC3E}">
        <p14:creationId xmlns:p14="http://schemas.microsoft.com/office/powerpoint/2010/main" val="2609474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Protein structure</a:t>
            </a:r>
          </a:p>
        </p:txBody>
      </p:sp>
      <p:sp>
        <p:nvSpPr>
          <p:cNvPr id="3" name="Zástupný symbol pro obsah 2"/>
          <p:cNvSpPr>
            <a:spLocks noGrp="1"/>
          </p:cNvSpPr>
          <p:nvPr>
            <p:ph idx="1"/>
          </p:nvPr>
        </p:nvSpPr>
        <p:spPr/>
        <p:txBody>
          <a:bodyPr/>
          <a:lstStyle/>
          <a:p>
            <a:r>
              <a:rPr lang="en-US" sz="2400" b="1" dirty="0"/>
              <a:t>Primary </a:t>
            </a:r>
            <a:r>
              <a:rPr lang="en-US" sz="2400" dirty="0"/>
              <a:t>= </a:t>
            </a:r>
            <a:r>
              <a:rPr lang="cs-CZ" sz="2400" dirty="0"/>
              <a:t>l</a:t>
            </a:r>
            <a:r>
              <a:rPr lang="en-US" sz="2400" dirty="0" err="1"/>
              <a:t>inear</a:t>
            </a:r>
            <a:r>
              <a:rPr lang="en-US" sz="2400" dirty="0"/>
              <a:t> sequence of amino acids, covalent bonds</a:t>
            </a:r>
          </a:p>
          <a:p>
            <a:r>
              <a:rPr lang="en-US" sz="2400" b="1" dirty="0"/>
              <a:t>Secondary </a:t>
            </a:r>
            <a:r>
              <a:rPr lang="en-US" sz="2400" dirty="0"/>
              <a:t>= local 3D arrangement of aa chain, based on short-range non-covalent interactions</a:t>
            </a:r>
          </a:p>
          <a:p>
            <a:r>
              <a:rPr lang="en-US" sz="2400" b="1" dirty="0"/>
              <a:t>Tertiary </a:t>
            </a:r>
            <a:r>
              <a:rPr lang="en-US" sz="2400" dirty="0"/>
              <a:t>= </a:t>
            </a:r>
            <a:r>
              <a:rPr lang="cs-CZ" sz="2400" dirty="0"/>
              <a:t>o</a:t>
            </a:r>
            <a:r>
              <a:rPr lang="en-US" sz="2400" dirty="0" err="1"/>
              <a:t>verall</a:t>
            </a:r>
            <a:r>
              <a:rPr lang="en-US" sz="2400" dirty="0"/>
              <a:t> 3D fold of a single polypeptide chain, </a:t>
            </a:r>
            <a:r>
              <a:rPr lang="en-US" sz="2400" b="1" dirty="0"/>
              <a:t>long-range non-covalent </a:t>
            </a:r>
            <a:r>
              <a:rPr lang="en-US" sz="2400" dirty="0"/>
              <a:t>interactions; disulfide bonds</a:t>
            </a:r>
          </a:p>
          <a:p>
            <a:endParaRPr lang="en-US" sz="2400" dirty="0"/>
          </a:p>
          <a:p>
            <a:r>
              <a:rPr lang="en-US" sz="2400" b="1" dirty="0"/>
              <a:t>Quaternary = </a:t>
            </a:r>
            <a:r>
              <a:rPr lang="en-US" sz="2400" dirty="0"/>
              <a:t>3D arrangement of multiple subunits (chains), only </a:t>
            </a:r>
            <a:r>
              <a:rPr lang="cs-CZ" sz="2400" dirty="0"/>
              <a:t>in case</a:t>
            </a:r>
            <a:r>
              <a:rPr lang="en-US" sz="2400" dirty="0"/>
              <a:t> protein contains more than one chain</a:t>
            </a:r>
            <a:endParaRPr lang="en-US" sz="2400" b="1" dirty="0"/>
          </a:p>
          <a:p>
            <a:endParaRPr lang="en-GB" dirty="0"/>
          </a:p>
          <a:p>
            <a:endParaRPr lang="cs-CZ" dirty="0"/>
          </a:p>
        </p:txBody>
      </p:sp>
    </p:spTree>
    <p:extLst>
      <p:ext uri="{BB962C8B-B14F-4D97-AF65-F5344CB8AC3E}">
        <p14:creationId xmlns:p14="http://schemas.microsoft.com/office/powerpoint/2010/main" val="1110024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Peptide bond</a:t>
            </a:r>
            <a:endParaRPr lang="cs-CZ" dirty="0"/>
          </a:p>
        </p:txBody>
      </p:sp>
      <p:sp>
        <p:nvSpPr>
          <p:cNvPr id="6" name="TextovéPole 5"/>
          <p:cNvSpPr txBox="1"/>
          <p:nvPr/>
        </p:nvSpPr>
        <p:spPr>
          <a:xfrm>
            <a:off x="838200" y="2651760"/>
            <a:ext cx="5745480" cy="2585323"/>
          </a:xfrm>
          <a:prstGeom prst="rect">
            <a:avLst/>
          </a:prstGeom>
          <a:noFill/>
        </p:spPr>
        <p:txBody>
          <a:bodyPr wrap="square" rtlCol="0">
            <a:spAutoFit/>
          </a:bodyPr>
          <a:lstStyle/>
          <a:p>
            <a:pPr marL="285750" indent="-285750">
              <a:buFont typeface="Arial" panose="020B0604020202020204" pitchFamily="34" charset="0"/>
              <a:buChar char="•"/>
            </a:pPr>
            <a:r>
              <a:rPr lang="en-GB" dirty="0"/>
              <a:t>partial delocalization on nitrogen lone pair </a:t>
            </a:r>
            <a:r>
              <a:rPr lang="en-US" dirty="0"/>
              <a:t>→</a:t>
            </a:r>
            <a:r>
              <a:rPr lang="en-GB" dirty="0"/>
              <a:t> CN bond has partially character of double bond, which implicates:</a:t>
            </a:r>
          </a:p>
          <a:p>
            <a:pPr marL="742950" lvl="1" indent="-285750">
              <a:buFont typeface="Arial" panose="020B0604020202020204" pitchFamily="34" charset="0"/>
              <a:buChar char="•"/>
            </a:pPr>
            <a:r>
              <a:rPr lang="en-GB" dirty="0"/>
              <a:t>peptide bond is </a:t>
            </a:r>
            <a:r>
              <a:rPr lang="en-GB" b="1" dirty="0"/>
              <a:t>planar</a:t>
            </a:r>
          </a:p>
          <a:p>
            <a:pPr marL="742950" lvl="1" indent="-285750">
              <a:buFont typeface="Arial" panose="020B0604020202020204" pitchFamily="34" charset="0"/>
              <a:buChar char="•"/>
            </a:pPr>
            <a:r>
              <a:rPr lang="en-GB" b="1" i="1" dirty="0"/>
              <a:t>cis </a:t>
            </a:r>
            <a:r>
              <a:rPr lang="en-GB" dirty="0"/>
              <a:t>vs </a:t>
            </a:r>
            <a:r>
              <a:rPr lang="en-GB" b="1" i="1" dirty="0"/>
              <a:t>trans </a:t>
            </a:r>
            <a:r>
              <a:rPr lang="en-GB" dirty="0" err="1"/>
              <a:t>pseudoisomerism</a:t>
            </a:r>
            <a:endParaRPr lang="en-GB" dirty="0"/>
          </a:p>
          <a:p>
            <a:pPr marL="742950" lvl="1" indent="-285750">
              <a:buFont typeface="Arial" panose="020B0604020202020204" pitchFamily="34" charset="0"/>
              <a:buChar char="•"/>
            </a:pPr>
            <a:endParaRPr lang="en-GB" dirty="0"/>
          </a:p>
          <a:p>
            <a:pPr lvl="1"/>
            <a:r>
              <a:rPr lang="en-GB" dirty="0"/>
              <a:t>In common proteins </a:t>
            </a:r>
            <a:r>
              <a:rPr lang="en-GB" i="1" dirty="0"/>
              <a:t>trans</a:t>
            </a:r>
            <a:r>
              <a:rPr lang="en-GB" dirty="0"/>
              <a:t> : </a:t>
            </a:r>
            <a:r>
              <a:rPr lang="en-GB" i="1" dirty="0"/>
              <a:t>cis</a:t>
            </a:r>
            <a:r>
              <a:rPr lang="en-GB" dirty="0"/>
              <a:t> ratio is approx. 1000:1.</a:t>
            </a:r>
          </a:p>
          <a:p>
            <a:pPr lvl="1"/>
            <a:endParaRPr lang="en-GB" dirty="0"/>
          </a:p>
          <a:p>
            <a:pPr lvl="1"/>
            <a:r>
              <a:rPr lang="en-GB" i="1" dirty="0"/>
              <a:t>cis</a:t>
            </a:r>
            <a:r>
              <a:rPr lang="en-GB" dirty="0"/>
              <a:t>-Pro similar energy to </a:t>
            </a:r>
            <a:r>
              <a:rPr lang="en-GB" i="1" dirty="0"/>
              <a:t>trans</a:t>
            </a:r>
            <a:r>
              <a:rPr lang="en-GB" dirty="0"/>
              <a:t>-Pro</a:t>
            </a:r>
          </a:p>
          <a:p>
            <a:pPr marL="285750" indent="-285750">
              <a:buFont typeface="Arial" panose="020B0604020202020204" pitchFamily="34" charset="0"/>
              <a:buChar char="•"/>
            </a:pPr>
            <a:endParaRPr lang="cs-CZ" dirty="0"/>
          </a:p>
        </p:txBody>
      </p:sp>
      <p:grpSp>
        <p:nvGrpSpPr>
          <p:cNvPr id="8" name="Skupina 7"/>
          <p:cNvGrpSpPr/>
          <p:nvPr/>
        </p:nvGrpSpPr>
        <p:grpSpPr>
          <a:xfrm>
            <a:off x="7511527" y="1911477"/>
            <a:ext cx="3619261" cy="1370158"/>
            <a:chOff x="6583680" y="386940"/>
            <a:chExt cx="3619261" cy="1370158"/>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680" y="386940"/>
              <a:ext cx="3496230" cy="823212"/>
            </a:xfrm>
            <a:prstGeom prst="rect">
              <a:avLst/>
            </a:prstGeom>
          </p:spPr>
        </p:pic>
        <p:sp>
          <p:nvSpPr>
            <p:cNvPr id="7" name="TextovéPole 6"/>
            <p:cNvSpPr txBox="1"/>
            <p:nvPr/>
          </p:nvSpPr>
          <p:spPr>
            <a:xfrm>
              <a:off x="6583680" y="1233878"/>
              <a:ext cx="3619261" cy="523220"/>
            </a:xfrm>
            <a:prstGeom prst="rect">
              <a:avLst/>
            </a:prstGeom>
            <a:noFill/>
          </p:spPr>
          <p:txBody>
            <a:bodyPr wrap="none" rtlCol="0">
              <a:spAutoFit/>
            </a:bodyPr>
            <a:lstStyle/>
            <a:p>
              <a:r>
                <a:rPr lang="en-GB" sz="1400" dirty="0"/>
                <a:t>Fig. 2.3 The planar peptide bond</a:t>
              </a:r>
            </a:p>
            <a:p>
              <a:r>
                <a:rPr lang="en-GB" sz="1400" dirty="0"/>
                <a:t>(bond rotation allowed for coloured bond only)</a:t>
              </a:r>
            </a:p>
          </p:txBody>
        </p:sp>
      </p:grpSp>
      <p:grpSp>
        <p:nvGrpSpPr>
          <p:cNvPr id="10" name="Skupina 9"/>
          <p:cNvGrpSpPr/>
          <p:nvPr/>
        </p:nvGrpSpPr>
        <p:grpSpPr>
          <a:xfrm>
            <a:off x="7034476" y="4014741"/>
            <a:ext cx="4319324" cy="1875344"/>
            <a:chOff x="271780" y="5008045"/>
            <a:chExt cx="4319324" cy="1875344"/>
          </a:xfrm>
        </p:grpSpPr>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09" y="5008045"/>
              <a:ext cx="3808266" cy="1567567"/>
            </a:xfrm>
            <a:prstGeom prst="rect">
              <a:avLst/>
            </a:prstGeom>
          </p:spPr>
        </p:pic>
        <p:sp>
          <p:nvSpPr>
            <p:cNvPr id="9" name="TextovéPole 8"/>
            <p:cNvSpPr txBox="1"/>
            <p:nvPr/>
          </p:nvSpPr>
          <p:spPr>
            <a:xfrm>
              <a:off x="271780" y="6575612"/>
              <a:ext cx="4319324" cy="307777"/>
            </a:xfrm>
            <a:prstGeom prst="rect">
              <a:avLst/>
            </a:prstGeom>
            <a:noFill/>
          </p:spPr>
          <p:txBody>
            <a:bodyPr wrap="none" rtlCol="0">
              <a:spAutoFit/>
            </a:bodyPr>
            <a:lstStyle/>
            <a:p>
              <a:r>
                <a:rPr lang="en-GB" sz="1400" dirty="0"/>
                <a:t>Fig. 2.4 </a:t>
              </a:r>
              <a:r>
                <a:rPr lang="en-GB" sz="1400" i="1" dirty="0"/>
                <a:t>Trans</a:t>
              </a:r>
              <a:r>
                <a:rPr lang="en-GB" sz="1400" dirty="0"/>
                <a:t> and </a:t>
              </a:r>
              <a:r>
                <a:rPr lang="en-GB" sz="1400" i="1" dirty="0"/>
                <a:t>cis</a:t>
              </a:r>
              <a:r>
                <a:rPr lang="en-GB" sz="1400" dirty="0"/>
                <a:t> conformations of the peptide bond</a:t>
              </a:r>
            </a:p>
          </p:txBody>
        </p:sp>
      </p:grpSp>
    </p:spTree>
    <p:extLst>
      <p:ext uri="{BB962C8B-B14F-4D97-AF65-F5344CB8AC3E}">
        <p14:creationId xmlns:p14="http://schemas.microsoft.com/office/powerpoint/2010/main" val="1093259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Amino acids</a:t>
            </a:r>
            <a:endParaRPr lang="cs-CZ" dirty="0"/>
          </a:p>
        </p:txBody>
      </p:sp>
      <p:pic>
        <p:nvPicPr>
          <p:cNvPr id="7" name="Obrázek 6"/>
          <p:cNvPicPr>
            <a:picLocks noChangeAspect="1"/>
          </p:cNvPicPr>
          <p:nvPr/>
        </p:nvPicPr>
        <p:blipFill>
          <a:blip r:embed="rId2"/>
          <a:stretch>
            <a:fillRect/>
          </a:stretch>
        </p:blipFill>
        <p:spPr>
          <a:xfrm>
            <a:off x="838199" y="1816099"/>
            <a:ext cx="5399317" cy="2336801"/>
          </a:xfrm>
          <a:prstGeom prst="rect">
            <a:avLst/>
          </a:prstGeom>
        </p:spPr>
      </p:pic>
      <p:pic>
        <p:nvPicPr>
          <p:cNvPr id="8" name="Obrázek 7"/>
          <p:cNvPicPr>
            <a:picLocks noChangeAspect="1"/>
          </p:cNvPicPr>
          <p:nvPr/>
        </p:nvPicPr>
        <p:blipFill>
          <a:blip r:embed="rId3"/>
          <a:stretch>
            <a:fillRect/>
          </a:stretch>
        </p:blipFill>
        <p:spPr>
          <a:xfrm>
            <a:off x="5046332" y="4278311"/>
            <a:ext cx="6307468" cy="2259013"/>
          </a:xfrm>
          <a:prstGeom prst="rect">
            <a:avLst/>
          </a:prstGeom>
        </p:spPr>
      </p:pic>
      <p:sp>
        <p:nvSpPr>
          <p:cNvPr id="3" name="TextovéPole 2"/>
          <p:cNvSpPr txBox="1"/>
          <p:nvPr/>
        </p:nvSpPr>
        <p:spPr>
          <a:xfrm>
            <a:off x="6396897" y="2661333"/>
            <a:ext cx="3606338" cy="646331"/>
          </a:xfrm>
          <a:prstGeom prst="rect">
            <a:avLst/>
          </a:prstGeom>
          <a:noFill/>
        </p:spPr>
        <p:txBody>
          <a:bodyPr wrap="square" rtlCol="0">
            <a:spAutoFit/>
          </a:bodyPr>
          <a:lstStyle/>
          <a:p>
            <a:r>
              <a:rPr lang="en-GB" b="1" dirty="0"/>
              <a:t>Polar and charged </a:t>
            </a:r>
            <a:r>
              <a:rPr lang="en-GB" dirty="0"/>
              <a:t>(at physiologically relevant pH) side chain</a:t>
            </a:r>
            <a:endParaRPr lang="cs-CZ" dirty="0"/>
          </a:p>
        </p:txBody>
      </p:sp>
      <p:sp>
        <p:nvSpPr>
          <p:cNvPr id="4" name="Obdélník 3"/>
          <p:cNvSpPr/>
          <p:nvPr/>
        </p:nvSpPr>
        <p:spPr>
          <a:xfrm>
            <a:off x="889714" y="5223151"/>
            <a:ext cx="3917813" cy="646331"/>
          </a:xfrm>
          <a:prstGeom prst="rect">
            <a:avLst/>
          </a:prstGeom>
        </p:spPr>
        <p:txBody>
          <a:bodyPr wrap="square">
            <a:spAutoFit/>
          </a:bodyPr>
          <a:lstStyle/>
          <a:p>
            <a:r>
              <a:rPr lang="en-GB" b="1" dirty="0"/>
              <a:t>Polar and uncharged </a:t>
            </a:r>
            <a:r>
              <a:rPr lang="en-GB" dirty="0"/>
              <a:t>(at physiologically relevant pH) side chain</a:t>
            </a:r>
            <a:endParaRPr lang="cs-CZ" dirty="0"/>
          </a:p>
        </p:txBody>
      </p:sp>
    </p:spTree>
    <p:extLst>
      <p:ext uri="{BB962C8B-B14F-4D97-AF65-F5344CB8AC3E}">
        <p14:creationId xmlns:p14="http://schemas.microsoft.com/office/powerpoint/2010/main" val="4001834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Amino acids</a:t>
            </a:r>
            <a:endParaRPr lang="cs-CZ" dirty="0"/>
          </a:p>
        </p:txBody>
      </p:sp>
      <p:pic>
        <p:nvPicPr>
          <p:cNvPr id="4" name="Obrázek 3"/>
          <p:cNvPicPr>
            <a:picLocks noChangeAspect="1"/>
          </p:cNvPicPr>
          <p:nvPr/>
        </p:nvPicPr>
        <p:blipFill>
          <a:blip r:embed="rId2"/>
          <a:stretch>
            <a:fillRect/>
          </a:stretch>
        </p:blipFill>
        <p:spPr>
          <a:xfrm>
            <a:off x="838199" y="2201383"/>
            <a:ext cx="10515601" cy="4110516"/>
          </a:xfrm>
          <a:prstGeom prst="rect">
            <a:avLst/>
          </a:prstGeom>
        </p:spPr>
      </p:pic>
      <p:sp>
        <p:nvSpPr>
          <p:cNvPr id="3" name="Obdélník 2"/>
          <p:cNvSpPr/>
          <p:nvPr/>
        </p:nvSpPr>
        <p:spPr>
          <a:xfrm>
            <a:off x="838199" y="1761369"/>
            <a:ext cx="2087431" cy="369332"/>
          </a:xfrm>
          <a:prstGeom prst="rect">
            <a:avLst/>
          </a:prstGeom>
        </p:spPr>
        <p:txBody>
          <a:bodyPr wrap="none">
            <a:spAutoFit/>
          </a:bodyPr>
          <a:lstStyle/>
          <a:p>
            <a:r>
              <a:rPr lang="en-GB" b="1" dirty="0"/>
              <a:t>Lipophilic </a:t>
            </a:r>
            <a:r>
              <a:rPr lang="en-GB" dirty="0"/>
              <a:t>side chain</a:t>
            </a:r>
            <a:endParaRPr lang="cs-CZ" dirty="0"/>
          </a:p>
        </p:txBody>
      </p:sp>
      <p:sp>
        <p:nvSpPr>
          <p:cNvPr id="5" name="Pravá složená závorka 4"/>
          <p:cNvSpPr/>
          <p:nvPr/>
        </p:nvSpPr>
        <p:spPr>
          <a:xfrm rot="16200000">
            <a:off x="8911956" y="105900"/>
            <a:ext cx="417045" cy="4466645"/>
          </a:xfrm>
          <a:prstGeom prst="rightBrace">
            <a:avLst>
              <a:gd name="adj1" fmla="val 8333"/>
              <a:gd name="adj2" fmla="val 51651"/>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Obdélník 5"/>
          <p:cNvSpPr/>
          <p:nvPr/>
        </p:nvSpPr>
        <p:spPr>
          <a:xfrm>
            <a:off x="8202561" y="1612044"/>
            <a:ext cx="2048831" cy="369332"/>
          </a:xfrm>
          <a:prstGeom prst="rect">
            <a:avLst/>
          </a:prstGeom>
        </p:spPr>
        <p:txBody>
          <a:bodyPr wrap="none">
            <a:spAutoFit/>
          </a:bodyPr>
          <a:lstStyle/>
          <a:p>
            <a:r>
              <a:rPr lang="en-GB" b="1" dirty="0"/>
              <a:t>Aromatic </a:t>
            </a:r>
            <a:r>
              <a:rPr lang="en-GB" dirty="0"/>
              <a:t>side chain</a:t>
            </a:r>
            <a:endParaRPr lang="cs-CZ" dirty="0"/>
          </a:p>
        </p:txBody>
      </p:sp>
    </p:spTree>
    <p:extLst>
      <p:ext uri="{BB962C8B-B14F-4D97-AF65-F5344CB8AC3E}">
        <p14:creationId xmlns:p14="http://schemas.microsoft.com/office/powerpoint/2010/main" val="2900089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Secondary structure</a:t>
            </a:r>
          </a:p>
        </p:txBody>
      </p:sp>
      <p:sp>
        <p:nvSpPr>
          <p:cNvPr id="3" name="Zástupný symbol pro obsah 2"/>
          <p:cNvSpPr>
            <a:spLocks noGrp="1"/>
          </p:cNvSpPr>
          <p:nvPr>
            <p:ph idx="1"/>
          </p:nvPr>
        </p:nvSpPr>
        <p:spPr/>
        <p:txBody>
          <a:bodyPr>
            <a:normAutofit/>
          </a:bodyPr>
          <a:lstStyle/>
          <a:p>
            <a:r>
              <a:rPr lang="en-GB" sz="2400" dirty="0"/>
              <a:t>α-helix</a:t>
            </a:r>
          </a:p>
          <a:p>
            <a:r>
              <a:rPr lang="en-GB" sz="2400" dirty="0"/>
              <a:t>β-(pleated)-sheet</a:t>
            </a:r>
          </a:p>
          <a:p>
            <a:r>
              <a:rPr lang="en-GB" sz="2400" dirty="0"/>
              <a:t>Turn/Loop – change the direction of running polypeptide</a:t>
            </a:r>
          </a:p>
          <a:p>
            <a:r>
              <a:rPr lang="en-GB" sz="2400" dirty="0"/>
              <a:t>Coil = disordered flexible region in a protein's secondary structure</a:t>
            </a:r>
          </a:p>
        </p:txBody>
      </p:sp>
    </p:spTree>
    <p:extLst>
      <p:ext uri="{BB962C8B-B14F-4D97-AF65-F5344CB8AC3E}">
        <p14:creationId xmlns:p14="http://schemas.microsoft.com/office/powerpoint/2010/main" val="2875105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Secondary structure</a:t>
            </a:r>
          </a:p>
        </p:txBody>
      </p:sp>
      <p:sp>
        <p:nvSpPr>
          <p:cNvPr id="7" name="TextovéPole 6"/>
          <p:cNvSpPr txBox="1"/>
          <p:nvPr/>
        </p:nvSpPr>
        <p:spPr>
          <a:xfrm>
            <a:off x="838200" y="2325189"/>
            <a:ext cx="4360817" cy="2585323"/>
          </a:xfrm>
          <a:prstGeom prst="rect">
            <a:avLst/>
          </a:prstGeom>
          <a:noFill/>
        </p:spPr>
        <p:txBody>
          <a:bodyPr wrap="square" rtlCol="0">
            <a:spAutoFit/>
          </a:bodyPr>
          <a:lstStyle/>
          <a:p>
            <a:r>
              <a:rPr lang="en-GB" b="1" dirty="0"/>
              <a:t>α-helix</a:t>
            </a:r>
          </a:p>
          <a:p>
            <a:pPr marL="285750" indent="-285750">
              <a:buFont typeface="Arial" panose="020B0604020202020204" pitchFamily="34" charset="0"/>
              <a:buChar char="•"/>
            </a:pPr>
            <a:r>
              <a:rPr lang="en-GB" dirty="0"/>
              <a:t>the most common and abundant type</a:t>
            </a:r>
          </a:p>
          <a:p>
            <a:pPr marL="285750" indent="-285750">
              <a:buFont typeface="Arial" panose="020B0604020202020204" pitchFamily="34" charset="0"/>
              <a:buChar char="•"/>
            </a:pPr>
            <a:r>
              <a:rPr lang="en-GB" dirty="0"/>
              <a:t>H-bonds between individual „loops“</a:t>
            </a:r>
          </a:p>
          <a:p>
            <a:pPr marL="285750" indent="-285750">
              <a:buFont typeface="Arial" panose="020B0604020202020204" pitchFamily="34" charset="0"/>
              <a:buChar char="•"/>
            </a:pPr>
            <a:r>
              <a:rPr lang="en-GB" dirty="0"/>
              <a:t>H-bond parallel to the main direction of the chain</a:t>
            </a:r>
          </a:p>
          <a:p>
            <a:pPr marL="285750" indent="-285750">
              <a:buFont typeface="Arial" panose="020B0604020202020204" pitchFamily="34" charset="0"/>
              <a:buChar char="•"/>
            </a:pPr>
            <a:endParaRPr lang="en-GB" dirty="0"/>
          </a:p>
          <a:p>
            <a:r>
              <a:rPr lang="en-GB" dirty="0"/>
              <a:t>much less frequent helices:</a:t>
            </a:r>
          </a:p>
          <a:p>
            <a:pPr marL="285750" indent="-285750">
              <a:buFont typeface="Arial" panose="020B0604020202020204" pitchFamily="34" charset="0"/>
              <a:buChar char="•"/>
            </a:pPr>
            <a:r>
              <a:rPr lang="en-GB" dirty="0"/>
              <a:t>3(10)-helix</a:t>
            </a:r>
            <a:br>
              <a:rPr lang="en-GB" dirty="0"/>
            </a:br>
            <a:endParaRPr lang="en-GB" dirty="0"/>
          </a:p>
        </p:txBody>
      </p:sp>
      <p:grpSp>
        <p:nvGrpSpPr>
          <p:cNvPr id="5" name="Skupina 4"/>
          <p:cNvGrpSpPr/>
          <p:nvPr/>
        </p:nvGrpSpPr>
        <p:grpSpPr>
          <a:xfrm>
            <a:off x="5642106" y="2003920"/>
            <a:ext cx="5429307" cy="3656177"/>
            <a:chOff x="5924493" y="1546722"/>
            <a:chExt cx="5429307" cy="3656177"/>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134" y="1546722"/>
              <a:ext cx="4309872" cy="2929128"/>
            </a:xfrm>
            <a:prstGeom prst="rect">
              <a:avLst/>
            </a:prstGeom>
          </p:spPr>
        </p:pic>
        <p:sp>
          <p:nvSpPr>
            <p:cNvPr id="4" name="TextovéPole 3"/>
            <p:cNvSpPr txBox="1"/>
            <p:nvPr/>
          </p:nvSpPr>
          <p:spPr>
            <a:xfrm>
              <a:off x="5924493" y="4618124"/>
              <a:ext cx="5429307" cy="584775"/>
            </a:xfrm>
            <a:prstGeom prst="rect">
              <a:avLst/>
            </a:prstGeom>
            <a:noFill/>
          </p:spPr>
          <p:txBody>
            <a:bodyPr wrap="none" rtlCol="0">
              <a:spAutoFit/>
            </a:bodyPr>
            <a:lstStyle/>
            <a:p>
              <a:r>
                <a:rPr lang="en-GB" sz="1400" dirty="0"/>
                <a:t>Fig. 2.5 The α-helix for proteins showing intramolecular hydrogen bonds</a:t>
              </a:r>
              <a:endParaRPr lang="cs-CZ" sz="1400" dirty="0"/>
            </a:p>
            <a:p>
              <a:r>
                <a:rPr lang="en-GB" sz="1400" dirty="0"/>
                <a:t>and the position of residues</a:t>
              </a:r>
              <a:r>
                <a:rPr lang="cs-CZ" dirty="0"/>
                <a:t> </a:t>
              </a:r>
              <a:endParaRPr lang="en-GB" dirty="0"/>
            </a:p>
          </p:txBody>
        </p:sp>
      </p:grpSp>
    </p:spTree>
    <p:extLst>
      <p:ext uri="{BB962C8B-B14F-4D97-AF65-F5344CB8AC3E}">
        <p14:creationId xmlns:p14="http://schemas.microsoft.com/office/powerpoint/2010/main" val="2999391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Secondary structure</a:t>
            </a:r>
          </a:p>
        </p:txBody>
      </p:sp>
      <p:sp>
        <p:nvSpPr>
          <p:cNvPr id="6" name="TextovéPole 5"/>
          <p:cNvSpPr txBox="1"/>
          <p:nvPr/>
        </p:nvSpPr>
        <p:spPr>
          <a:xfrm>
            <a:off x="838200" y="2325189"/>
            <a:ext cx="4360817" cy="2308324"/>
          </a:xfrm>
          <a:prstGeom prst="rect">
            <a:avLst/>
          </a:prstGeom>
          <a:noFill/>
        </p:spPr>
        <p:txBody>
          <a:bodyPr wrap="square" rtlCol="0">
            <a:spAutoFit/>
          </a:bodyPr>
          <a:lstStyle/>
          <a:p>
            <a:r>
              <a:rPr lang="en-GB" b="1"/>
              <a:t>β-pleated sheet</a:t>
            </a:r>
          </a:p>
          <a:p>
            <a:pPr marL="285750" indent="-285750">
              <a:buFont typeface="Arial" panose="020B0604020202020204" pitchFamily="34" charset="0"/>
              <a:buChar char="•"/>
            </a:pPr>
            <a:r>
              <a:rPr lang="en-GB"/>
              <a:t>H-bonds between individual „chains“</a:t>
            </a:r>
          </a:p>
          <a:p>
            <a:pPr marL="285750" indent="-285750">
              <a:buFont typeface="Arial" panose="020B0604020202020204" pitchFamily="34" charset="0"/>
              <a:buChar char="•"/>
            </a:pPr>
            <a:r>
              <a:rPr lang="en-GB"/>
              <a:t>H-bonds approx. at right angle to the overall direction of the chain</a:t>
            </a:r>
          </a:p>
          <a:p>
            <a:pPr marL="285750" indent="-285750">
              <a:buFont typeface="Arial" panose="020B0604020202020204" pitchFamily="34" charset="0"/>
              <a:buChar char="•"/>
            </a:pPr>
            <a:r>
              <a:rPr lang="en-GB"/>
              <a:t>side chains above and below the sheet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b="1"/>
              <a:t>parallel</a:t>
            </a:r>
            <a:r>
              <a:rPr lang="en-GB"/>
              <a:t> vs </a:t>
            </a:r>
            <a:r>
              <a:rPr lang="en-GB" b="1"/>
              <a:t>antiparallel</a:t>
            </a:r>
          </a:p>
          <a:p>
            <a:endParaRPr lang="cs-CZ" dirty="0"/>
          </a:p>
        </p:txBody>
      </p:sp>
      <p:grpSp>
        <p:nvGrpSpPr>
          <p:cNvPr id="7" name="Skupina 6"/>
          <p:cNvGrpSpPr/>
          <p:nvPr/>
        </p:nvGrpSpPr>
        <p:grpSpPr>
          <a:xfrm>
            <a:off x="6769160" y="2063555"/>
            <a:ext cx="4032504" cy="3204459"/>
            <a:chOff x="6769160" y="2063555"/>
            <a:chExt cx="4032504" cy="3204459"/>
          </a:xfrm>
        </p:grpSpPr>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9160" y="2063555"/>
              <a:ext cx="4032504" cy="2831592"/>
            </a:xfrm>
            <a:prstGeom prst="rect">
              <a:avLst/>
            </a:prstGeom>
          </p:spPr>
        </p:pic>
        <p:sp>
          <p:nvSpPr>
            <p:cNvPr id="5" name="TextovéPole 4"/>
            <p:cNvSpPr txBox="1"/>
            <p:nvPr/>
          </p:nvSpPr>
          <p:spPr>
            <a:xfrm>
              <a:off x="7065539" y="4960237"/>
              <a:ext cx="3574761" cy="307777"/>
            </a:xfrm>
            <a:prstGeom prst="rect">
              <a:avLst/>
            </a:prstGeom>
            <a:noFill/>
          </p:spPr>
          <p:txBody>
            <a:bodyPr wrap="none" rtlCol="0">
              <a:spAutoFit/>
            </a:bodyPr>
            <a:lstStyle/>
            <a:p>
              <a:r>
                <a:rPr lang="en-GB" sz="1400" dirty="0"/>
                <a:t>Fig. 2.6 The β-sheet (antiparallel arrangement)</a:t>
              </a:r>
            </a:p>
          </p:txBody>
        </p:sp>
      </p:grpSp>
    </p:spTree>
    <p:extLst>
      <p:ext uri="{BB962C8B-B14F-4D97-AF65-F5344CB8AC3E}">
        <p14:creationId xmlns:p14="http://schemas.microsoft.com/office/powerpoint/2010/main" val="175093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Binding of a </a:t>
            </a:r>
            <a:r>
              <a:rPr lang="cs-CZ" dirty="0"/>
              <a:t>d</a:t>
            </a:r>
            <a:r>
              <a:rPr lang="en-GB" dirty="0"/>
              <a:t>rug to the </a:t>
            </a:r>
            <a:r>
              <a:rPr lang="cs-CZ" dirty="0"/>
              <a:t>t</a:t>
            </a:r>
            <a:r>
              <a:rPr lang="en-GB" dirty="0" err="1"/>
              <a:t>arget</a:t>
            </a:r>
            <a:endParaRPr lang="en-GB" dirty="0"/>
          </a:p>
        </p:txBody>
      </p:sp>
      <p:sp>
        <p:nvSpPr>
          <p:cNvPr id="3" name="Zástupný symbol pro obsah 2"/>
          <p:cNvSpPr>
            <a:spLocks noGrp="1"/>
          </p:cNvSpPr>
          <p:nvPr>
            <p:ph idx="1"/>
          </p:nvPr>
        </p:nvSpPr>
        <p:spPr/>
        <p:txBody>
          <a:bodyPr/>
          <a:lstStyle/>
          <a:p>
            <a:r>
              <a:rPr lang="en-GB" dirty="0"/>
              <a:t>importance of </a:t>
            </a:r>
            <a:r>
              <a:rPr lang="en-GB" b="1" dirty="0"/>
              <a:t>binding group </a:t>
            </a:r>
            <a:r>
              <a:rPr lang="en-GB" dirty="0"/>
              <a:t>and </a:t>
            </a:r>
            <a:r>
              <a:rPr lang="en-GB" b="1" dirty="0"/>
              <a:t>molecule skeleton </a:t>
            </a:r>
            <a:r>
              <a:rPr lang="en-GB" dirty="0"/>
              <a:t>of the drug as well of the target (</a:t>
            </a:r>
            <a:r>
              <a:rPr lang="en-GB" b="1" dirty="0"/>
              <a:t>binding regions</a:t>
            </a:r>
            <a:r>
              <a:rPr lang="en-GB" dirty="0"/>
              <a:t>)</a:t>
            </a:r>
          </a:p>
          <a:p>
            <a:endParaRPr lang="cs-CZ" dirty="0"/>
          </a:p>
          <a:p>
            <a:endParaRPr lang="cs-CZ" dirty="0"/>
          </a:p>
        </p:txBody>
      </p:sp>
      <p:sp>
        <p:nvSpPr>
          <p:cNvPr id="5" name="Obdélník 4"/>
          <p:cNvSpPr/>
          <p:nvPr/>
        </p:nvSpPr>
        <p:spPr>
          <a:xfrm>
            <a:off x="3589528" y="6572250"/>
            <a:ext cx="7543800" cy="246221"/>
          </a:xfrm>
          <a:prstGeom prst="rect">
            <a:avLst/>
          </a:prstGeom>
        </p:spPr>
        <p:txBody>
          <a:bodyPr wrap="square">
            <a:spAutoFit/>
          </a:bodyPr>
          <a:lstStyle/>
          <a:p>
            <a:pPr>
              <a:defRPr/>
            </a:pPr>
            <a:r>
              <a:rPr lang="en-GB" sz="1000" dirty="0"/>
              <a:t>Patrick GL: An Introduction to Medicinal Chemistry, Oxford University Press, New York 2009, 4th Ed.</a:t>
            </a:r>
          </a:p>
        </p:txBody>
      </p:sp>
      <p:grpSp>
        <p:nvGrpSpPr>
          <p:cNvPr id="8" name="Skupina 7"/>
          <p:cNvGrpSpPr/>
          <p:nvPr/>
        </p:nvGrpSpPr>
        <p:grpSpPr>
          <a:xfrm>
            <a:off x="2624328" y="2977238"/>
            <a:ext cx="6238696" cy="3096870"/>
            <a:chOff x="5428298" y="2966221"/>
            <a:chExt cx="6238696" cy="309687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3838" y="2966221"/>
              <a:ext cx="4547616" cy="2734056"/>
            </a:xfrm>
            <a:prstGeom prst="rect">
              <a:avLst/>
            </a:prstGeom>
          </p:spPr>
        </p:pic>
        <p:sp>
          <p:nvSpPr>
            <p:cNvPr id="7" name="TextovéPole 6"/>
            <p:cNvSpPr txBox="1"/>
            <p:nvPr/>
          </p:nvSpPr>
          <p:spPr>
            <a:xfrm>
              <a:off x="5428298" y="5724537"/>
              <a:ext cx="6238696" cy="338554"/>
            </a:xfrm>
            <a:prstGeom prst="rect">
              <a:avLst/>
            </a:prstGeom>
            <a:noFill/>
          </p:spPr>
          <p:txBody>
            <a:bodyPr wrap="none" rtlCol="0">
              <a:spAutoFit/>
            </a:bodyPr>
            <a:lstStyle/>
            <a:p>
              <a:r>
                <a:rPr lang="en-GB" sz="1600" dirty="0"/>
                <a:t>Fig. 1.4. The equilibrium of a drug being bound and unbound to its target</a:t>
              </a:r>
            </a:p>
          </p:txBody>
        </p:sp>
      </p:grpSp>
    </p:spTree>
    <p:extLst>
      <p:ext uri="{BB962C8B-B14F-4D97-AF65-F5344CB8AC3E}">
        <p14:creationId xmlns:p14="http://schemas.microsoft.com/office/powerpoint/2010/main" val="3632883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Protein </a:t>
            </a:r>
            <a:r>
              <a:rPr lang="cs-CZ" dirty="0" err="1"/>
              <a:t>folding</a:t>
            </a:r>
            <a:endParaRPr lang="cs-CZ" dirty="0"/>
          </a:p>
        </p:txBody>
      </p:sp>
      <p:sp>
        <p:nvSpPr>
          <p:cNvPr id="3" name="Zástupný symbol pro obsah 2"/>
          <p:cNvSpPr>
            <a:spLocks noGrp="1"/>
          </p:cNvSpPr>
          <p:nvPr>
            <p:ph idx="1"/>
          </p:nvPr>
        </p:nvSpPr>
        <p:spPr>
          <a:xfrm>
            <a:off x="838200" y="1789049"/>
            <a:ext cx="10515600" cy="4351338"/>
          </a:xfrm>
        </p:spPr>
        <p:txBody>
          <a:bodyPr/>
          <a:lstStyle/>
          <a:p>
            <a:r>
              <a:rPr lang="cs-CZ" dirty="0" err="1"/>
              <a:t>unfolded</a:t>
            </a:r>
            <a:r>
              <a:rPr lang="cs-CZ" dirty="0"/>
              <a:t> </a:t>
            </a:r>
            <a:r>
              <a:rPr lang="cs-CZ" i="1" dirty="0" err="1"/>
              <a:t>vs</a:t>
            </a:r>
            <a:r>
              <a:rPr lang="cs-CZ" dirty="0"/>
              <a:t> </a:t>
            </a:r>
            <a:r>
              <a:rPr lang="cs-CZ" dirty="0" err="1"/>
              <a:t>folded</a:t>
            </a:r>
            <a:r>
              <a:rPr lang="cs-CZ" dirty="0"/>
              <a:t> </a:t>
            </a:r>
            <a:r>
              <a:rPr lang="cs-CZ" dirty="0" err="1"/>
              <a:t>state</a:t>
            </a:r>
            <a:endParaRPr lang="cs-CZ" dirty="0"/>
          </a:p>
          <a:p>
            <a:r>
              <a:rPr lang="cs-CZ" dirty="0" err="1"/>
              <a:t>interactions</a:t>
            </a:r>
            <a:r>
              <a:rPr lang="cs-CZ" dirty="0"/>
              <a:t> </a:t>
            </a:r>
            <a:r>
              <a:rPr lang="cs-CZ" dirty="0" err="1"/>
              <a:t>stabilizing</a:t>
            </a:r>
            <a:r>
              <a:rPr lang="cs-CZ" dirty="0"/>
              <a:t> </a:t>
            </a:r>
            <a:r>
              <a:rPr lang="cs-CZ" dirty="0" err="1"/>
              <a:t>secondary</a:t>
            </a:r>
            <a:r>
              <a:rPr lang="cs-CZ" dirty="0"/>
              <a:t> </a:t>
            </a:r>
            <a:r>
              <a:rPr lang="cs-CZ" dirty="0" err="1"/>
              <a:t>structure</a:t>
            </a:r>
            <a:r>
              <a:rPr lang="cs-CZ" dirty="0"/>
              <a:t> </a:t>
            </a:r>
          </a:p>
          <a:p>
            <a:pPr lvl="1"/>
            <a:r>
              <a:rPr lang="cs-CZ" dirty="0">
                <a:solidFill>
                  <a:srgbClr val="FF0000"/>
                </a:solidFill>
              </a:rPr>
              <a:t>hydrogen </a:t>
            </a:r>
            <a:r>
              <a:rPr lang="cs-CZ" dirty="0" err="1">
                <a:solidFill>
                  <a:srgbClr val="FF0000"/>
                </a:solidFill>
              </a:rPr>
              <a:t>bonds</a:t>
            </a:r>
            <a:r>
              <a:rPr lang="cs-CZ" dirty="0">
                <a:solidFill>
                  <a:srgbClr val="FF0000"/>
                </a:solidFill>
              </a:rPr>
              <a:t> </a:t>
            </a:r>
            <a:r>
              <a:rPr lang="cs-CZ" dirty="0"/>
              <a:t>(HB) </a:t>
            </a:r>
            <a:r>
              <a:rPr lang="cs-CZ" dirty="0" err="1"/>
              <a:t>between</a:t>
            </a:r>
            <a:r>
              <a:rPr lang="cs-CZ" dirty="0"/>
              <a:t> </a:t>
            </a:r>
            <a:r>
              <a:rPr lang="cs-CZ" dirty="0" err="1"/>
              <a:t>amides</a:t>
            </a:r>
            <a:endParaRPr lang="cs-CZ" dirty="0"/>
          </a:p>
          <a:p>
            <a:pPr lvl="1"/>
            <a:r>
              <a:rPr lang="cs-CZ" i="1" dirty="0">
                <a:solidFill>
                  <a:srgbClr val="FF0000"/>
                </a:solidFill>
              </a:rPr>
              <a:t>n</a:t>
            </a:r>
            <a:r>
              <a:rPr lang="cs-CZ" dirty="0">
                <a:solidFill>
                  <a:srgbClr val="FF0000"/>
                </a:solidFill>
                <a:latin typeface="Arial" panose="020B0604020202020204" pitchFamily="34" charset="0"/>
                <a:cs typeface="Arial" panose="020B0604020202020204" pitchFamily="34" charset="0"/>
              </a:rPr>
              <a:t>→</a:t>
            </a:r>
            <a:r>
              <a:rPr lang="el-GR" dirty="0">
                <a:solidFill>
                  <a:srgbClr val="FF0000"/>
                </a:solidFill>
              </a:rPr>
              <a:t>π</a:t>
            </a:r>
            <a:r>
              <a:rPr lang="cs-CZ" dirty="0">
                <a:solidFill>
                  <a:srgbClr val="FF0000"/>
                </a:solidFill>
              </a:rPr>
              <a:t>* </a:t>
            </a:r>
            <a:r>
              <a:rPr lang="cs-CZ" dirty="0" err="1">
                <a:solidFill>
                  <a:srgbClr val="FF0000"/>
                </a:solidFill>
              </a:rPr>
              <a:t>interactions</a:t>
            </a:r>
            <a:r>
              <a:rPr lang="cs-CZ" dirty="0">
                <a:solidFill>
                  <a:srgbClr val="FF0000"/>
                </a:solidFill>
              </a:rPr>
              <a:t> </a:t>
            </a:r>
            <a:r>
              <a:rPr lang="cs-CZ" dirty="0"/>
              <a:t>= </a:t>
            </a:r>
            <a:r>
              <a:rPr lang="cs-CZ" dirty="0" err="1"/>
              <a:t>interaction</a:t>
            </a:r>
            <a:r>
              <a:rPr lang="cs-CZ" dirty="0"/>
              <a:t> </a:t>
            </a:r>
            <a:r>
              <a:rPr lang="cs-CZ" dirty="0" err="1"/>
              <a:t>between</a:t>
            </a:r>
            <a:r>
              <a:rPr lang="cs-CZ" dirty="0"/>
              <a:t> </a:t>
            </a:r>
            <a:r>
              <a:rPr lang="cs-CZ" dirty="0" err="1"/>
              <a:t>lone</a:t>
            </a:r>
            <a:r>
              <a:rPr lang="cs-CZ" dirty="0"/>
              <a:t> pair </a:t>
            </a:r>
            <a:r>
              <a:rPr lang="cs-CZ" dirty="0" err="1"/>
              <a:t>of</a:t>
            </a:r>
            <a:r>
              <a:rPr lang="cs-CZ" dirty="0"/>
              <a:t> </a:t>
            </a:r>
            <a:r>
              <a:rPr lang="cs-CZ" b="1" dirty="0"/>
              <a:t>oxygen</a:t>
            </a:r>
            <a:r>
              <a:rPr lang="cs-CZ" dirty="0"/>
              <a:t> (</a:t>
            </a:r>
            <a:r>
              <a:rPr lang="cs-CZ" i="1" dirty="0"/>
              <a:t>n</a:t>
            </a:r>
            <a:r>
              <a:rPr lang="cs-CZ" dirty="0"/>
              <a:t>) in </a:t>
            </a:r>
            <a:r>
              <a:rPr lang="cs-CZ" dirty="0" err="1"/>
              <a:t>carbonyl</a:t>
            </a:r>
            <a:r>
              <a:rPr lang="cs-CZ" dirty="0"/>
              <a:t> and  </a:t>
            </a:r>
            <a:r>
              <a:rPr lang="cs-CZ" dirty="0" err="1"/>
              <a:t>the</a:t>
            </a:r>
            <a:r>
              <a:rPr lang="cs-CZ" dirty="0"/>
              <a:t> </a:t>
            </a:r>
            <a:r>
              <a:rPr lang="cs-CZ" dirty="0" err="1"/>
              <a:t>empty</a:t>
            </a:r>
            <a:r>
              <a:rPr lang="cs-CZ" dirty="0"/>
              <a:t> </a:t>
            </a:r>
            <a:r>
              <a:rPr lang="cs-CZ" dirty="0" err="1"/>
              <a:t>electrophilic</a:t>
            </a:r>
            <a:r>
              <a:rPr lang="cs-CZ" dirty="0"/>
              <a:t> </a:t>
            </a:r>
            <a:r>
              <a:rPr lang="el-GR" dirty="0"/>
              <a:t>π</a:t>
            </a:r>
            <a:r>
              <a:rPr lang="cs-CZ" dirty="0"/>
              <a:t>* orbital in </a:t>
            </a:r>
            <a:r>
              <a:rPr lang="cs-CZ" dirty="0" err="1"/>
              <a:t>carbonyl</a:t>
            </a:r>
            <a:r>
              <a:rPr lang="cs-CZ" dirty="0"/>
              <a:t> </a:t>
            </a:r>
            <a:r>
              <a:rPr lang="cs-CZ" b="1" dirty="0" err="1"/>
              <a:t>carbon</a:t>
            </a:r>
            <a:endParaRPr lang="cs-CZ" b="1" dirty="0"/>
          </a:p>
        </p:txBody>
      </p:sp>
      <p:sp>
        <p:nvSpPr>
          <p:cNvPr id="5" name="TextovéPole 4"/>
          <p:cNvSpPr txBox="1"/>
          <p:nvPr/>
        </p:nvSpPr>
        <p:spPr>
          <a:xfrm>
            <a:off x="3085881" y="6611779"/>
            <a:ext cx="5557932" cy="246221"/>
          </a:xfrm>
          <a:prstGeom prst="rect">
            <a:avLst/>
          </a:prstGeom>
          <a:noFill/>
        </p:spPr>
        <p:txBody>
          <a:bodyPr wrap="none" rtlCol="0">
            <a:spAutoFit/>
          </a:bodyPr>
          <a:lstStyle/>
          <a:p>
            <a:r>
              <a:rPr lang="cs-CZ" sz="1000" dirty="0" err="1"/>
              <a:t>Zondlo</a:t>
            </a:r>
            <a:r>
              <a:rPr lang="cs-CZ" sz="1000" dirty="0"/>
              <a:t> NJ.: </a:t>
            </a:r>
            <a:r>
              <a:rPr lang="cs-CZ" sz="1000" dirty="0" err="1"/>
              <a:t>Nature</a:t>
            </a:r>
            <a:r>
              <a:rPr lang="cs-CZ" sz="1000" dirty="0"/>
              <a:t> </a:t>
            </a:r>
            <a:r>
              <a:rPr lang="cs-CZ" sz="1000" dirty="0" err="1"/>
              <a:t>Chem</a:t>
            </a:r>
            <a:r>
              <a:rPr lang="cs-CZ" sz="1000" dirty="0"/>
              <a:t>. </a:t>
            </a:r>
            <a:r>
              <a:rPr lang="cs-CZ" sz="1000" dirty="0" err="1"/>
              <a:t>Biol</a:t>
            </a:r>
            <a:r>
              <a:rPr lang="cs-CZ" sz="1000" dirty="0"/>
              <a:t>. 2010, 6 (8), 567-568; </a:t>
            </a:r>
            <a:r>
              <a:rPr lang="cs-CZ" sz="1000" dirty="0" err="1"/>
              <a:t>Bartlett</a:t>
            </a:r>
            <a:r>
              <a:rPr lang="cs-CZ" sz="1000" dirty="0"/>
              <a:t> G. </a:t>
            </a:r>
            <a:r>
              <a:rPr lang="cs-CZ" sz="1000" dirty="0" err="1"/>
              <a:t>Nature</a:t>
            </a:r>
            <a:r>
              <a:rPr lang="cs-CZ" sz="1000" dirty="0"/>
              <a:t> </a:t>
            </a:r>
            <a:r>
              <a:rPr lang="cs-CZ" sz="1000" dirty="0" err="1"/>
              <a:t>Chem</a:t>
            </a:r>
            <a:r>
              <a:rPr lang="cs-CZ" sz="1000" dirty="0"/>
              <a:t>. </a:t>
            </a:r>
            <a:r>
              <a:rPr lang="cs-CZ" sz="1000" dirty="0" err="1"/>
              <a:t>Biol</a:t>
            </a:r>
            <a:r>
              <a:rPr lang="cs-CZ" sz="1000" dirty="0"/>
              <a:t>. 2010, 6 (8), 615-620</a:t>
            </a:r>
          </a:p>
        </p:txBody>
      </p:sp>
      <p:pic>
        <p:nvPicPr>
          <p:cNvPr id="6" name="Obrázek 5"/>
          <p:cNvPicPr>
            <a:picLocks noChangeAspect="1"/>
          </p:cNvPicPr>
          <p:nvPr/>
        </p:nvPicPr>
        <p:blipFill>
          <a:blip r:embed="rId2"/>
          <a:stretch>
            <a:fillRect/>
          </a:stretch>
        </p:blipFill>
        <p:spPr>
          <a:xfrm>
            <a:off x="2464219" y="4059936"/>
            <a:ext cx="6801257" cy="2368295"/>
          </a:xfrm>
          <a:prstGeom prst="rect">
            <a:avLst/>
          </a:prstGeom>
        </p:spPr>
      </p:pic>
    </p:spTree>
    <p:extLst>
      <p:ext uri="{BB962C8B-B14F-4D97-AF65-F5344CB8AC3E}">
        <p14:creationId xmlns:p14="http://schemas.microsoft.com/office/powerpoint/2010/main" val="329355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Supersecondary</a:t>
            </a:r>
            <a:r>
              <a:rPr lang="en-GB" dirty="0"/>
              <a:t> structure = </a:t>
            </a:r>
            <a:r>
              <a:rPr lang="cs-CZ" dirty="0"/>
              <a:t>s</a:t>
            </a:r>
            <a:r>
              <a:rPr lang="en-GB" dirty="0" err="1"/>
              <a:t>tructural</a:t>
            </a:r>
            <a:r>
              <a:rPr lang="en-GB" dirty="0"/>
              <a:t> motifs</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52200" y="3683264"/>
            <a:ext cx="860288" cy="1585699"/>
          </a:xfrm>
          <a:prstGeom prst="rect">
            <a:avLst/>
          </a:prstGeom>
        </p:spPr>
      </p:pic>
      <p:sp>
        <p:nvSpPr>
          <p:cNvPr id="5" name="TextovéPole 4"/>
          <p:cNvSpPr txBox="1"/>
          <p:nvPr/>
        </p:nvSpPr>
        <p:spPr>
          <a:xfrm>
            <a:off x="5828050" y="5562401"/>
            <a:ext cx="1330234" cy="369332"/>
          </a:xfrm>
          <a:prstGeom prst="rect">
            <a:avLst/>
          </a:prstGeom>
          <a:noFill/>
        </p:spPr>
        <p:txBody>
          <a:bodyPr wrap="square" rtlCol="0">
            <a:spAutoFit/>
          </a:bodyPr>
          <a:lstStyle/>
          <a:p>
            <a:r>
              <a:rPr lang="en-GB" dirty="0"/>
              <a:t>Beta hairpin</a:t>
            </a:r>
            <a:endParaRPr lang="cs-CZ" dirty="0"/>
          </a:p>
        </p:txBody>
      </p:sp>
      <p:sp>
        <p:nvSpPr>
          <p:cNvPr id="7" name="Obdélník 6"/>
          <p:cNvSpPr/>
          <p:nvPr/>
        </p:nvSpPr>
        <p:spPr>
          <a:xfrm>
            <a:off x="8866541" y="5541719"/>
            <a:ext cx="1474026" cy="369332"/>
          </a:xfrm>
          <a:prstGeom prst="rect">
            <a:avLst/>
          </a:prstGeom>
        </p:spPr>
        <p:txBody>
          <a:bodyPr wrap="square">
            <a:spAutoFit/>
          </a:bodyPr>
          <a:lstStyle/>
          <a:p>
            <a:r>
              <a:rPr lang="en-GB" dirty="0"/>
              <a:t>Greek key</a:t>
            </a:r>
            <a:endParaRPr lang="cs-CZ" dirty="0"/>
          </a:p>
        </p:txBody>
      </p:sp>
      <p:pic>
        <p:nvPicPr>
          <p:cNvPr id="8" name="Obrázek 7"/>
          <p:cNvPicPr>
            <a:picLocks noChangeAspect="1"/>
          </p:cNvPicPr>
          <p:nvPr/>
        </p:nvPicPr>
        <p:blipFill>
          <a:blip r:embed="rId4"/>
          <a:stretch>
            <a:fillRect/>
          </a:stretch>
        </p:blipFill>
        <p:spPr>
          <a:xfrm>
            <a:off x="7556309" y="3148148"/>
            <a:ext cx="3797491" cy="2361159"/>
          </a:xfrm>
          <a:prstGeom prst="rect">
            <a:avLst/>
          </a:prstGeom>
        </p:spPr>
      </p:pic>
      <p:sp>
        <p:nvSpPr>
          <p:cNvPr id="3" name="TextovéPole 2"/>
          <p:cNvSpPr txBox="1"/>
          <p:nvPr/>
        </p:nvSpPr>
        <p:spPr>
          <a:xfrm>
            <a:off x="962350" y="1690688"/>
            <a:ext cx="10075764" cy="646331"/>
          </a:xfrm>
          <a:prstGeom prst="rect">
            <a:avLst/>
          </a:prstGeom>
          <a:noFill/>
        </p:spPr>
        <p:txBody>
          <a:bodyPr wrap="square" rtlCol="0">
            <a:spAutoFit/>
          </a:bodyPr>
          <a:lstStyle/>
          <a:p>
            <a:pPr marL="285750" indent="-285750">
              <a:buFont typeface="Arial" panose="020B0604020202020204" pitchFamily="34" charset="0"/>
              <a:buChar char="•"/>
            </a:pPr>
            <a:r>
              <a:rPr lang="en-GB" dirty="0"/>
              <a:t>Simple combinations of a few secondary structure elements with a specific geometric arrangement</a:t>
            </a:r>
          </a:p>
          <a:p>
            <a:pPr marL="285750" indent="-285750">
              <a:buFont typeface="Arial" panose="020B0604020202020204" pitchFamily="34" charset="0"/>
              <a:buChar char="•"/>
            </a:pPr>
            <a:r>
              <a:rPr lang="en-GB" dirty="0"/>
              <a:t>functional and structural specificity</a:t>
            </a:r>
          </a:p>
        </p:txBody>
      </p:sp>
      <p:pic>
        <p:nvPicPr>
          <p:cNvPr id="9" name="Obrázek 8"/>
          <p:cNvPicPr>
            <a:picLocks noChangeAspect="1"/>
          </p:cNvPicPr>
          <p:nvPr/>
        </p:nvPicPr>
        <p:blipFill>
          <a:blip r:embed="rId5"/>
          <a:stretch>
            <a:fillRect/>
          </a:stretch>
        </p:blipFill>
        <p:spPr>
          <a:xfrm>
            <a:off x="1318092" y="3329458"/>
            <a:ext cx="3175532" cy="2212261"/>
          </a:xfrm>
          <a:prstGeom prst="rect">
            <a:avLst/>
          </a:prstGeom>
        </p:spPr>
      </p:pic>
      <p:sp>
        <p:nvSpPr>
          <p:cNvPr id="10" name="TextovéPole 9"/>
          <p:cNvSpPr txBox="1"/>
          <p:nvPr/>
        </p:nvSpPr>
        <p:spPr>
          <a:xfrm>
            <a:off x="1085009" y="5562401"/>
            <a:ext cx="1664238" cy="369332"/>
          </a:xfrm>
          <a:prstGeom prst="rect">
            <a:avLst/>
          </a:prstGeom>
          <a:noFill/>
        </p:spPr>
        <p:txBody>
          <a:bodyPr wrap="none" rtlCol="0">
            <a:spAutoFit/>
          </a:bodyPr>
          <a:lstStyle/>
          <a:p>
            <a:r>
              <a:rPr lang="en-GB" dirty="0"/>
              <a:t>helix -turn-helix</a:t>
            </a:r>
          </a:p>
        </p:txBody>
      </p:sp>
      <p:sp>
        <p:nvSpPr>
          <p:cNvPr id="11" name="TextovéPole 10"/>
          <p:cNvSpPr txBox="1"/>
          <p:nvPr/>
        </p:nvSpPr>
        <p:spPr>
          <a:xfrm>
            <a:off x="3185584" y="5562401"/>
            <a:ext cx="1681871" cy="369332"/>
          </a:xfrm>
          <a:prstGeom prst="rect">
            <a:avLst/>
          </a:prstGeom>
          <a:noFill/>
        </p:spPr>
        <p:txBody>
          <a:bodyPr wrap="none" rtlCol="0">
            <a:spAutoFit/>
          </a:bodyPr>
          <a:lstStyle/>
          <a:p>
            <a:r>
              <a:rPr lang="en-GB" dirty="0"/>
              <a:t>helix -loop-helix</a:t>
            </a:r>
          </a:p>
        </p:txBody>
      </p:sp>
    </p:spTree>
    <p:extLst>
      <p:ext uri="{BB962C8B-B14F-4D97-AF65-F5344CB8AC3E}">
        <p14:creationId xmlns:p14="http://schemas.microsoft.com/office/powerpoint/2010/main" val="2946437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Structural motifs – examples</a:t>
            </a:r>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867988"/>
            <a:ext cx="2045099" cy="3004457"/>
          </a:xfrm>
          <a:prstGeom prst="rect">
            <a:avLst/>
          </a:prstGeom>
        </p:spPr>
      </p:pic>
      <p:sp>
        <p:nvSpPr>
          <p:cNvPr id="9" name="TextovéPole 8"/>
          <p:cNvSpPr txBox="1"/>
          <p:nvPr/>
        </p:nvSpPr>
        <p:spPr>
          <a:xfrm>
            <a:off x="1169694" y="5049745"/>
            <a:ext cx="1382110" cy="646331"/>
          </a:xfrm>
          <a:prstGeom prst="rect">
            <a:avLst/>
          </a:prstGeom>
          <a:noFill/>
        </p:spPr>
        <p:txBody>
          <a:bodyPr wrap="none" rtlCol="0">
            <a:spAutoFit/>
          </a:bodyPr>
          <a:lstStyle/>
          <a:p>
            <a:r>
              <a:rPr lang="en-GB" dirty="0"/>
              <a:t>DNA-binding</a:t>
            </a:r>
            <a:br>
              <a:rPr lang="en-GB" dirty="0"/>
            </a:br>
            <a:r>
              <a:rPr lang="en-GB" dirty="0"/>
              <a:t>H-L-H</a:t>
            </a:r>
          </a:p>
        </p:txBody>
      </p:sp>
    </p:spTree>
    <p:extLst>
      <p:ext uri="{BB962C8B-B14F-4D97-AF65-F5344CB8AC3E}">
        <p14:creationId xmlns:p14="http://schemas.microsoft.com/office/powerpoint/2010/main" val="252248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Structural domains</a:t>
            </a:r>
          </a:p>
        </p:txBody>
      </p:sp>
      <p:sp>
        <p:nvSpPr>
          <p:cNvPr id="3" name="Zástupný symbol pro obsah 2"/>
          <p:cNvSpPr>
            <a:spLocks noGrp="1"/>
          </p:cNvSpPr>
          <p:nvPr>
            <p:ph idx="1"/>
          </p:nvPr>
        </p:nvSpPr>
        <p:spPr>
          <a:xfrm>
            <a:off x="838200" y="1746251"/>
            <a:ext cx="10515600" cy="4351338"/>
          </a:xfrm>
        </p:spPr>
        <p:txBody>
          <a:bodyPr>
            <a:normAutofit/>
          </a:bodyPr>
          <a:lstStyle/>
          <a:p>
            <a:r>
              <a:rPr lang="en-GB" sz="2000" dirty="0"/>
              <a:t>fundamental </a:t>
            </a:r>
            <a:r>
              <a:rPr lang="en-GB" sz="2000" b="1" dirty="0"/>
              <a:t>structural </a:t>
            </a:r>
            <a:r>
              <a:rPr lang="en-GB" sz="2000" dirty="0"/>
              <a:t>unit of tertiary structure</a:t>
            </a:r>
          </a:p>
          <a:p>
            <a:r>
              <a:rPr lang="en-GB" sz="2000" dirty="0"/>
              <a:t>(part of) polypeptide chain that can independently fold into a stable tertiary structure</a:t>
            </a:r>
          </a:p>
          <a:p>
            <a:r>
              <a:rPr lang="en-GB" sz="2000" dirty="0"/>
              <a:t>built from combinations of secondary structural elements and motifs</a:t>
            </a:r>
          </a:p>
          <a:p>
            <a:r>
              <a:rPr lang="en-GB" sz="2000" dirty="0"/>
              <a:t>units of function</a:t>
            </a:r>
          </a:p>
        </p:txBody>
      </p:sp>
      <p:sp>
        <p:nvSpPr>
          <p:cNvPr id="5" name="Zástupný symbol pro obsah 2"/>
          <p:cNvSpPr txBox="1">
            <a:spLocks/>
          </p:cNvSpPr>
          <p:nvPr/>
        </p:nvSpPr>
        <p:spPr>
          <a:xfrm>
            <a:off x="838200" y="3778738"/>
            <a:ext cx="10515600" cy="2374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Division:</a:t>
            </a:r>
          </a:p>
          <a:p>
            <a:r>
              <a:rPr lang="en-GB" sz="2000" dirty="0"/>
              <a:t>α Domains  – several helices connected by loops</a:t>
            </a:r>
          </a:p>
          <a:p>
            <a:r>
              <a:rPr lang="en-GB" sz="2000" dirty="0"/>
              <a:t>β Domains – antiparallel sheets</a:t>
            </a:r>
          </a:p>
          <a:p>
            <a:r>
              <a:rPr lang="en-GB" sz="2000" dirty="0"/>
              <a:t>α/β domains – alternating α-helices and β-strands</a:t>
            </a:r>
          </a:p>
          <a:p>
            <a:r>
              <a:rPr lang="en-GB" sz="2000" dirty="0"/>
              <a:t>α+β domains –  separated groups of α helices and groups of  β-strands</a:t>
            </a:r>
          </a:p>
        </p:txBody>
      </p:sp>
      <p:pic>
        <p:nvPicPr>
          <p:cNvPr id="4" name="Obrázek 3">
            <a:extLst>
              <a:ext uri="{FF2B5EF4-FFF2-40B4-BE49-F238E27FC236}">
                <a16:creationId xmlns:a16="http://schemas.microsoft.com/office/drawing/2014/main" id="{69359DBF-14DF-A9CF-D790-986D485B9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9174" y="3716570"/>
            <a:ext cx="1709714" cy="2279618"/>
          </a:xfrm>
          <a:prstGeom prst="rect">
            <a:avLst/>
          </a:prstGeom>
        </p:spPr>
      </p:pic>
      <p:sp>
        <p:nvSpPr>
          <p:cNvPr id="6" name="Obdélník 4">
            <a:extLst>
              <a:ext uri="{FF2B5EF4-FFF2-40B4-BE49-F238E27FC236}">
                <a16:creationId xmlns:a16="http://schemas.microsoft.com/office/drawing/2014/main" id="{72F2DDD0-84C1-4D67-CCE8-659D3612475A}"/>
              </a:ext>
            </a:extLst>
          </p:cNvPr>
          <p:cNvSpPr/>
          <p:nvPr/>
        </p:nvSpPr>
        <p:spPr>
          <a:xfrm>
            <a:off x="8511754" y="5996188"/>
            <a:ext cx="3414268" cy="646331"/>
          </a:xfrm>
          <a:prstGeom prst="rect">
            <a:avLst/>
          </a:prstGeom>
        </p:spPr>
        <p:txBody>
          <a:bodyPr wrap="none">
            <a:spAutoFit/>
          </a:bodyPr>
          <a:lstStyle/>
          <a:p>
            <a:r>
              <a:rPr lang="en-GB" dirty="0"/>
              <a:t>human beta-2 adrenergic receptor</a:t>
            </a:r>
            <a:br>
              <a:rPr lang="en-GB" dirty="0"/>
            </a:br>
            <a:r>
              <a:rPr lang="en-GB" dirty="0" err="1"/>
              <a:t>pdb</a:t>
            </a:r>
            <a:r>
              <a:rPr lang="en-GB" dirty="0"/>
              <a:t>: 1gzm</a:t>
            </a:r>
          </a:p>
        </p:txBody>
      </p:sp>
    </p:spTree>
    <p:extLst>
      <p:ext uri="{BB962C8B-B14F-4D97-AF65-F5344CB8AC3E}">
        <p14:creationId xmlns:p14="http://schemas.microsoft.com/office/powerpoint/2010/main" val="3749270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4914900" cy="1325563"/>
          </a:xfrm>
        </p:spPr>
        <p:txBody>
          <a:bodyPr/>
          <a:lstStyle/>
          <a:p>
            <a:r>
              <a:rPr lang="en-GB" dirty="0"/>
              <a:t>α-domains</a:t>
            </a:r>
          </a:p>
        </p:txBody>
      </p:sp>
      <p:pic>
        <p:nvPicPr>
          <p:cNvPr id="5" name="Obrázek 4"/>
          <p:cNvPicPr>
            <a:picLocks noChangeAspect="1"/>
          </p:cNvPicPr>
          <p:nvPr/>
        </p:nvPicPr>
        <p:blipFill>
          <a:blip r:embed="rId3"/>
          <a:stretch>
            <a:fillRect/>
          </a:stretch>
        </p:blipFill>
        <p:spPr>
          <a:xfrm>
            <a:off x="838200" y="2050868"/>
            <a:ext cx="3201747" cy="3347760"/>
          </a:xfrm>
          <a:prstGeom prst="rect">
            <a:avLst/>
          </a:prstGeom>
        </p:spPr>
      </p:pic>
      <p:sp>
        <p:nvSpPr>
          <p:cNvPr id="6" name="TextovéPole 5"/>
          <p:cNvSpPr txBox="1"/>
          <p:nvPr/>
        </p:nvSpPr>
        <p:spPr>
          <a:xfrm>
            <a:off x="1502229" y="5398628"/>
            <a:ext cx="1523174" cy="369332"/>
          </a:xfrm>
          <a:prstGeom prst="rect">
            <a:avLst/>
          </a:prstGeom>
          <a:noFill/>
        </p:spPr>
        <p:txBody>
          <a:bodyPr wrap="none" rtlCol="0">
            <a:spAutoFit/>
          </a:bodyPr>
          <a:lstStyle/>
          <a:p>
            <a:r>
              <a:rPr lang="en-GB" dirty="0"/>
              <a:t>4-helix bundle</a:t>
            </a:r>
          </a:p>
        </p:txBody>
      </p:sp>
      <p:pic>
        <p:nvPicPr>
          <p:cNvPr id="7" name="Obrázek 6"/>
          <p:cNvPicPr>
            <a:picLocks noChangeAspect="1"/>
          </p:cNvPicPr>
          <p:nvPr/>
        </p:nvPicPr>
        <p:blipFill>
          <a:blip r:embed="rId4"/>
          <a:stretch>
            <a:fillRect/>
          </a:stretch>
        </p:blipFill>
        <p:spPr>
          <a:xfrm>
            <a:off x="7975626" y="1764040"/>
            <a:ext cx="2551680" cy="4003920"/>
          </a:xfrm>
          <a:prstGeom prst="rect">
            <a:avLst/>
          </a:prstGeom>
        </p:spPr>
      </p:pic>
      <p:sp>
        <p:nvSpPr>
          <p:cNvPr id="8" name="TextovéPole 7"/>
          <p:cNvSpPr txBox="1"/>
          <p:nvPr/>
        </p:nvSpPr>
        <p:spPr>
          <a:xfrm>
            <a:off x="8355429" y="5767960"/>
            <a:ext cx="2171877" cy="646331"/>
          </a:xfrm>
          <a:prstGeom prst="rect">
            <a:avLst/>
          </a:prstGeom>
          <a:noFill/>
        </p:spPr>
        <p:txBody>
          <a:bodyPr wrap="none" rtlCol="0">
            <a:spAutoFit/>
          </a:bodyPr>
          <a:lstStyle/>
          <a:p>
            <a:r>
              <a:rPr lang="en-GB" dirty="0"/>
              <a:t>up-and-down sheets,</a:t>
            </a:r>
          </a:p>
          <a:p>
            <a:r>
              <a:rPr lang="en-GB" dirty="0"/>
              <a:t>barrel</a:t>
            </a:r>
          </a:p>
        </p:txBody>
      </p:sp>
      <p:sp>
        <p:nvSpPr>
          <p:cNvPr id="11" name="Nadpis 1"/>
          <p:cNvSpPr txBox="1">
            <a:spLocks/>
          </p:cNvSpPr>
          <p:nvPr/>
        </p:nvSpPr>
        <p:spPr>
          <a:xfrm>
            <a:off x="7772400" y="365125"/>
            <a:ext cx="4914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β-domains</a:t>
            </a:r>
          </a:p>
        </p:txBody>
      </p:sp>
    </p:spTree>
    <p:extLst>
      <p:ext uri="{BB962C8B-B14F-4D97-AF65-F5344CB8AC3E}">
        <p14:creationId xmlns:p14="http://schemas.microsoft.com/office/powerpoint/2010/main" val="150475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α/β-domain structures</a:t>
            </a:r>
          </a:p>
        </p:txBody>
      </p:sp>
      <p:pic>
        <p:nvPicPr>
          <p:cNvPr id="4" name="Obrázek 3"/>
          <p:cNvPicPr>
            <a:picLocks noChangeAspect="1"/>
          </p:cNvPicPr>
          <p:nvPr/>
        </p:nvPicPr>
        <p:blipFill>
          <a:blip r:embed="rId3"/>
          <a:stretch>
            <a:fillRect/>
          </a:stretch>
        </p:blipFill>
        <p:spPr>
          <a:xfrm>
            <a:off x="677421" y="1901632"/>
            <a:ext cx="5821021" cy="4073640"/>
          </a:xfrm>
          <a:prstGeom prst="rect">
            <a:avLst/>
          </a:prstGeom>
        </p:spPr>
      </p:pic>
      <p:sp>
        <p:nvSpPr>
          <p:cNvPr id="5" name="TextovéPole 4"/>
          <p:cNvSpPr txBox="1"/>
          <p:nvPr/>
        </p:nvSpPr>
        <p:spPr>
          <a:xfrm flipH="1">
            <a:off x="1449976" y="5975272"/>
            <a:ext cx="1201784" cy="369332"/>
          </a:xfrm>
          <a:prstGeom prst="rect">
            <a:avLst/>
          </a:prstGeom>
          <a:noFill/>
        </p:spPr>
        <p:txBody>
          <a:bodyPr wrap="square" rtlCol="0">
            <a:spAutoFit/>
          </a:bodyPr>
          <a:lstStyle/>
          <a:p>
            <a:r>
              <a:rPr lang="en-GB" dirty="0"/>
              <a:t>TIM barrel</a:t>
            </a:r>
          </a:p>
        </p:txBody>
      </p:sp>
      <p:sp>
        <p:nvSpPr>
          <p:cNvPr id="6" name="TextovéPole 5"/>
          <p:cNvSpPr txBox="1"/>
          <p:nvPr/>
        </p:nvSpPr>
        <p:spPr>
          <a:xfrm flipH="1">
            <a:off x="4698272" y="6001550"/>
            <a:ext cx="1702527" cy="369332"/>
          </a:xfrm>
          <a:prstGeom prst="rect">
            <a:avLst/>
          </a:prstGeom>
          <a:noFill/>
        </p:spPr>
        <p:txBody>
          <a:bodyPr wrap="square" rtlCol="0">
            <a:spAutoFit/>
          </a:bodyPr>
          <a:lstStyle/>
          <a:p>
            <a:r>
              <a:rPr lang="en-GB" dirty="0" err="1"/>
              <a:t>Rossmann</a:t>
            </a:r>
            <a:r>
              <a:rPr lang="en-GB" dirty="0"/>
              <a:t> fold</a:t>
            </a:r>
          </a:p>
        </p:txBody>
      </p:sp>
      <p:pic>
        <p:nvPicPr>
          <p:cNvPr id="7" name="Obrázek 6"/>
          <p:cNvPicPr>
            <a:picLocks noChangeAspect="1"/>
          </p:cNvPicPr>
          <p:nvPr/>
        </p:nvPicPr>
        <p:blipFill>
          <a:blip r:embed="rId4"/>
          <a:stretch>
            <a:fillRect/>
          </a:stretch>
        </p:blipFill>
        <p:spPr>
          <a:xfrm>
            <a:off x="7329706" y="1901632"/>
            <a:ext cx="3367263" cy="3493481"/>
          </a:xfrm>
          <a:prstGeom prst="rect">
            <a:avLst/>
          </a:prstGeom>
        </p:spPr>
      </p:pic>
      <p:sp>
        <p:nvSpPr>
          <p:cNvPr id="8" name="Obdélník 7"/>
          <p:cNvSpPr/>
          <p:nvPr/>
        </p:nvSpPr>
        <p:spPr>
          <a:xfrm>
            <a:off x="8447311" y="5975272"/>
            <a:ext cx="2377254" cy="646331"/>
          </a:xfrm>
          <a:prstGeom prst="rect">
            <a:avLst/>
          </a:prstGeom>
        </p:spPr>
        <p:txBody>
          <a:bodyPr wrap="none">
            <a:spAutoFit/>
          </a:bodyPr>
          <a:lstStyle/>
          <a:p>
            <a:r>
              <a:rPr lang="en-GB" dirty="0"/>
              <a:t>α/β horseshoe fold,</a:t>
            </a:r>
            <a:br>
              <a:rPr lang="en-GB" dirty="0"/>
            </a:br>
            <a:r>
              <a:rPr lang="en-GB" dirty="0" err="1"/>
              <a:t>Leu</a:t>
            </a:r>
            <a:r>
              <a:rPr lang="en-GB" dirty="0"/>
              <a:t>-rich repeat domain</a:t>
            </a:r>
          </a:p>
        </p:txBody>
      </p:sp>
    </p:spTree>
    <p:extLst>
      <p:ext uri="{BB962C8B-B14F-4D97-AF65-F5344CB8AC3E}">
        <p14:creationId xmlns:p14="http://schemas.microsoft.com/office/powerpoint/2010/main" val="11244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Quarternary</a:t>
            </a:r>
            <a:r>
              <a:rPr lang="en-GB" dirty="0"/>
              <a:t> structure</a:t>
            </a:r>
          </a:p>
        </p:txBody>
      </p:sp>
      <p:sp>
        <p:nvSpPr>
          <p:cNvPr id="5" name="Content Placeholder 4"/>
          <p:cNvSpPr>
            <a:spLocks noGrp="1"/>
          </p:cNvSpPr>
          <p:nvPr>
            <p:ph idx="1"/>
          </p:nvPr>
        </p:nvSpPr>
        <p:spPr/>
        <p:txBody>
          <a:bodyPr/>
          <a:lstStyle/>
          <a:p>
            <a:r>
              <a:rPr lang="en-GB" dirty="0"/>
              <a:t>peptides containing several polypeptide subunits</a:t>
            </a:r>
          </a:p>
        </p:txBody>
      </p:sp>
      <p:pic>
        <p:nvPicPr>
          <p:cNvPr id="4" name="Obrázek 3"/>
          <p:cNvPicPr>
            <a:picLocks noChangeAspect="1"/>
          </p:cNvPicPr>
          <p:nvPr/>
        </p:nvPicPr>
        <p:blipFill>
          <a:blip r:embed="rId2"/>
          <a:stretch>
            <a:fillRect/>
          </a:stretch>
        </p:blipFill>
        <p:spPr>
          <a:xfrm>
            <a:off x="838200" y="2444410"/>
            <a:ext cx="4667250" cy="638175"/>
          </a:xfrm>
          <a:prstGeom prst="rect">
            <a:avLst/>
          </a:prstGeom>
        </p:spPr>
      </p:pic>
      <p:grpSp>
        <p:nvGrpSpPr>
          <p:cNvPr id="7" name="Skupina 6"/>
          <p:cNvGrpSpPr/>
          <p:nvPr/>
        </p:nvGrpSpPr>
        <p:grpSpPr>
          <a:xfrm>
            <a:off x="2478766" y="3469141"/>
            <a:ext cx="6948731" cy="2383076"/>
            <a:chOff x="3859306" y="2807208"/>
            <a:chExt cx="4632487" cy="1588717"/>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1124" y="2807208"/>
              <a:ext cx="3349752" cy="1243584"/>
            </a:xfrm>
            <a:prstGeom prst="rect">
              <a:avLst/>
            </a:prstGeom>
          </p:spPr>
        </p:pic>
        <p:sp>
          <p:nvSpPr>
            <p:cNvPr id="6" name="TextovéPole 5"/>
            <p:cNvSpPr txBox="1"/>
            <p:nvPr/>
          </p:nvSpPr>
          <p:spPr>
            <a:xfrm>
              <a:off x="3859306" y="4088148"/>
              <a:ext cx="4632487" cy="307777"/>
            </a:xfrm>
            <a:prstGeom prst="rect">
              <a:avLst/>
            </a:prstGeom>
            <a:noFill/>
          </p:spPr>
          <p:txBody>
            <a:bodyPr wrap="none" rtlCol="0">
              <a:spAutoFit/>
            </a:bodyPr>
            <a:lstStyle/>
            <a:p>
              <a:r>
                <a:rPr lang="en-GB" sz="1400" dirty="0"/>
                <a:t>Fig. 2.17 Quaternary structure involving two protein subunits</a:t>
              </a:r>
            </a:p>
          </p:txBody>
        </p:sp>
      </p:grpSp>
    </p:spTree>
    <p:extLst>
      <p:ext uri="{BB962C8B-B14F-4D97-AF65-F5344CB8AC3E}">
        <p14:creationId xmlns:p14="http://schemas.microsoft.com/office/powerpoint/2010/main" val="303273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Enzymes as drug targets</a:t>
            </a:r>
            <a:endParaRPr lang="cs-CZ" dirty="0"/>
          </a:p>
        </p:txBody>
      </p:sp>
      <p:sp>
        <p:nvSpPr>
          <p:cNvPr id="3" name="Zástupný symbol pro obsah 2"/>
          <p:cNvSpPr>
            <a:spLocks noGrp="1"/>
          </p:cNvSpPr>
          <p:nvPr>
            <p:ph idx="1"/>
          </p:nvPr>
        </p:nvSpPr>
        <p:spPr/>
        <p:txBody>
          <a:bodyPr/>
          <a:lstStyle/>
          <a:p>
            <a:r>
              <a:rPr lang="en-GB" b="1" dirty="0"/>
              <a:t>active site of an enzyme</a:t>
            </a:r>
          </a:p>
          <a:p>
            <a:pPr lvl="1"/>
            <a:r>
              <a:rPr lang="en-GB" dirty="0"/>
              <a:t>groove, hollow or gully</a:t>
            </a:r>
          </a:p>
          <a:p>
            <a:pPr lvl="1"/>
            <a:r>
              <a:rPr lang="en-GB" dirty="0"/>
              <a:t>more lipophilic than the surface</a:t>
            </a:r>
          </a:p>
          <a:p>
            <a:pPr lvl="1"/>
            <a:r>
              <a:rPr lang="en-GB" dirty="0"/>
              <a:t>comparing different organisms, several important aa in the active binding site are the same in one type of enzyme</a:t>
            </a:r>
          </a:p>
          <a:p>
            <a:pPr lvl="1"/>
            <a:r>
              <a:rPr lang="en-GB" dirty="0"/>
              <a:t>role of aa in the active site</a:t>
            </a:r>
          </a:p>
          <a:p>
            <a:pPr lvl="2"/>
            <a:r>
              <a:rPr lang="en-GB" dirty="0"/>
              <a:t>binding</a:t>
            </a:r>
          </a:p>
          <a:p>
            <a:pPr lvl="2"/>
            <a:r>
              <a:rPr lang="en-GB" dirty="0"/>
              <a:t>catalytic</a:t>
            </a:r>
          </a:p>
        </p:txBody>
      </p:sp>
      <p:sp>
        <p:nvSpPr>
          <p:cNvPr id="4" name="Rectangle 3"/>
          <p:cNvSpPr/>
          <p:nvPr/>
        </p:nvSpPr>
        <p:spPr>
          <a:xfrm>
            <a:off x="3371404" y="6500729"/>
            <a:ext cx="6386207"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2017, 6th Ed.</a:t>
            </a:r>
          </a:p>
        </p:txBody>
      </p:sp>
    </p:spTree>
    <p:extLst>
      <p:ext uri="{BB962C8B-B14F-4D97-AF65-F5344CB8AC3E}">
        <p14:creationId xmlns:p14="http://schemas.microsoft.com/office/powerpoint/2010/main" val="3748837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0789" y="365125"/>
            <a:ext cx="11682663" cy="1325563"/>
          </a:xfrm>
        </p:spPr>
        <p:txBody>
          <a:bodyPr/>
          <a:lstStyle/>
          <a:p>
            <a:r>
              <a:rPr lang="en-GB" dirty="0"/>
              <a:t>The catalytic role of enzymes</a:t>
            </a:r>
            <a:r>
              <a:rPr lang="cs-CZ" dirty="0"/>
              <a:t> </a:t>
            </a:r>
            <a:r>
              <a:rPr lang="en-GB" dirty="0"/>
              <a:t>– binding interact</a:t>
            </a:r>
            <a:r>
              <a:rPr lang="cs-CZ" dirty="0"/>
              <a:t>i</a:t>
            </a:r>
            <a:r>
              <a:rPr lang="en-GB" dirty="0" err="1"/>
              <a:t>ons</a:t>
            </a:r>
            <a:endParaRPr lang="en-GB" dirty="0"/>
          </a:p>
        </p:txBody>
      </p:sp>
      <p:sp>
        <p:nvSpPr>
          <p:cNvPr id="4" name="Content Placeholder 3"/>
          <p:cNvSpPr>
            <a:spLocks noGrp="1"/>
          </p:cNvSpPr>
          <p:nvPr>
            <p:ph idx="1"/>
          </p:nvPr>
        </p:nvSpPr>
        <p:spPr>
          <a:xfrm>
            <a:off x="431515" y="1825625"/>
            <a:ext cx="11332395" cy="4351338"/>
          </a:xfrm>
        </p:spPr>
        <p:txBody>
          <a:bodyPr/>
          <a:lstStyle/>
          <a:p>
            <a:r>
              <a:rPr lang="en-GB" dirty="0"/>
              <a:t>Fischer’s </a:t>
            </a:r>
            <a:r>
              <a:rPr lang="en-GB" b="1" dirty="0"/>
              <a:t>lock and key </a:t>
            </a:r>
            <a:r>
              <a:rPr lang="en-GB" dirty="0"/>
              <a:t>hypothesis </a:t>
            </a:r>
            <a:r>
              <a:rPr lang="en-GB" i="1" dirty="0"/>
              <a:t>vs</a:t>
            </a:r>
            <a:r>
              <a:rPr lang="en-GB" dirty="0"/>
              <a:t> </a:t>
            </a:r>
            <a:r>
              <a:rPr lang="en-GB" dirty="0" err="1"/>
              <a:t>Koshland´s</a:t>
            </a:r>
            <a:r>
              <a:rPr lang="en-GB" dirty="0"/>
              <a:t> theory</a:t>
            </a:r>
            <a:r>
              <a:rPr lang="cs-CZ" dirty="0"/>
              <a:t> (1958)</a:t>
            </a:r>
            <a:r>
              <a:rPr lang="en-GB" dirty="0"/>
              <a:t> of </a:t>
            </a:r>
            <a:r>
              <a:rPr lang="en-GB" b="1" dirty="0"/>
              <a:t>induced fit</a:t>
            </a:r>
            <a:endParaRPr lang="cs-CZ" b="1" dirty="0"/>
          </a:p>
          <a:p>
            <a:r>
              <a:rPr lang="cs-CZ" dirty="0" err="1"/>
              <a:t>Induced</a:t>
            </a:r>
            <a:r>
              <a:rPr lang="cs-CZ" dirty="0"/>
              <a:t> fit </a:t>
            </a:r>
            <a:r>
              <a:rPr lang="cs-CZ" dirty="0" err="1"/>
              <a:t>means</a:t>
            </a:r>
            <a:r>
              <a:rPr lang="cs-CZ" dirty="0"/>
              <a:t> </a:t>
            </a:r>
            <a:r>
              <a:rPr lang="cs-CZ" dirty="0" err="1"/>
              <a:t>that</a:t>
            </a:r>
            <a:r>
              <a:rPr lang="cs-CZ" dirty="0"/>
              <a:t> </a:t>
            </a:r>
            <a:r>
              <a:rPr lang="cs-CZ" dirty="0" err="1"/>
              <a:t>all</a:t>
            </a:r>
            <a:r>
              <a:rPr lang="cs-CZ" dirty="0"/>
              <a:t> </a:t>
            </a:r>
            <a:r>
              <a:rPr lang="cs-CZ" dirty="0" err="1"/>
              <a:t>enzymes</a:t>
            </a:r>
            <a:r>
              <a:rPr lang="cs-CZ" dirty="0"/>
              <a:t> </a:t>
            </a:r>
            <a:r>
              <a:rPr lang="cs-CZ" dirty="0" err="1"/>
              <a:t>undergo</a:t>
            </a:r>
            <a:r>
              <a:rPr lang="cs-CZ" dirty="0"/>
              <a:t> </a:t>
            </a:r>
            <a:r>
              <a:rPr lang="cs-CZ" dirty="0" err="1"/>
              <a:t>conformational</a:t>
            </a:r>
            <a:r>
              <a:rPr lang="cs-CZ" dirty="0"/>
              <a:t> </a:t>
            </a:r>
            <a:r>
              <a:rPr lang="cs-CZ" dirty="0" err="1"/>
              <a:t>changes</a:t>
            </a:r>
            <a:r>
              <a:rPr lang="cs-CZ" dirty="0"/>
              <a:t> </a:t>
            </a:r>
            <a:r>
              <a:rPr lang="cs-CZ" dirty="0" err="1"/>
              <a:t>induced</a:t>
            </a:r>
            <a:r>
              <a:rPr lang="cs-CZ" dirty="0"/>
              <a:t> by </a:t>
            </a:r>
            <a:r>
              <a:rPr lang="cs-CZ" dirty="0" err="1"/>
              <a:t>substrate</a:t>
            </a:r>
            <a:r>
              <a:rPr lang="cs-CZ" dirty="0"/>
              <a:t> </a:t>
            </a:r>
            <a:r>
              <a:rPr lang="cs-CZ" dirty="0" err="1"/>
              <a:t>binding</a:t>
            </a:r>
            <a:endParaRPr lang="en-GB" dirty="0"/>
          </a:p>
          <a:p>
            <a:endParaRPr lang="cs-CZ" dirty="0"/>
          </a:p>
        </p:txBody>
      </p:sp>
      <p:grpSp>
        <p:nvGrpSpPr>
          <p:cNvPr id="9" name="Skupina 8"/>
          <p:cNvGrpSpPr/>
          <p:nvPr/>
        </p:nvGrpSpPr>
        <p:grpSpPr>
          <a:xfrm>
            <a:off x="2294186" y="3373087"/>
            <a:ext cx="3487045" cy="2860074"/>
            <a:chOff x="2161122" y="4068870"/>
            <a:chExt cx="3487045" cy="2860074"/>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0404" y="4068870"/>
              <a:ext cx="2673096" cy="2276856"/>
            </a:xfrm>
            <a:prstGeom prst="rect">
              <a:avLst/>
            </a:prstGeom>
          </p:spPr>
        </p:pic>
        <p:sp>
          <p:nvSpPr>
            <p:cNvPr id="8" name="TextovéPole 7"/>
            <p:cNvSpPr txBox="1"/>
            <p:nvPr/>
          </p:nvSpPr>
          <p:spPr>
            <a:xfrm>
              <a:off x="2161122" y="6405724"/>
              <a:ext cx="3487045" cy="523220"/>
            </a:xfrm>
            <a:prstGeom prst="rect">
              <a:avLst/>
            </a:prstGeom>
            <a:noFill/>
          </p:spPr>
          <p:txBody>
            <a:bodyPr wrap="none" rtlCol="0">
              <a:spAutoFit/>
            </a:bodyPr>
            <a:lstStyle/>
            <a:p>
              <a:r>
                <a:rPr lang="en-GB" sz="1400" dirty="0"/>
                <a:t>Fig. 3.17 The „lock and key“ and „induced fit“</a:t>
              </a:r>
            </a:p>
            <a:p>
              <a:r>
                <a:rPr lang="en-GB" sz="1400" dirty="0"/>
                <a:t>hypotheses for substrate-enzyme binding</a:t>
              </a:r>
            </a:p>
          </p:txBody>
        </p:sp>
      </p:grpSp>
      <p:grpSp>
        <p:nvGrpSpPr>
          <p:cNvPr id="11" name="Skupina 10"/>
          <p:cNvGrpSpPr/>
          <p:nvPr/>
        </p:nvGrpSpPr>
        <p:grpSpPr>
          <a:xfrm>
            <a:off x="6991411" y="2811556"/>
            <a:ext cx="2597121" cy="3201404"/>
            <a:chOff x="8822575" y="3843349"/>
            <a:chExt cx="2597121" cy="3201404"/>
          </a:xfrm>
        </p:grpSpPr>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8803" y="3843349"/>
              <a:ext cx="2264664" cy="2798064"/>
            </a:xfrm>
            <a:prstGeom prst="rect">
              <a:avLst/>
            </a:prstGeom>
          </p:spPr>
        </p:pic>
        <p:sp>
          <p:nvSpPr>
            <p:cNvPr id="10" name="TextovéPole 9"/>
            <p:cNvSpPr txBox="1"/>
            <p:nvPr/>
          </p:nvSpPr>
          <p:spPr>
            <a:xfrm>
              <a:off x="8822575" y="6736976"/>
              <a:ext cx="2597121" cy="307777"/>
            </a:xfrm>
            <a:prstGeom prst="rect">
              <a:avLst/>
            </a:prstGeom>
            <a:noFill/>
          </p:spPr>
          <p:txBody>
            <a:bodyPr wrap="none" rtlCol="0">
              <a:spAutoFit/>
            </a:bodyPr>
            <a:lstStyle/>
            <a:p>
              <a:r>
                <a:rPr lang="en-GB" sz="1400" dirty="0"/>
                <a:t>Fig. 3.8 Example of an induced fit</a:t>
              </a:r>
            </a:p>
          </p:txBody>
        </p:sp>
      </p:grpSp>
      <p:sp>
        <p:nvSpPr>
          <p:cNvPr id="12" name="Rectangle 11"/>
          <p:cNvSpPr/>
          <p:nvPr/>
        </p:nvSpPr>
        <p:spPr>
          <a:xfrm>
            <a:off x="1840020" y="6571507"/>
            <a:ext cx="9614043" cy="246221"/>
          </a:xfrm>
          <a:prstGeom prst="rect">
            <a:avLst/>
          </a:prstGeom>
        </p:spPr>
        <p:txBody>
          <a:bodyPr wrap="square">
            <a:spAutoFit/>
          </a:bodyPr>
          <a:lstStyle/>
          <a:p>
            <a:pPr>
              <a:defRPr/>
            </a:pPr>
            <a:r>
              <a:rPr lang="cs-CZ" sz="1000" dirty="0"/>
              <a:t>Patrick GL: An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 </a:t>
            </a:r>
            <a:r>
              <a:rPr lang="en-US" sz="1000" dirty="0" err="1"/>
              <a:t>Koshland</a:t>
            </a:r>
            <a:r>
              <a:rPr lang="en-US" sz="1000" dirty="0"/>
              <a:t>, D.E., Jr. </a:t>
            </a:r>
            <a:r>
              <a:rPr lang="en-US" sz="1000" dirty="0" err="1"/>
              <a:t>Angew</a:t>
            </a:r>
            <a:r>
              <a:rPr lang="en-US" sz="1000" dirty="0"/>
              <a:t>. Chem. Int. Ed. Engl.</a:t>
            </a:r>
            <a:r>
              <a:rPr lang="cs-CZ" sz="1000" dirty="0"/>
              <a:t> </a:t>
            </a:r>
            <a:r>
              <a:rPr lang="en-US" sz="1000" dirty="0"/>
              <a:t>1995</a:t>
            </a:r>
            <a:r>
              <a:rPr lang="cs-CZ" sz="1000" dirty="0"/>
              <a:t>,</a:t>
            </a:r>
            <a:r>
              <a:rPr lang="en-US" sz="1000" dirty="0"/>
              <a:t> 33: 2375</a:t>
            </a:r>
            <a:endParaRPr lang="cs-CZ" sz="1000" dirty="0"/>
          </a:p>
        </p:txBody>
      </p:sp>
    </p:spTree>
    <p:extLst>
      <p:ext uri="{BB962C8B-B14F-4D97-AF65-F5344CB8AC3E}">
        <p14:creationId xmlns:p14="http://schemas.microsoft.com/office/powerpoint/2010/main" val="31824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Aa – specific functions</a:t>
            </a:r>
            <a:endParaRPr lang="cs-CZ" dirty="0"/>
          </a:p>
        </p:txBody>
      </p:sp>
      <p:sp>
        <p:nvSpPr>
          <p:cNvPr id="3" name="Zástupný symbol pro obsah 2"/>
          <p:cNvSpPr>
            <a:spLocks noGrp="1"/>
          </p:cNvSpPr>
          <p:nvPr>
            <p:ph type="body" idx="1"/>
          </p:nvPr>
        </p:nvSpPr>
        <p:spPr>
          <a:xfrm>
            <a:off x="839788" y="1300163"/>
            <a:ext cx="5157787" cy="823912"/>
          </a:xfrm>
        </p:spPr>
        <p:txBody>
          <a:bodyPr>
            <a:normAutofit/>
          </a:bodyPr>
          <a:lstStyle/>
          <a:p>
            <a:pPr marL="0" indent="0">
              <a:buNone/>
            </a:pPr>
            <a:r>
              <a:rPr lang="en-GB" sz="2400" b="1" dirty="0"/>
              <a:t>Acid-base catalysing residues</a:t>
            </a:r>
          </a:p>
        </p:txBody>
      </p:sp>
      <p:sp>
        <p:nvSpPr>
          <p:cNvPr id="13" name="Content Placeholder 12"/>
          <p:cNvSpPr>
            <a:spLocks noGrp="1"/>
          </p:cNvSpPr>
          <p:nvPr>
            <p:ph sz="half" idx="2"/>
          </p:nvPr>
        </p:nvSpPr>
        <p:spPr>
          <a:xfrm>
            <a:off x="839788" y="2047875"/>
            <a:ext cx="5157787" cy="2590227"/>
          </a:xfrm>
        </p:spPr>
        <p:txBody>
          <a:bodyPr>
            <a:normAutofit fontScale="85000" lnSpcReduction="20000"/>
          </a:bodyPr>
          <a:lstStyle/>
          <a:p>
            <a:r>
              <a:rPr lang="cs-CZ" dirty="0">
                <a:solidFill>
                  <a:srgbClr val="FF0000"/>
                </a:solidFill>
              </a:rPr>
              <a:t>His</a:t>
            </a:r>
            <a:r>
              <a:rPr lang="cs-CZ" dirty="0"/>
              <a:t> </a:t>
            </a:r>
          </a:p>
          <a:p>
            <a:pPr lvl="1"/>
            <a:r>
              <a:rPr lang="en-GB" dirty="0"/>
              <a:t>weak base that can exist at physiological pH both in </a:t>
            </a:r>
            <a:r>
              <a:rPr lang="en-GB" dirty="0" err="1"/>
              <a:t>protonized</a:t>
            </a:r>
            <a:r>
              <a:rPr lang="en-GB" dirty="0"/>
              <a:t> and </a:t>
            </a:r>
            <a:r>
              <a:rPr lang="en-GB" dirty="0" err="1"/>
              <a:t>deprotonized</a:t>
            </a:r>
            <a:r>
              <a:rPr lang="en-GB" dirty="0"/>
              <a:t> form</a:t>
            </a:r>
          </a:p>
          <a:p>
            <a:r>
              <a:rPr lang="en-GB" dirty="0" err="1">
                <a:solidFill>
                  <a:srgbClr val="FF0000"/>
                </a:solidFill>
              </a:rPr>
              <a:t>Glu</a:t>
            </a:r>
            <a:r>
              <a:rPr lang="en-GB" dirty="0">
                <a:solidFill>
                  <a:srgbClr val="FF0000"/>
                </a:solidFill>
              </a:rPr>
              <a:t>, Tyr</a:t>
            </a:r>
          </a:p>
          <a:p>
            <a:pPr lvl="1"/>
            <a:r>
              <a:rPr lang="en-GB" dirty="0"/>
              <a:t>proton source</a:t>
            </a:r>
          </a:p>
          <a:p>
            <a:r>
              <a:rPr lang="en-GB" dirty="0">
                <a:solidFill>
                  <a:srgbClr val="FF0000"/>
                </a:solidFill>
              </a:rPr>
              <a:t>Asp, </a:t>
            </a:r>
            <a:r>
              <a:rPr lang="en-GB" dirty="0" err="1">
                <a:solidFill>
                  <a:srgbClr val="FF0000"/>
                </a:solidFill>
              </a:rPr>
              <a:t>Asn</a:t>
            </a:r>
            <a:endParaRPr lang="en-GB" dirty="0">
              <a:solidFill>
                <a:srgbClr val="FF0000"/>
              </a:solidFill>
            </a:endParaRPr>
          </a:p>
          <a:p>
            <a:pPr lvl="1"/>
            <a:r>
              <a:rPr lang="en-GB" dirty="0"/>
              <a:t>both proton donor</a:t>
            </a:r>
            <a:r>
              <a:rPr lang="cs-CZ" dirty="0"/>
              <a:t>s</a:t>
            </a:r>
            <a:r>
              <a:rPr lang="en-GB" dirty="0"/>
              <a:t> and acceptors</a:t>
            </a:r>
          </a:p>
          <a:p>
            <a:endParaRPr lang="cs-CZ" dirty="0"/>
          </a:p>
        </p:txBody>
      </p:sp>
      <p:sp>
        <p:nvSpPr>
          <p:cNvPr id="14" name="Text Placeholder 13"/>
          <p:cNvSpPr>
            <a:spLocks noGrp="1"/>
          </p:cNvSpPr>
          <p:nvPr>
            <p:ph type="body" sz="quarter" idx="3"/>
          </p:nvPr>
        </p:nvSpPr>
        <p:spPr>
          <a:xfrm>
            <a:off x="6172200" y="1300163"/>
            <a:ext cx="5183188" cy="823912"/>
          </a:xfrm>
        </p:spPr>
        <p:txBody>
          <a:bodyPr/>
          <a:lstStyle/>
          <a:p>
            <a:r>
              <a:rPr lang="en-GB" dirty="0"/>
              <a:t>Nucleophilic residues</a:t>
            </a:r>
          </a:p>
        </p:txBody>
      </p:sp>
      <p:sp>
        <p:nvSpPr>
          <p:cNvPr id="15" name="Content Placeholder 14"/>
          <p:cNvSpPr>
            <a:spLocks noGrp="1"/>
          </p:cNvSpPr>
          <p:nvPr>
            <p:ph sz="quarter" idx="4"/>
          </p:nvPr>
        </p:nvSpPr>
        <p:spPr>
          <a:xfrm>
            <a:off x="6172200" y="2022475"/>
            <a:ext cx="5183188" cy="3967834"/>
          </a:xfrm>
        </p:spPr>
        <p:txBody>
          <a:bodyPr>
            <a:normAutofit fontScale="85000" lnSpcReduction="20000"/>
          </a:bodyPr>
          <a:lstStyle/>
          <a:p>
            <a:r>
              <a:rPr lang="en-GB" dirty="0" err="1">
                <a:solidFill>
                  <a:srgbClr val="FF0000"/>
                </a:solidFill>
              </a:rPr>
              <a:t>Cys</a:t>
            </a:r>
            <a:r>
              <a:rPr lang="en-GB" dirty="0">
                <a:solidFill>
                  <a:srgbClr val="FF0000"/>
                </a:solidFill>
              </a:rPr>
              <a:t>, </a:t>
            </a:r>
            <a:r>
              <a:rPr lang="en-GB" dirty="0" err="1">
                <a:solidFill>
                  <a:srgbClr val="FF0000"/>
                </a:solidFill>
              </a:rPr>
              <a:t>Ser</a:t>
            </a:r>
            <a:endParaRPr lang="en-GB" dirty="0">
              <a:solidFill>
                <a:srgbClr val="FF0000"/>
              </a:solidFill>
            </a:endParaRPr>
          </a:p>
          <a:p>
            <a:pPr lvl="1"/>
            <a:r>
              <a:rPr lang="en-GB" dirty="0"/>
              <a:t>possess lone electron pair</a:t>
            </a:r>
          </a:p>
          <a:p>
            <a:pPr lvl="1"/>
            <a:r>
              <a:rPr lang="en-GB" dirty="0"/>
              <a:t>often react with nucleophilic centre (electron-deficient C) to form </a:t>
            </a:r>
            <a:r>
              <a:rPr lang="en-GB" b="1" dirty="0"/>
              <a:t>covalent bond</a:t>
            </a:r>
            <a:endParaRPr lang="cs-CZ" b="1" dirty="0"/>
          </a:p>
          <a:p>
            <a:pPr lvl="1"/>
            <a:endParaRPr lang="cs-CZ" b="1" dirty="0"/>
          </a:p>
          <a:p>
            <a:pPr lvl="1"/>
            <a:endParaRPr lang="cs-CZ" b="1" dirty="0"/>
          </a:p>
          <a:p>
            <a:pPr lvl="1"/>
            <a:endParaRPr lang="cs-CZ" b="1" dirty="0"/>
          </a:p>
          <a:p>
            <a:pPr lvl="1"/>
            <a:endParaRPr lang="cs-CZ" b="1" dirty="0"/>
          </a:p>
          <a:p>
            <a:pPr lvl="1"/>
            <a:endParaRPr lang="en-GB" b="1" dirty="0"/>
          </a:p>
          <a:p>
            <a:r>
              <a:rPr lang="en-GB" dirty="0">
                <a:solidFill>
                  <a:srgbClr val="FF0000"/>
                </a:solidFill>
              </a:rPr>
              <a:t>Lys </a:t>
            </a:r>
          </a:p>
          <a:p>
            <a:pPr lvl="1"/>
            <a:r>
              <a:rPr lang="en-GB" dirty="0"/>
              <a:t>if present in a hydrophobic pocket then it is non-protonated</a:t>
            </a:r>
          </a:p>
          <a:p>
            <a:endParaRPr lang="cs-CZ" dirty="0"/>
          </a:p>
        </p:txBody>
      </p:sp>
      <p:pic>
        <p:nvPicPr>
          <p:cNvPr id="6" name="Obrázek 5"/>
          <p:cNvPicPr>
            <a:picLocks noChangeAspect="1"/>
          </p:cNvPicPr>
          <p:nvPr/>
        </p:nvPicPr>
        <p:blipFill>
          <a:blip r:embed="rId2"/>
          <a:stretch>
            <a:fillRect/>
          </a:stretch>
        </p:blipFill>
        <p:spPr>
          <a:xfrm>
            <a:off x="7470605" y="3661171"/>
            <a:ext cx="1055633" cy="690441"/>
          </a:xfrm>
          <a:prstGeom prst="rect">
            <a:avLst/>
          </a:prstGeom>
        </p:spPr>
      </p:pic>
      <p:pic>
        <p:nvPicPr>
          <p:cNvPr id="7" name="Obrázek 6"/>
          <p:cNvPicPr>
            <a:picLocks noChangeAspect="1"/>
          </p:cNvPicPr>
          <p:nvPr/>
        </p:nvPicPr>
        <p:blipFill>
          <a:blip r:embed="rId3"/>
          <a:stretch>
            <a:fillRect/>
          </a:stretch>
        </p:blipFill>
        <p:spPr>
          <a:xfrm>
            <a:off x="9303641" y="3697265"/>
            <a:ext cx="1042003" cy="677862"/>
          </a:xfrm>
          <a:prstGeom prst="rect">
            <a:avLst/>
          </a:prstGeom>
        </p:spPr>
      </p:pic>
      <p:grpSp>
        <p:nvGrpSpPr>
          <p:cNvPr id="10" name="Skupina 9"/>
          <p:cNvGrpSpPr/>
          <p:nvPr/>
        </p:nvGrpSpPr>
        <p:grpSpPr>
          <a:xfrm>
            <a:off x="839788" y="4787425"/>
            <a:ext cx="4803622" cy="1613474"/>
            <a:chOff x="563825" y="4563489"/>
            <a:chExt cx="4803622" cy="1613474"/>
          </a:xfrm>
        </p:grpSpPr>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25" y="4563489"/>
              <a:ext cx="4803622" cy="1202884"/>
            </a:xfrm>
            <a:prstGeom prst="rect">
              <a:avLst/>
            </a:prstGeom>
          </p:spPr>
        </p:pic>
        <p:sp>
          <p:nvSpPr>
            <p:cNvPr id="9" name="TextovéPole 8"/>
            <p:cNvSpPr txBox="1"/>
            <p:nvPr/>
          </p:nvSpPr>
          <p:spPr>
            <a:xfrm>
              <a:off x="1559858" y="5869186"/>
              <a:ext cx="3005566" cy="307777"/>
            </a:xfrm>
            <a:prstGeom prst="rect">
              <a:avLst/>
            </a:prstGeom>
            <a:noFill/>
          </p:spPr>
          <p:txBody>
            <a:bodyPr wrap="none" rtlCol="0">
              <a:spAutoFit/>
            </a:bodyPr>
            <a:lstStyle/>
            <a:p>
              <a:r>
                <a:rPr lang="en-GB" sz="1400" dirty="0"/>
                <a:t>Fig. 3.9 Histidine acting as a weak base</a:t>
              </a:r>
            </a:p>
          </p:txBody>
        </p:sp>
      </p:grpSp>
      <p:sp>
        <p:nvSpPr>
          <p:cNvPr id="16" name="Rectangle 15"/>
          <p:cNvSpPr/>
          <p:nvPr/>
        </p:nvSpPr>
        <p:spPr>
          <a:xfrm>
            <a:off x="3200688" y="6592978"/>
            <a:ext cx="5790623"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a:t>
            </a:r>
          </a:p>
        </p:txBody>
      </p:sp>
    </p:spTree>
    <p:extLst>
      <p:ext uri="{BB962C8B-B14F-4D97-AF65-F5344CB8AC3E}">
        <p14:creationId xmlns:p14="http://schemas.microsoft.com/office/powerpoint/2010/main" val="364737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Types of </a:t>
            </a:r>
            <a:r>
              <a:rPr lang="cs-CZ" dirty="0"/>
              <a:t>i</a:t>
            </a:r>
            <a:r>
              <a:rPr lang="en-GB" dirty="0" err="1"/>
              <a:t>nteractions</a:t>
            </a:r>
            <a:r>
              <a:rPr lang="en-GB" dirty="0"/>
              <a:t> (</a:t>
            </a:r>
            <a:r>
              <a:rPr lang="cs-CZ" dirty="0"/>
              <a:t>d</a:t>
            </a:r>
            <a:r>
              <a:rPr lang="en-GB" dirty="0"/>
              <a:t>rug</a:t>
            </a:r>
            <a:r>
              <a:rPr lang="cs-CZ" dirty="0"/>
              <a:t>-t</a:t>
            </a:r>
            <a:r>
              <a:rPr lang="en-GB" dirty="0" err="1"/>
              <a:t>arget</a:t>
            </a:r>
            <a:r>
              <a:rPr lang="en-GB" dirty="0"/>
              <a:t>)</a:t>
            </a:r>
          </a:p>
        </p:txBody>
      </p:sp>
      <p:sp>
        <p:nvSpPr>
          <p:cNvPr id="3" name="Zástupný symbol pro obsah 2"/>
          <p:cNvSpPr>
            <a:spLocks noGrp="1"/>
          </p:cNvSpPr>
          <p:nvPr>
            <p:ph idx="1"/>
          </p:nvPr>
        </p:nvSpPr>
        <p:spPr/>
        <p:txBody>
          <a:bodyPr>
            <a:normAutofit lnSpcReduction="10000"/>
          </a:bodyPr>
          <a:lstStyle/>
          <a:p>
            <a:r>
              <a:rPr lang="en-GB" dirty="0"/>
              <a:t>intermolecular </a:t>
            </a:r>
            <a:r>
              <a:rPr lang="cs-CZ" dirty="0"/>
              <a:t>non-</a:t>
            </a:r>
            <a:r>
              <a:rPr lang="cs-CZ" dirty="0" err="1"/>
              <a:t>covalent</a:t>
            </a:r>
            <a:r>
              <a:rPr lang="cs-CZ" dirty="0"/>
              <a:t> </a:t>
            </a:r>
            <a:r>
              <a:rPr lang="en-GB" dirty="0"/>
              <a:t>bonds</a:t>
            </a:r>
          </a:p>
          <a:p>
            <a:pPr lvl="1"/>
            <a:r>
              <a:rPr lang="en-GB" dirty="0">
                <a:solidFill>
                  <a:srgbClr val="FF0000"/>
                </a:solidFill>
              </a:rPr>
              <a:t>electrostatic or ionic bonds</a:t>
            </a:r>
          </a:p>
          <a:p>
            <a:pPr lvl="1"/>
            <a:r>
              <a:rPr lang="en-GB" dirty="0">
                <a:solidFill>
                  <a:srgbClr val="FF0000"/>
                </a:solidFill>
              </a:rPr>
              <a:t>dipole-dipole interactions</a:t>
            </a:r>
          </a:p>
          <a:p>
            <a:pPr lvl="1"/>
            <a:r>
              <a:rPr lang="en-GB" dirty="0">
                <a:solidFill>
                  <a:srgbClr val="FF0000"/>
                </a:solidFill>
              </a:rPr>
              <a:t>hydrogen bond</a:t>
            </a:r>
            <a:endParaRPr lang="cs-CZ" dirty="0">
              <a:solidFill>
                <a:srgbClr val="FF0000"/>
              </a:solidFill>
            </a:endParaRPr>
          </a:p>
          <a:p>
            <a:pPr lvl="1"/>
            <a:r>
              <a:rPr lang="cs-CZ" dirty="0">
                <a:solidFill>
                  <a:srgbClr val="FF0000"/>
                </a:solidFill>
              </a:rPr>
              <a:t>halogen bond</a:t>
            </a:r>
            <a:endParaRPr lang="en-GB" dirty="0">
              <a:solidFill>
                <a:srgbClr val="FF0000"/>
              </a:solidFill>
            </a:endParaRPr>
          </a:p>
          <a:p>
            <a:pPr lvl="1"/>
            <a:r>
              <a:rPr lang="en-GB" dirty="0">
                <a:solidFill>
                  <a:srgbClr val="FF0000"/>
                </a:solidFill>
              </a:rPr>
              <a:t>van der Waals interactions</a:t>
            </a:r>
          </a:p>
          <a:p>
            <a:pPr lvl="1"/>
            <a:r>
              <a:rPr lang="en-GB" dirty="0">
                <a:solidFill>
                  <a:srgbClr val="FF0000"/>
                </a:solidFill>
              </a:rPr>
              <a:t>hydrophobic interactions</a:t>
            </a:r>
          </a:p>
          <a:p>
            <a:pPr lvl="1"/>
            <a:endParaRPr lang="en-GB" dirty="0"/>
          </a:p>
          <a:p>
            <a:pPr lvl="1"/>
            <a:r>
              <a:rPr lang="en-GB" dirty="0"/>
              <a:t>the more interactions, the stronger binding force</a:t>
            </a:r>
          </a:p>
          <a:p>
            <a:pPr lvl="1"/>
            <a:endParaRPr lang="en-GB" dirty="0"/>
          </a:p>
          <a:p>
            <a:r>
              <a:rPr lang="en-GB" dirty="0">
                <a:solidFill>
                  <a:srgbClr val="FF0000"/>
                </a:solidFill>
              </a:rPr>
              <a:t>covalent bond</a:t>
            </a:r>
            <a:r>
              <a:rPr lang="en-GB" dirty="0"/>
              <a:t> (200–400 kJ.mol</a:t>
            </a:r>
            <a:r>
              <a:rPr lang="en-GB" baseline="30000" dirty="0"/>
              <a:t>-1</a:t>
            </a:r>
            <a:r>
              <a:rPr lang="en-GB" dirty="0"/>
              <a:t>, length 1.0–1.5 </a:t>
            </a:r>
            <a:r>
              <a:rPr lang="en-GB" dirty="0">
                <a:latin typeface="Arial" panose="020B0604020202020204" pitchFamily="34" charset="0"/>
                <a:cs typeface="Arial" panose="020B0604020202020204" pitchFamily="34" charset="0"/>
              </a:rPr>
              <a:t>Å)</a:t>
            </a:r>
            <a:endParaRPr lang="en-GB" dirty="0"/>
          </a:p>
        </p:txBody>
      </p:sp>
      <p:sp>
        <p:nvSpPr>
          <p:cNvPr id="4" name="Obdélník 3"/>
          <p:cNvSpPr/>
          <p:nvPr/>
        </p:nvSpPr>
        <p:spPr>
          <a:xfrm>
            <a:off x="3548380" y="6521450"/>
            <a:ext cx="7370064" cy="246221"/>
          </a:xfrm>
          <a:prstGeom prst="rect">
            <a:avLst/>
          </a:prstGeom>
        </p:spPr>
        <p:txBody>
          <a:bodyPr wrap="square">
            <a:spAutoFit/>
          </a:bodyPr>
          <a:lstStyle/>
          <a:p>
            <a:pPr>
              <a:defRPr/>
            </a:pPr>
            <a:r>
              <a:rPr lang="en-GB" sz="1000" dirty="0"/>
              <a:t>Patrick GL: An Introduction to Medicinal Chemistry, Oxford University Press, New York 2009, 4th Ed.</a:t>
            </a:r>
          </a:p>
        </p:txBody>
      </p:sp>
    </p:spTree>
    <p:extLst>
      <p:ext uri="{BB962C8B-B14F-4D97-AF65-F5344CB8AC3E}">
        <p14:creationId xmlns:p14="http://schemas.microsoft.com/office/powerpoint/2010/main" val="164735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Enzymes – mechanism of catalysis</a:t>
            </a:r>
            <a:endParaRPr lang="cs-CZ" dirty="0"/>
          </a:p>
        </p:txBody>
      </p:sp>
      <p:sp>
        <p:nvSpPr>
          <p:cNvPr id="4" name="Content Placeholder 3"/>
          <p:cNvSpPr>
            <a:spLocks noGrp="1"/>
          </p:cNvSpPr>
          <p:nvPr>
            <p:ph idx="1"/>
          </p:nvPr>
        </p:nvSpPr>
        <p:spPr>
          <a:xfrm>
            <a:off x="304799" y="1825625"/>
            <a:ext cx="4395249" cy="4351338"/>
          </a:xfrm>
        </p:spPr>
        <p:txBody>
          <a:bodyPr/>
          <a:lstStyle/>
          <a:p>
            <a:r>
              <a:rPr lang="en-GB" b="1" dirty="0"/>
              <a:t>catalytic triad</a:t>
            </a:r>
          </a:p>
          <a:p>
            <a:r>
              <a:rPr lang="en-GB" dirty="0"/>
              <a:t>example of chymotrypsin – cleavage of peptide bond</a:t>
            </a:r>
          </a:p>
          <a:p>
            <a:endParaRPr lang="en-GB" b="1" dirty="0"/>
          </a:p>
        </p:txBody>
      </p:sp>
      <p:grpSp>
        <p:nvGrpSpPr>
          <p:cNvPr id="7" name="Skupina 6"/>
          <p:cNvGrpSpPr/>
          <p:nvPr/>
        </p:nvGrpSpPr>
        <p:grpSpPr>
          <a:xfrm>
            <a:off x="4700048" y="1690688"/>
            <a:ext cx="6506581" cy="4640471"/>
            <a:chOff x="-603322" y="2112777"/>
            <a:chExt cx="5635453" cy="4195565"/>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48" y="2112777"/>
              <a:ext cx="5401056" cy="3855720"/>
            </a:xfrm>
            <a:prstGeom prst="rect">
              <a:avLst/>
            </a:prstGeom>
          </p:spPr>
        </p:pic>
        <p:sp>
          <p:nvSpPr>
            <p:cNvPr id="6" name="TextovéPole 5"/>
            <p:cNvSpPr txBox="1"/>
            <p:nvPr/>
          </p:nvSpPr>
          <p:spPr>
            <a:xfrm>
              <a:off x="-603322" y="6000565"/>
              <a:ext cx="5635453" cy="307777"/>
            </a:xfrm>
            <a:prstGeom prst="rect">
              <a:avLst/>
            </a:prstGeom>
            <a:noFill/>
          </p:spPr>
          <p:txBody>
            <a:bodyPr wrap="none" rtlCol="0">
              <a:spAutoFit/>
            </a:bodyPr>
            <a:lstStyle/>
            <a:p>
              <a:r>
                <a:rPr lang="cs-CZ" sz="1400" dirty="0" err="1"/>
                <a:t>Fig</a:t>
              </a:r>
              <a:r>
                <a:rPr lang="cs-CZ" sz="1400" dirty="0"/>
                <a:t>. 3.9 </a:t>
              </a:r>
              <a:r>
                <a:rPr lang="cs-CZ" sz="1400" dirty="0" err="1"/>
                <a:t>Hydrolysis</a:t>
              </a:r>
              <a:r>
                <a:rPr lang="cs-CZ" sz="1400" dirty="0"/>
                <a:t> </a:t>
              </a:r>
              <a:r>
                <a:rPr lang="cs-CZ" sz="1400" dirty="0" err="1"/>
                <a:t>of</a:t>
              </a:r>
              <a:r>
                <a:rPr lang="cs-CZ" sz="1400" dirty="0"/>
                <a:t> peptide </a:t>
              </a:r>
              <a:r>
                <a:rPr lang="cs-CZ" sz="1400" dirty="0" err="1"/>
                <a:t>bonds</a:t>
              </a:r>
              <a:r>
                <a:rPr lang="cs-CZ" sz="1400" dirty="0"/>
                <a:t> </a:t>
              </a:r>
              <a:r>
                <a:rPr lang="cs-CZ" sz="1400" dirty="0" err="1"/>
                <a:t>catalysed</a:t>
              </a:r>
              <a:r>
                <a:rPr lang="cs-CZ" sz="1400" dirty="0"/>
                <a:t> by </a:t>
              </a:r>
              <a:r>
                <a:rPr lang="cs-CZ" sz="1400" dirty="0" err="1"/>
                <a:t>the</a:t>
              </a:r>
              <a:r>
                <a:rPr lang="cs-CZ" sz="1400" dirty="0"/>
                <a:t> enzyme chymotrypsin</a:t>
              </a:r>
              <a:endParaRPr lang="en-GB" sz="1400" dirty="0"/>
            </a:p>
          </p:txBody>
        </p:sp>
      </p:grpSp>
      <p:sp>
        <p:nvSpPr>
          <p:cNvPr id="8" name="Rectangle 7"/>
          <p:cNvSpPr/>
          <p:nvPr/>
        </p:nvSpPr>
        <p:spPr>
          <a:xfrm>
            <a:off x="3575961" y="6611779"/>
            <a:ext cx="5941018"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a:t>
            </a:r>
          </a:p>
        </p:txBody>
      </p:sp>
    </p:spTree>
    <p:extLst>
      <p:ext uri="{BB962C8B-B14F-4D97-AF65-F5344CB8AC3E}">
        <p14:creationId xmlns:p14="http://schemas.microsoft.com/office/powerpoint/2010/main" val="3391618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Cofactors</a:t>
            </a:r>
          </a:p>
        </p:txBody>
      </p:sp>
      <p:sp>
        <p:nvSpPr>
          <p:cNvPr id="3" name="Zástupný symbol pro obsah 2"/>
          <p:cNvSpPr>
            <a:spLocks noGrp="1"/>
          </p:cNvSpPr>
          <p:nvPr>
            <p:ph idx="1"/>
          </p:nvPr>
        </p:nvSpPr>
        <p:spPr/>
        <p:txBody>
          <a:bodyPr>
            <a:normAutofit/>
          </a:bodyPr>
          <a:lstStyle/>
          <a:p>
            <a:r>
              <a:rPr lang="en-GB" b="1" dirty="0"/>
              <a:t>metal ions</a:t>
            </a:r>
          </a:p>
          <a:p>
            <a:pPr lvl="1"/>
            <a:r>
              <a:rPr lang="en-GB" dirty="0"/>
              <a:t>necessary for meta</a:t>
            </a:r>
            <a:r>
              <a:rPr lang="cs-CZ" dirty="0"/>
              <a:t>l</a:t>
            </a:r>
            <a:r>
              <a:rPr lang="en-GB" dirty="0" err="1"/>
              <a:t>loenzymes</a:t>
            </a:r>
            <a:endParaRPr lang="en-GB" dirty="0"/>
          </a:p>
          <a:p>
            <a:pPr lvl="1"/>
            <a:r>
              <a:rPr lang="en-GB" dirty="0"/>
              <a:t>Fe</a:t>
            </a:r>
            <a:r>
              <a:rPr lang="en-GB" baseline="30000" dirty="0"/>
              <a:t>2+</a:t>
            </a:r>
            <a:r>
              <a:rPr lang="en-GB" dirty="0"/>
              <a:t>, Mn</a:t>
            </a:r>
            <a:r>
              <a:rPr lang="en-GB" baseline="30000" dirty="0"/>
              <a:t>2+</a:t>
            </a:r>
            <a:r>
              <a:rPr lang="en-GB" dirty="0"/>
              <a:t>, Cu</a:t>
            </a:r>
            <a:r>
              <a:rPr lang="en-GB" baseline="30000" dirty="0"/>
              <a:t>2+</a:t>
            </a:r>
            <a:r>
              <a:rPr lang="en-GB" dirty="0"/>
              <a:t>, Zn</a:t>
            </a:r>
            <a:r>
              <a:rPr lang="en-GB" baseline="30000" dirty="0"/>
              <a:t>2+</a:t>
            </a:r>
          </a:p>
          <a:p>
            <a:r>
              <a:rPr lang="en-GB" dirty="0"/>
              <a:t>small organic molecules = </a:t>
            </a:r>
            <a:r>
              <a:rPr lang="en-GB" b="1" dirty="0"/>
              <a:t>coenzymes</a:t>
            </a:r>
          </a:p>
          <a:p>
            <a:pPr lvl="1"/>
            <a:r>
              <a:rPr lang="en-GB" dirty="0"/>
              <a:t>if coenzyme bound covalently = prosthetic groups</a:t>
            </a:r>
          </a:p>
          <a:p>
            <a:pPr lvl="1"/>
            <a:r>
              <a:rPr lang="en-GB" dirty="0"/>
              <a:t>coenzymes derived from water-soluble vitamins</a:t>
            </a:r>
          </a:p>
          <a:p>
            <a:pPr lvl="1"/>
            <a:r>
              <a:rPr lang="en-GB" dirty="0"/>
              <a:t>role in redox reactions</a:t>
            </a:r>
          </a:p>
          <a:p>
            <a:pPr lvl="2"/>
            <a:r>
              <a:rPr lang="en-GB" dirty="0"/>
              <a:t>NADH, NADPH – reducing agents</a:t>
            </a:r>
          </a:p>
          <a:p>
            <a:pPr lvl="2"/>
            <a:r>
              <a:rPr lang="en-GB" dirty="0"/>
              <a:t>NAD</a:t>
            </a:r>
            <a:r>
              <a:rPr lang="en-GB" baseline="30000" dirty="0"/>
              <a:t>+</a:t>
            </a:r>
            <a:r>
              <a:rPr lang="en-GB" dirty="0"/>
              <a:t>, NADP</a:t>
            </a:r>
            <a:r>
              <a:rPr lang="en-GB" sz="2100" baseline="30000" dirty="0"/>
              <a:t>+</a:t>
            </a:r>
            <a:r>
              <a:rPr lang="en-GB" dirty="0"/>
              <a:t> – </a:t>
            </a:r>
            <a:r>
              <a:rPr lang="en-GB" dirty="0" err="1"/>
              <a:t>catalyze</a:t>
            </a:r>
            <a:r>
              <a:rPr lang="en-GB" dirty="0"/>
              <a:t> dehydrogenation</a:t>
            </a:r>
          </a:p>
          <a:p>
            <a:pPr lvl="1"/>
            <a:r>
              <a:rPr lang="en-GB" dirty="0"/>
              <a:t>FAD, FMN </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1900" y="1690688"/>
            <a:ext cx="2501899" cy="1787071"/>
          </a:xfrm>
          <a:prstGeom prst="rect">
            <a:avLst/>
          </a:prstGeom>
        </p:spPr>
      </p:pic>
      <p:sp>
        <p:nvSpPr>
          <p:cNvPr id="7" name="Rectangle 6"/>
          <p:cNvSpPr/>
          <p:nvPr/>
        </p:nvSpPr>
        <p:spPr>
          <a:xfrm>
            <a:off x="3648130" y="6571005"/>
            <a:ext cx="5892912"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2017, 6th Ed.</a:t>
            </a:r>
          </a:p>
        </p:txBody>
      </p:sp>
    </p:spTree>
    <p:extLst>
      <p:ext uri="{BB962C8B-B14F-4D97-AF65-F5344CB8AC3E}">
        <p14:creationId xmlns:p14="http://schemas.microsoft.com/office/powerpoint/2010/main" val="1004263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Enzymes – mechanism of catalysis</a:t>
            </a:r>
            <a:endParaRPr lang="cs-CZ" dirty="0"/>
          </a:p>
        </p:txBody>
      </p:sp>
      <p:sp>
        <p:nvSpPr>
          <p:cNvPr id="3" name="Content Placeholder 2"/>
          <p:cNvSpPr>
            <a:spLocks noGrp="1"/>
          </p:cNvSpPr>
          <p:nvPr>
            <p:ph idx="1"/>
          </p:nvPr>
        </p:nvSpPr>
        <p:spPr>
          <a:xfrm>
            <a:off x="838200" y="1584325"/>
            <a:ext cx="10515600" cy="4351338"/>
          </a:xfrm>
        </p:spPr>
        <p:txBody>
          <a:bodyPr/>
          <a:lstStyle/>
          <a:p>
            <a:r>
              <a:rPr lang="en-GB" dirty="0"/>
              <a:t>example of </a:t>
            </a:r>
            <a:r>
              <a:rPr lang="en-GB" dirty="0" err="1"/>
              <a:t>nicotinamidase</a:t>
            </a:r>
            <a:r>
              <a:rPr lang="en-GB" dirty="0"/>
              <a:t>/</a:t>
            </a:r>
            <a:r>
              <a:rPr lang="en-GB" dirty="0" err="1"/>
              <a:t>pyrazinamidase</a:t>
            </a:r>
            <a:r>
              <a:rPr lang="en-GB" dirty="0"/>
              <a:t> </a:t>
            </a:r>
            <a:r>
              <a:rPr lang="en-GB" dirty="0" err="1"/>
              <a:t>PncA</a:t>
            </a:r>
            <a:r>
              <a:rPr lang="en-GB" dirty="0"/>
              <a:t> – hydrolysis of amide</a:t>
            </a: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4365" y="2109788"/>
            <a:ext cx="6400800" cy="4572000"/>
          </a:xfrm>
          <a:prstGeom prst="rect">
            <a:avLst/>
          </a:prstGeom>
        </p:spPr>
      </p:pic>
    </p:spTree>
    <p:extLst>
      <p:ext uri="{BB962C8B-B14F-4D97-AF65-F5344CB8AC3E}">
        <p14:creationId xmlns:p14="http://schemas.microsoft.com/office/powerpoint/2010/main" val="1482567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Enzymes</a:t>
            </a:r>
          </a:p>
        </p:txBody>
      </p:sp>
      <p:sp>
        <p:nvSpPr>
          <p:cNvPr id="3" name="Content Placeholder 2"/>
          <p:cNvSpPr>
            <a:spLocks noGrp="1"/>
          </p:cNvSpPr>
          <p:nvPr>
            <p:ph idx="1"/>
          </p:nvPr>
        </p:nvSpPr>
        <p:spPr/>
        <p:txBody>
          <a:bodyPr/>
          <a:lstStyle/>
          <a:p>
            <a:r>
              <a:rPr lang="en-GB" dirty="0"/>
              <a:t>regulation of enzymes</a:t>
            </a:r>
          </a:p>
          <a:p>
            <a:pPr lvl="1"/>
            <a:r>
              <a:rPr lang="en-GB" b="1" dirty="0"/>
              <a:t>internal control </a:t>
            </a:r>
            <a:r>
              <a:rPr lang="en-GB" dirty="0"/>
              <a:t>– stimulation/inhibition (e.g.</a:t>
            </a:r>
            <a:r>
              <a:rPr lang="cs-CZ" dirty="0"/>
              <a:t>,</a:t>
            </a:r>
            <a:r>
              <a:rPr lang="en-GB" dirty="0"/>
              <a:t> by rising level of a product)</a:t>
            </a:r>
          </a:p>
          <a:p>
            <a:pPr lvl="1"/>
            <a:r>
              <a:rPr lang="en-GB" b="1" dirty="0"/>
              <a:t>external control </a:t>
            </a:r>
            <a:r>
              <a:rPr lang="en-GB" dirty="0"/>
              <a:t>– by </a:t>
            </a:r>
            <a:r>
              <a:rPr lang="cs-CZ" dirty="0"/>
              <a:t>c</a:t>
            </a:r>
            <a:r>
              <a:rPr lang="en-GB" dirty="0" err="1"/>
              <a:t>hemical</a:t>
            </a:r>
            <a:r>
              <a:rPr lang="en-GB" dirty="0"/>
              <a:t> messenger from outside the cell (phosphorylation of enzyme involved)</a:t>
            </a:r>
          </a:p>
          <a:p>
            <a:pPr lvl="1"/>
            <a:r>
              <a:rPr lang="en-GB" dirty="0">
                <a:solidFill>
                  <a:srgbClr val="FF0000"/>
                </a:solidFill>
              </a:rPr>
              <a:t>allosteric binding site </a:t>
            </a:r>
            <a:r>
              <a:rPr lang="en-GB" dirty="0"/>
              <a:t>for binding agents controlling the activity → it causes an induced fit in the active site and alters the shape of the enzyme</a:t>
            </a:r>
          </a:p>
          <a:p>
            <a:r>
              <a:rPr lang="cs-CZ" b="1" dirty="0" err="1"/>
              <a:t>isoenzymes</a:t>
            </a:r>
            <a:r>
              <a:rPr lang="cs-CZ" b="1" dirty="0"/>
              <a:t> = </a:t>
            </a:r>
            <a:r>
              <a:rPr lang="en-GB" b="1" dirty="0"/>
              <a:t>isozymes</a:t>
            </a:r>
          </a:p>
          <a:p>
            <a:pPr lvl="1"/>
            <a:r>
              <a:rPr lang="en-GB" dirty="0"/>
              <a:t>enzymes with </a:t>
            </a:r>
            <a:r>
              <a:rPr lang="en-GB" dirty="0" err="1"/>
              <a:t>quarternary</a:t>
            </a:r>
            <a:r>
              <a:rPr lang="en-GB" dirty="0"/>
              <a:t> structure can differ in combination of polypeptide subunits in different tissues</a:t>
            </a:r>
          </a:p>
          <a:p>
            <a:pPr lvl="1"/>
            <a:r>
              <a:rPr lang="en-GB" dirty="0"/>
              <a:t>they differ in their primary structure, substrate specificity and tissue distribution</a:t>
            </a:r>
          </a:p>
        </p:txBody>
      </p:sp>
      <p:sp>
        <p:nvSpPr>
          <p:cNvPr id="4" name="Rectangle 3"/>
          <p:cNvSpPr/>
          <p:nvPr/>
        </p:nvSpPr>
        <p:spPr>
          <a:xfrm>
            <a:off x="3936888" y="6500228"/>
            <a:ext cx="6735122"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2017, 6th Ed.</a:t>
            </a:r>
          </a:p>
        </p:txBody>
      </p:sp>
    </p:spTree>
    <p:extLst>
      <p:ext uri="{BB962C8B-B14F-4D97-AF65-F5344CB8AC3E}">
        <p14:creationId xmlns:p14="http://schemas.microsoft.com/office/powerpoint/2010/main" val="842243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DNA – </a:t>
            </a:r>
            <a:r>
              <a:rPr lang="cs-CZ" dirty="0"/>
              <a:t>S</a:t>
            </a:r>
            <a:r>
              <a:rPr lang="en-GB" dirty="0" err="1"/>
              <a:t>tructure</a:t>
            </a:r>
            <a:endParaRPr lang="en-GB" dirty="0"/>
          </a:p>
        </p:txBody>
      </p:sp>
      <p:sp>
        <p:nvSpPr>
          <p:cNvPr id="3" name="Zástupný symbol pro obsah 2"/>
          <p:cNvSpPr>
            <a:spLocks noGrp="1"/>
          </p:cNvSpPr>
          <p:nvPr>
            <p:ph idx="1"/>
          </p:nvPr>
        </p:nvSpPr>
        <p:spPr/>
        <p:txBody>
          <a:bodyPr>
            <a:normAutofit fontScale="92500"/>
          </a:bodyPr>
          <a:lstStyle/>
          <a:p>
            <a:r>
              <a:rPr lang="en-GB" b="1" dirty="0"/>
              <a:t>primary</a:t>
            </a:r>
          </a:p>
          <a:p>
            <a:pPr lvl="1"/>
            <a:r>
              <a:rPr lang="en-GB" dirty="0"/>
              <a:t>deoxyadenosine, deoxyguanosine, deoxythymidine, deoxycytidine connected through phosphate groups linking  3'- and 5'-hydroxyls</a:t>
            </a:r>
          </a:p>
          <a:p>
            <a:r>
              <a:rPr lang="en-GB" b="1" dirty="0"/>
              <a:t>secondary</a:t>
            </a:r>
          </a:p>
          <a:p>
            <a:pPr lvl="1"/>
            <a:r>
              <a:rPr lang="en-GB" dirty="0"/>
              <a:t>pairing of bases (A with T </a:t>
            </a:r>
            <a:r>
              <a:rPr lang="en-GB" i="1" dirty="0"/>
              <a:t>via</a:t>
            </a:r>
            <a:r>
              <a:rPr lang="en-GB" dirty="0"/>
              <a:t> </a:t>
            </a:r>
            <a:r>
              <a:rPr lang="cs-CZ" dirty="0"/>
              <a:t>2 </a:t>
            </a:r>
            <a:r>
              <a:rPr lang="en-GB" dirty="0"/>
              <a:t>HBs and G with C </a:t>
            </a:r>
            <a:r>
              <a:rPr lang="en-GB" i="1" dirty="0"/>
              <a:t>via</a:t>
            </a:r>
            <a:r>
              <a:rPr lang="en-GB" dirty="0"/>
              <a:t> 3 HBs)</a:t>
            </a:r>
          </a:p>
          <a:p>
            <a:pPr lvl="1"/>
            <a:r>
              <a:rPr lang="en-GB" dirty="0"/>
              <a:t>hydrophobic interaction (</a:t>
            </a:r>
            <a:r>
              <a:rPr lang="en-GB" dirty="0" err="1"/>
              <a:t>vdW</a:t>
            </a:r>
            <a:r>
              <a:rPr lang="en-GB" dirty="0"/>
              <a:t>) between the faces of heterocyclic rings</a:t>
            </a:r>
          </a:p>
          <a:p>
            <a:pPr lvl="1"/>
            <a:r>
              <a:rPr lang="en-GB" dirty="0"/>
              <a:t>polar sugar-phosphate backbone can have polar interactions with water</a:t>
            </a:r>
          </a:p>
          <a:p>
            <a:pPr lvl="1"/>
            <a:r>
              <a:rPr lang="en-GB" dirty="0"/>
              <a:t>double helix </a:t>
            </a:r>
            <a:r>
              <a:rPr lang="en-GB" dirty="0">
                <a:sym typeface="Symbol" panose="05050102010706020507" pitchFamily="18" charset="2"/>
              </a:rPr>
              <a:t> </a:t>
            </a:r>
            <a:r>
              <a:rPr lang="en-GB" dirty="0">
                <a:solidFill>
                  <a:srgbClr val="FF0000"/>
                </a:solidFill>
                <a:sym typeface="Symbol" panose="05050102010706020507" pitchFamily="18" charset="2"/>
              </a:rPr>
              <a:t>major and minor groove</a:t>
            </a:r>
            <a:endParaRPr lang="en-GB" dirty="0">
              <a:solidFill>
                <a:srgbClr val="FF0000"/>
              </a:solidFill>
            </a:endParaRPr>
          </a:p>
          <a:p>
            <a:r>
              <a:rPr lang="en-GB" b="1" dirty="0"/>
              <a:t>tertiary</a:t>
            </a:r>
          </a:p>
          <a:p>
            <a:pPr lvl="1"/>
            <a:r>
              <a:rPr lang="en-GB" dirty="0"/>
              <a:t>coiled into a 3D shape, process supercoiling </a:t>
            </a:r>
            <a:r>
              <a:rPr lang="en-GB" dirty="0" err="1"/>
              <a:t>catalyzed</a:t>
            </a:r>
            <a:r>
              <a:rPr lang="en-GB" dirty="0"/>
              <a:t> by topoisomerases (</a:t>
            </a:r>
            <a:r>
              <a:rPr lang="en-GB" dirty="0" err="1"/>
              <a:t>topo</a:t>
            </a:r>
            <a:r>
              <a:rPr lang="en-GB" dirty="0"/>
              <a:t> I cleaves one strand, </a:t>
            </a:r>
            <a:r>
              <a:rPr lang="en-GB" dirty="0" err="1"/>
              <a:t>topo</a:t>
            </a:r>
            <a:r>
              <a:rPr lang="en-GB" dirty="0"/>
              <a:t> II cleaves both strands, </a:t>
            </a:r>
            <a:r>
              <a:rPr lang="en-GB" dirty="0" err="1"/>
              <a:t>topo</a:t>
            </a:r>
            <a:r>
              <a:rPr lang="en-GB" dirty="0"/>
              <a:t> IV – bacterial target) </a:t>
            </a:r>
          </a:p>
          <a:p>
            <a:endParaRPr lang="cs-CZ" dirty="0"/>
          </a:p>
        </p:txBody>
      </p:sp>
      <p:sp>
        <p:nvSpPr>
          <p:cNvPr id="4" name="Obdélník 3"/>
          <p:cNvSpPr/>
          <p:nvPr/>
        </p:nvSpPr>
        <p:spPr>
          <a:xfrm>
            <a:off x="3582747" y="6611779"/>
            <a:ext cx="5497458"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a:t>
            </a:r>
          </a:p>
        </p:txBody>
      </p:sp>
    </p:spTree>
    <p:extLst>
      <p:ext uri="{BB962C8B-B14F-4D97-AF65-F5344CB8AC3E}">
        <p14:creationId xmlns:p14="http://schemas.microsoft.com/office/powerpoint/2010/main" val="135558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DNA – </a:t>
            </a:r>
            <a:r>
              <a:rPr lang="cs-CZ" dirty="0"/>
              <a:t>S</a:t>
            </a:r>
            <a:r>
              <a:rPr lang="en-GB" dirty="0" err="1"/>
              <a:t>tructure</a:t>
            </a:r>
            <a:endParaRPr lang="en-GB" dirty="0"/>
          </a:p>
        </p:txBody>
      </p:sp>
      <p:pic>
        <p:nvPicPr>
          <p:cNvPr id="5" name="Zástupný symbol pro obsah 4"/>
          <p:cNvPicPr>
            <a:picLocks noGrp="1" noChangeAspect="1"/>
          </p:cNvPicPr>
          <p:nvPr>
            <p:ph idx="4294967295"/>
          </p:nvPr>
        </p:nvPicPr>
        <p:blipFill>
          <a:blip r:embed="rId2"/>
          <a:stretch>
            <a:fillRect/>
          </a:stretch>
        </p:blipFill>
        <p:spPr>
          <a:xfrm>
            <a:off x="630936" y="1820064"/>
            <a:ext cx="5056632" cy="4241046"/>
          </a:xfrm>
          <a:prstGeom prst="rect">
            <a:avLst/>
          </a:prstGeom>
        </p:spPr>
      </p:pic>
      <p:pic>
        <p:nvPicPr>
          <p:cNvPr id="6" name="Obrázek 5"/>
          <p:cNvPicPr>
            <a:picLocks noChangeAspect="1"/>
          </p:cNvPicPr>
          <p:nvPr/>
        </p:nvPicPr>
        <p:blipFill>
          <a:blip r:embed="rId3"/>
          <a:stretch>
            <a:fillRect/>
          </a:stretch>
        </p:blipFill>
        <p:spPr>
          <a:xfrm>
            <a:off x="6387084" y="1596122"/>
            <a:ext cx="5444323" cy="4594365"/>
          </a:xfrm>
          <a:prstGeom prst="rect">
            <a:avLst/>
          </a:prstGeom>
        </p:spPr>
      </p:pic>
      <p:sp>
        <p:nvSpPr>
          <p:cNvPr id="7" name="Obdélník 6"/>
          <p:cNvSpPr/>
          <p:nvPr/>
        </p:nvSpPr>
        <p:spPr>
          <a:xfrm>
            <a:off x="3763501" y="6492875"/>
            <a:ext cx="5635681" cy="307777"/>
          </a:xfrm>
          <a:prstGeom prst="rect">
            <a:avLst/>
          </a:prstGeom>
        </p:spPr>
        <p:txBody>
          <a:bodyPr wrap="square">
            <a:spAutoFit/>
          </a:bodyPr>
          <a:lstStyle/>
          <a:p>
            <a:pPr>
              <a:defRPr/>
            </a:pPr>
            <a:r>
              <a:rPr lang="cs-CZ" sz="1400" dirty="0"/>
              <a:t>P</a:t>
            </a:r>
            <a:r>
              <a:rPr lang="cs-CZ" sz="1000" dirty="0"/>
              <a:t>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a:t>
            </a:r>
          </a:p>
        </p:txBody>
      </p:sp>
    </p:spTree>
    <p:extLst>
      <p:ext uri="{BB962C8B-B14F-4D97-AF65-F5344CB8AC3E}">
        <p14:creationId xmlns:p14="http://schemas.microsoft.com/office/powerpoint/2010/main" val="2347188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DNA – </a:t>
            </a:r>
            <a:r>
              <a:rPr lang="cs-CZ" dirty="0"/>
              <a:t>F</a:t>
            </a:r>
            <a:r>
              <a:rPr lang="en-GB" dirty="0"/>
              <a:t>unction</a:t>
            </a:r>
          </a:p>
        </p:txBody>
      </p:sp>
      <p:sp>
        <p:nvSpPr>
          <p:cNvPr id="3" name="Zástupný symbol pro obsah 2"/>
          <p:cNvSpPr>
            <a:spLocks noGrp="1"/>
          </p:cNvSpPr>
          <p:nvPr>
            <p:ph idx="1"/>
          </p:nvPr>
        </p:nvSpPr>
        <p:spPr/>
        <p:txBody>
          <a:bodyPr/>
          <a:lstStyle/>
          <a:p>
            <a:r>
              <a:rPr lang="en-GB" b="1" dirty="0"/>
              <a:t>replication</a:t>
            </a:r>
            <a:endParaRPr lang="en-GB" dirty="0"/>
          </a:p>
          <a:p>
            <a:pPr lvl="1"/>
            <a:r>
              <a:rPr lang="en-GB" dirty="0"/>
              <a:t>copying of genetic information, each parent DNA chain acts as template for a new daughter DNA</a:t>
            </a:r>
          </a:p>
          <a:p>
            <a:r>
              <a:rPr lang="en-GB" b="1" dirty="0"/>
              <a:t>triplet coding</a:t>
            </a:r>
            <a:endParaRPr lang="en-GB" dirty="0"/>
          </a:p>
          <a:p>
            <a:pPr lvl="1"/>
            <a:r>
              <a:rPr lang="en-GB" dirty="0"/>
              <a:t>set of </a:t>
            </a:r>
            <a:r>
              <a:rPr lang="cs-CZ" dirty="0" err="1"/>
              <a:t>three</a:t>
            </a:r>
            <a:r>
              <a:rPr lang="en-GB" dirty="0"/>
              <a:t> nucleotides codes for </a:t>
            </a:r>
            <a:r>
              <a:rPr lang="cs-CZ" dirty="0" err="1"/>
              <a:t>one</a:t>
            </a:r>
            <a:r>
              <a:rPr lang="en-GB" dirty="0"/>
              <a:t> amino acid</a:t>
            </a:r>
          </a:p>
          <a:p>
            <a:pPr lvl="1"/>
            <a:r>
              <a:rPr lang="en-GB" dirty="0"/>
              <a:t>transcription</a:t>
            </a:r>
          </a:p>
        </p:txBody>
      </p:sp>
      <p:sp>
        <p:nvSpPr>
          <p:cNvPr id="4" name="Obdélník 3"/>
          <p:cNvSpPr/>
          <p:nvPr/>
        </p:nvSpPr>
        <p:spPr>
          <a:xfrm>
            <a:off x="3699705" y="6611779"/>
            <a:ext cx="5858965"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a:t>
            </a:r>
          </a:p>
        </p:txBody>
      </p:sp>
    </p:spTree>
    <p:extLst>
      <p:ext uri="{BB962C8B-B14F-4D97-AF65-F5344CB8AC3E}">
        <p14:creationId xmlns:p14="http://schemas.microsoft.com/office/powerpoint/2010/main" val="3462229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RNA – Structure and Function</a:t>
            </a:r>
          </a:p>
        </p:txBody>
      </p:sp>
      <p:sp>
        <p:nvSpPr>
          <p:cNvPr id="3" name="Zástupný symbol pro obsah 2"/>
          <p:cNvSpPr>
            <a:spLocks noGrp="1"/>
          </p:cNvSpPr>
          <p:nvPr>
            <p:ph idx="1"/>
          </p:nvPr>
        </p:nvSpPr>
        <p:spPr/>
        <p:txBody>
          <a:bodyPr>
            <a:normAutofit fontScale="92500" lnSpcReduction="20000"/>
          </a:bodyPr>
          <a:lstStyle/>
          <a:p>
            <a:r>
              <a:rPr lang="en-GB" b="1" dirty="0"/>
              <a:t>primary </a:t>
            </a:r>
          </a:p>
          <a:p>
            <a:pPr lvl="1"/>
            <a:r>
              <a:rPr lang="en-GB" dirty="0"/>
              <a:t>the same as that of DNA, but </a:t>
            </a:r>
            <a:r>
              <a:rPr lang="en-GB" dirty="0">
                <a:solidFill>
                  <a:srgbClr val="FF0000"/>
                </a:solidFill>
              </a:rPr>
              <a:t>ribose </a:t>
            </a:r>
            <a:r>
              <a:rPr lang="en-GB" dirty="0"/>
              <a:t>is the sugar and </a:t>
            </a:r>
            <a:r>
              <a:rPr lang="en-GB" dirty="0">
                <a:solidFill>
                  <a:srgbClr val="FF0000"/>
                </a:solidFill>
              </a:rPr>
              <a:t>uracil</a:t>
            </a:r>
            <a:r>
              <a:rPr lang="en-GB" dirty="0"/>
              <a:t> replaces thymine... some other bases in minority</a:t>
            </a:r>
          </a:p>
          <a:p>
            <a:r>
              <a:rPr lang="en-GB" b="1" dirty="0"/>
              <a:t>secondary</a:t>
            </a:r>
          </a:p>
          <a:p>
            <a:pPr lvl="1"/>
            <a:r>
              <a:rPr lang="en-GB" dirty="0"/>
              <a:t>more varied – not doubled, also regions with helical secondary structure</a:t>
            </a:r>
          </a:p>
          <a:p>
            <a:pPr lvl="1"/>
            <a:endParaRPr lang="en-GB" dirty="0"/>
          </a:p>
          <a:p>
            <a:r>
              <a:rPr lang="en-GB" dirty="0"/>
              <a:t>function: </a:t>
            </a:r>
            <a:r>
              <a:rPr lang="en-GB" b="1" dirty="0"/>
              <a:t>protein synthesis</a:t>
            </a:r>
            <a:r>
              <a:rPr lang="cs-CZ" b="1" dirty="0"/>
              <a:t> </a:t>
            </a:r>
            <a:r>
              <a:rPr lang="en-GB" b="1" dirty="0"/>
              <a:t>=</a:t>
            </a:r>
            <a:r>
              <a:rPr lang="cs-CZ" b="1" dirty="0"/>
              <a:t> </a:t>
            </a:r>
            <a:r>
              <a:rPr lang="en-GB" b="1" dirty="0"/>
              <a:t>translation </a:t>
            </a:r>
            <a:r>
              <a:rPr lang="en-GB" dirty="0"/>
              <a:t>(RNA is the „middle man“ between DNA and protein)</a:t>
            </a:r>
          </a:p>
          <a:p>
            <a:pPr lvl="1"/>
            <a:r>
              <a:rPr lang="en-GB" b="1" dirty="0"/>
              <a:t>mRNA</a:t>
            </a:r>
            <a:r>
              <a:rPr lang="en-GB" dirty="0"/>
              <a:t> –</a:t>
            </a:r>
            <a:r>
              <a:rPr lang="cs-CZ" dirty="0"/>
              <a:t> </a:t>
            </a:r>
            <a:r>
              <a:rPr lang="en-GB" dirty="0"/>
              <a:t>carries the code from nucleus to endoplasmic reticulum after transcription</a:t>
            </a:r>
          </a:p>
          <a:p>
            <a:pPr lvl="1"/>
            <a:r>
              <a:rPr lang="en-GB" b="1" dirty="0"/>
              <a:t>rRNA</a:t>
            </a:r>
            <a:r>
              <a:rPr lang="en-GB" dirty="0"/>
              <a:t> –</a:t>
            </a:r>
            <a:r>
              <a:rPr lang="cs-CZ" dirty="0"/>
              <a:t> </a:t>
            </a:r>
            <a:r>
              <a:rPr lang="en-GB" dirty="0"/>
              <a:t>the main component of ribosomes in ER, mammalian ribosome has 60S and 40S subunit, whereas bacterial 50S and 30S subunit</a:t>
            </a:r>
          </a:p>
          <a:p>
            <a:pPr lvl="1"/>
            <a:r>
              <a:rPr lang="en-GB" b="1" dirty="0"/>
              <a:t>tRNA</a:t>
            </a:r>
            <a:r>
              <a:rPr lang="en-GB" dirty="0"/>
              <a:t> –</a:t>
            </a:r>
            <a:r>
              <a:rPr lang="cs-CZ" dirty="0"/>
              <a:t> </a:t>
            </a:r>
            <a:r>
              <a:rPr lang="en-GB" dirty="0"/>
              <a:t>links the triplet code on mRNA to a specific amino acid, it has an anticodon complementary to a specific triplet and corresponding to a specific amino acid</a:t>
            </a:r>
          </a:p>
        </p:txBody>
      </p:sp>
      <p:sp>
        <p:nvSpPr>
          <p:cNvPr id="4" name="Obdélník 3"/>
          <p:cNvSpPr/>
          <p:nvPr/>
        </p:nvSpPr>
        <p:spPr>
          <a:xfrm>
            <a:off x="2615184" y="6550223"/>
            <a:ext cx="7543800" cy="307777"/>
          </a:xfrm>
          <a:prstGeom prst="rect">
            <a:avLst/>
          </a:prstGeom>
        </p:spPr>
        <p:txBody>
          <a:bodyPr wrap="square">
            <a:spAutoFit/>
          </a:bodyPr>
          <a:lstStyle/>
          <a:p>
            <a:pPr>
              <a:defRPr/>
            </a:pPr>
            <a:r>
              <a:rPr lang="cs-CZ" sz="1400" dirty="0"/>
              <a:t>Patrick GL: </a:t>
            </a:r>
            <a:r>
              <a:rPr lang="cs-CZ" sz="1400" dirty="0" err="1"/>
              <a:t>An</a:t>
            </a:r>
            <a:r>
              <a:rPr lang="cs-CZ" sz="1400" dirty="0"/>
              <a:t> </a:t>
            </a:r>
            <a:r>
              <a:rPr lang="cs-CZ" sz="1400" dirty="0" err="1"/>
              <a:t>Introduction</a:t>
            </a:r>
            <a:r>
              <a:rPr lang="cs-CZ" sz="1400" dirty="0"/>
              <a:t> to </a:t>
            </a:r>
            <a:r>
              <a:rPr lang="cs-CZ" sz="1400" dirty="0" err="1"/>
              <a:t>Medicinal</a:t>
            </a:r>
            <a:r>
              <a:rPr lang="cs-CZ" sz="1400" dirty="0"/>
              <a:t> </a:t>
            </a:r>
            <a:r>
              <a:rPr lang="cs-CZ" sz="1400" dirty="0" err="1"/>
              <a:t>Chemistry</a:t>
            </a:r>
            <a:r>
              <a:rPr lang="cs-CZ" sz="1400" dirty="0"/>
              <a:t>, Oxford University </a:t>
            </a:r>
            <a:r>
              <a:rPr lang="cs-CZ" sz="1400" dirty="0" err="1"/>
              <a:t>Press</a:t>
            </a:r>
            <a:r>
              <a:rPr lang="cs-CZ" sz="1400" dirty="0"/>
              <a:t>, New York 2009, 4th Ed.</a:t>
            </a:r>
          </a:p>
        </p:txBody>
      </p:sp>
    </p:spTree>
    <p:extLst>
      <p:ext uri="{BB962C8B-B14F-4D97-AF65-F5344CB8AC3E}">
        <p14:creationId xmlns:p14="http://schemas.microsoft.com/office/powerpoint/2010/main" val="58042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RNA – Structure and Function</a:t>
            </a:r>
          </a:p>
        </p:txBody>
      </p:sp>
      <p:pic>
        <p:nvPicPr>
          <p:cNvPr id="4" name="Obrázek 3"/>
          <p:cNvPicPr>
            <a:picLocks noChangeAspect="1"/>
          </p:cNvPicPr>
          <p:nvPr/>
        </p:nvPicPr>
        <p:blipFill>
          <a:blip r:embed="rId2"/>
          <a:stretch>
            <a:fillRect/>
          </a:stretch>
        </p:blipFill>
        <p:spPr>
          <a:xfrm>
            <a:off x="3558883" y="2917383"/>
            <a:ext cx="4060980" cy="3679007"/>
          </a:xfrm>
          <a:prstGeom prst="rect">
            <a:avLst/>
          </a:prstGeom>
        </p:spPr>
      </p:pic>
      <p:sp>
        <p:nvSpPr>
          <p:cNvPr id="5" name="Obdélník 4"/>
          <p:cNvSpPr/>
          <p:nvPr/>
        </p:nvSpPr>
        <p:spPr>
          <a:xfrm>
            <a:off x="95862" y="6613448"/>
            <a:ext cx="7793494" cy="246221"/>
          </a:xfrm>
          <a:prstGeom prst="rect">
            <a:avLst/>
          </a:prstGeom>
        </p:spPr>
        <p:txBody>
          <a:bodyPr wrap="square">
            <a:spAutoFit/>
          </a:bodyPr>
          <a:lstStyle/>
          <a:p>
            <a:pPr>
              <a:defRPr/>
            </a:pPr>
            <a:r>
              <a:rPr lang="cs-CZ" sz="1000" dirty="0"/>
              <a:t>Patrick GL: An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 </a:t>
            </a:r>
            <a:r>
              <a:rPr lang="cs-CZ" sz="1000" dirty="0" err="1"/>
              <a:t>ChemDraw</a:t>
            </a:r>
            <a:r>
              <a:rPr lang="cs-CZ" sz="1000" dirty="0"/>
              <a:t> </a:t>
            </a:r>
            <a:r>
              <a:rPr lang="cs-CZ" sz="1000" dirty="0" err="1"/>
              <a:t>samples</a:t>
            </a:r>
            <a:r>
              <a:rPr lang="cs-CZ" sz="1000" dirty="0"/>
              <a:t> – </a:t>
            </a:r>
            <a:r>
              <a:rPr lang="cs-CZ" sz="1000" dirty="0" err="1"/>
              <a:t>codon</a:t>
            </a:r>
            <a:r>
              <a:rPr lang="cs-CZ" sz="1000" dirty="0"/>
              <a:t> </a:t>
            </a:r>
            <a:r>
              <a:rPr lang="cs-CZ" sz="1000" dirty="0" err="1"/>
              <a:t>triplets</a:t>
            </a:r>
            <a:r>
              <a:rPr lang="cs-CZ" sz="1000" dirty="0"/>
              <a:t> </a:t>
            </a:r>
          </a:p>
        </p:txBody>
      </p:sp>
      <p:pic>
        <p:nvPicPr>
          <p:cNvPr id="6" name="Obrázek 5"/>
          <p:cNvPicPr>
            <a:picLocks noChangeAspect="1"/>
          </p:cNvPicPr>
          <p:nvPr/>
        </p:nvPicPr>
        <p:blipFill>
          <a:blip r:embed="rId3"/>
          <a:stretch>
            <a:fillRect/>
          </a:stretch>
        </p:blipFill>
        <p:spPr>
          <a:xfrm>
            <a:off x="370782" y="1264612"/>
            <a:ext cx="3800666" cy="2164388"/>
          </a:xfrm>
          <a:prstGeom prst="rect">
            <a:avLst/>
          </a:prstGeom>
        </p:spPr>
      </p:pic>
      <p:pic>
        <p:nvPicPr>
          <p:cNvPr id="7" name="Obrázek 6"/>
          <p:cNvPicPr>
            <a:picLocks noChangeAspect="1"/>
          </p:cNvPicPr>
          <p:nvPr/>
        </p:nvPicPr>
        <p:blipFill>
          <a:blip r:embed="rId4"/>
          <a:stretch>
            <a:fillRect/>
          </a:stretch>
        </p:blipFill>
        <p:spPr>
          <a:xfrm>
            <a:off x="7706418" y="0"/>
            <a:ext cx="4114800" cy="3571875"/>
          </a:xfrm>
          <a:prstGeom prst="rect">
            <a:avLst/>
          </a:prstGeom>
        </p:spPr>
      </p:pic>
      <p:pic>
        <p:nvPicPr>
          <p:cNvPr id="8" name="Picture 7">
            <a:extLst>
              <a:ext uri="{FF2B5EF4-FFF2-40B4-BE49-F238E27FC236}">
                <a16:creationId xmlns:a16="http://schemas.microsoft.com/office/drawing/2014/main" id="{3D0B5D24-9AA0-4227-A550-D54354E6EC1B}"/>
              </a:ext>
            </a:extLst>
          </p:cNvPr>
          <p:cNvPicPr>
            <a:picLocks noChangeAspect="1"/>
          </p:cNvPicPr>
          <p:nvPr/>
        </p:nvPicPr>
        <p:blipFill>
          <a:blip r:embed="rId5"/>
          <a:stretch>
            <a:fillRect/>
          </a:stretch>
        </p:blipFill>
        <p:spPr>
          <a:xfrm>
            <a:off x="8039899" y="3429000"/>
            <a:ext cx="2642922" cy="3429000"/>
          </a:xfrm>
          <a:prstGeom prst="rect">
            <a:avLst/>
          </a:prstGeom>
        </p:spPr>
      </p:pic>
    </p:spTree>
    <p:extLst>
      <p:ext uri="{BB962C8B-B14F-4D97-AF65-F5344CB8AC3E}">
        <p14:creationId xmlns:p14="http://schemas.microsoft.com/office/powerpoint/2010/main" val="3687886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Nucleic Acids as Drug Targets</a:t>
            </a:r>
          </a:p>
        </p:txBody>
      </p:sp>
      <p:sp>
        <p:nvSpPr>
          <p:cNvPr id="3" name="Zástupný symbol pro obsah 2"/>
          <p:cNvSpPr>
            <a:spLocks noGrp="1"/>
          </p:cNvSpPr>
          <p:nvPr>
            <p:ph idx="1"/>
          </p:nvPr>
        </p:nvSpPr>
        <p:spPr/>
        <p:txBody>
          <a:bodyPr>
            <a:normAutofit/>
          </a:bodyPr>
          <a:lstStyle/>
          <a:p>
            <a:r>
              <a:rPr lang="en-GB" dirty="0"/>
              <a:t>drugs interacting with DNA</a:t>
            </a:r>
          </a:p>
          <a:p>
            <a:pPr lvl="1"/>
            <a:r>
              <a:rPr lang="en-GB" dirty="0"/>
              <a:t>intercalating drugs</a:t>
            </a:r>
          </a:p>
          <a:p>
            <a:pPr lvl="1"/>
            <a:r>
              <a:rPr lang="en-GB" dirty="0"/>
              <a:t>topoisomerase poisons (non-intercalating)</a:t>
            </a:r>
          </a:p>
          <a:p>
            <a:pPr lvl="1"/>
            <a:r>
              <a:rPr lang="cs-CZ" dirty="0"/>
              <a:t>a</a:t>
            </a:r>
            <a:r>
              <a:rPr lang="en-GB" dirty="0" err="1"/>
              <a:t>lkylating</a:t>
            </a:r>
            <a:r>
              <a:rPr lang="cs-CZ" dirty="0"/>
              <a:t>/</a:t>
            </a:r>
            <a:r>
              <a:rPr lang="cs-CZ" dirty="0" err="1"/>
              <a:t>metallating</a:t>
            </a:r>
            <a:r>
              <a:rPr lang="en-GB" dirty="0"/>
              <a:t> agents</a:t>
            </a:r>
          </a:p>
          <a:p>
            <a:pPr lvl="1"/>
            <a:r>
              <a:rPr lang="en-GB" dirty="0"/>
              <a:t>chain cutters</a:t>
            </a:r>
            <a:r>
              <a:rPr lang="cs-CZ" dirty="0"/>
              <a:t> (</a:t>
            </a:r>
            <a:r>
              <a:rPr lang="cs-CZ" dirty="0" err="1"/>
              <a:t>e.g</a:t>
            </a:r>
            <a:r>
              <a:rPr lang="cs-CZ" dirty="0"/>
              <a:t>., </a:t>
            </a:r>
            <a:r>
              <a:rPr lang="cs-CZ" dirty="0" err="1"/>
              <a:t>calicheamycin</a:t>
            </a:r>
            <a:r>
              <a:rPr lang="cs-CZ" dirty="0"/>
              <a:t>)</a:t>
            </a:r>
            <a:endParaRPr lang="en-GB" dirty="0"/>
          </a:p>
          <a:p>
            <a:pPr lvl="1"/>
            <a:r>
              <a:rPr lang="en-GB" dirty="0"/>
              <a:t>chain terminators</a:t>
            </a:r>
            <a:r>
              <a:rPr lang="cs-CZ" dirty="0"/>
              <a:t> (</a:t>
            </a:r>
            <a:r>
              <a:rPr lang="cs-CZ" dirty="0" err="1"/>
              <a:t>nucleosides</a:t>
            </a:r>
            <a:r>
              <a:rPr lang="cs-CZ" dirty="0"/>
              <a:t> </a:t>
            </a:r>
            <a:r>
              <a:rPr lang="cs-CZ" dirty="0" err="1"/>
              <a:t>analogues</a:t>
            </a:r>
            <a:r>
              <a:rPr lang="cs-CZ" dirty="0"/>
              <a:t> </a:t>
            </a:r>
            <a:r>
              <a:rPr lang="cs-CZ" dirty="0" err="1"/>
              <a:t>after</a:t>
            </a:r>
            <a:r>
              <a:rPr lang="cs-CZ" dirty="0"/>
              <a:t> </a:t>
            </a:r>
            <a:r>
              <a:rPr lang="cs-CZ" dirty="0" err="1"/>
              <a:t>fosforylation</a:t>
            </a:r>
            <a:r>
              <a:rPr lang="cs-CZ" dirty="0"/>
              <a:t> </a:t>
            </a:r>
            <a:r>
              <a:rPr lang="cs-CZ" i="1" dirty="0"/>
              <a:t>in </a:t>
            </a:r>
            <a:r>
              <a:rPr lang="cs-CZ" i="1" dirty="0" err="1"/>
              <a:t>vivo</a:t>
            </a:r>
            <a:r>
              <a:rPr lang="cs-CZ" dirty="0"/>
              <a:t>)</a:t>
            </a:r>
            <a:endParaRPr lang="en-GB" dirty="0"/>
          </a:p>
          <a:p>
            <a:r>
              <a:rPr lang="en-GB" dirty="0"/>
              <a:t>drugs interacting with RNA</a:t>
            </a:r>
          </a:p>
          <a:p>
            <a:pPr lvl="1"/>
            <a:r>
              <a:rPr lang="en-GB" dirty="0"/>
              <a:t>agents that bind to ribosomes</a:t>
            </a:r>
          </a:p>
          <a:p>
            <a:pPr lvl="1"/>
            <a:r>
              <a:rPr lang="en-GB" dirty="0"/>
              <a:t>antisense therapy</a:t>
            </a:r>
          </a:p>
          <a:p>
            <a:endParaRPr lang="cs-CZ" dirty="0"/>
          </a:p>
          <a:p>
            <a:endParaRPr lang="cs-CZ" dirty="0"/>
          </a:p>
        </p:txBody>
      </p:sp>
      <p:sp>
        <p:nvSpPr>
          <p:cNvPr id="4" name="Obdélník 3"/>
          <p:cNvSpPr/>
          <p:nvPr/>
        </p:nvSpPr>
        <p:spPr>
          <a:xfrm>
            <a:off x="3572114" y="6611779"/>
            <a:ext cx="5561253" cy="246221"/>
          </a:xfrm>
          <a:prstGeom prst="rect">
            <a:avLst/>
          </a:prstGeom>
        </p:spPr>
        <p:txBody>
          <a:bodyPr wrap="square">
            <a:spAutoFit/>
          </a:bodyPr>
          <a:lstStyle/>
          <a:p>
            <a:pPr>
              <a:defRPr/>
            </a:pPr>
            <a:r>
              <a:rPr lang="cs-CZ" sz="1000" dirty="0"/>
              <a:t>Patrick GL: </a:t>
            </a:r>
            <a:r>
              <a:rPr lang="cs-CZ" sz="1000" dirty="0" err="1"/>
              <a:t>An</a:t>
            </a:r>
            <a:r>
              <a:rPr lang="cs-CZ" sz="1000" dirty="0"/>
              <a:t> </a:t>
            </a:r>
            <a:r>
              <a:rPr lang="cs-CZ" sz="1000" dirty="0" err="1"/>
              <a:t>Introduction</a:t>
            </a:r>
            <a:r>
              <a:rPr lang="cs-CZ" sz="1000" dirty="0"/>
              <a:t> to </a:t>
            </a:r>
            <a:r>
              <a:rPr lang="cs-CZ" sz="1000" dirty="0" err="1"/>
              <a:t>Medicinal</a:t>
            </a:r>
            <a:r>
              <a:rPr lang="cs-CZ" sz="1000" dirty="0"/>
              <a:t> </a:t>
            </a:r>
            <a:r>
              <a:rPr lang="cs-CZ" sz="1000" dirty="0" err="1"/>
              <a:t>Chemistry</a:t>
            </a:r>
            <a:r>
              <a:rPr lang="cs-CZ" sz="1000" dirty="0"/>
              <a:t>, Oxford University </a:t>
            </a:r>
            <a:r>
              <a:rPr lang="cs-CZ" sz="1000" dirty="0" err="1"/>
              <a:t>Press</a:t>
            </a:r>
            <a:r>
              <a:rPr lang="cs-CZ" sz="1000" dirty="0"/>
              <a:t>, New York 2009, 4th Ed.</a:t>
            </a:r>
          </a:p>
        </p:txBody>
      </p:sp>
    </p:spTree>
    <p:extLst>
      <p:ext uri="{BB962C8B-B14F-4D97-AF65-F5344CB8AC3E}">
        <p14:creationId xmlns:p14="http://schemas.microsoft.com/office/powerpoint/2010/main" val="75928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t>
            </a:r>
            <a:r>
              <a:rPr lang="en-GB" dirty="0" err="1"/>
              <a:t>ovalent</a:t>
            </a:r>
            <a:r>
              <a:rPr lang="en-GB" dirty="0"/>
              <a:t> bond</a:t>
            </a:r>
            <a:r>
              <a:rPr lang="cs-CZ" dirty="0"/>
              <a:t> in </a:t>
            </a:r>
            <a:r>
              <a:rPr lang="cs-CZ" dirty="0" err="1"/>
              <a:t>drug</a:t>
            </a:r>
            <a:r>
              <a:rPr lang="cs-CZ" dirty="0"/>
              <a:t> design</a:t>
            </a:r>
            <a:r>
              <a:rPr lang="en-GB" dirty="0"/>
              <a:t> </a:t>
            </a:r>
          </a:p>
        </p:txBody>
      </p:sp>
      <p:sp>
        <p:nvSpPr>
          <p:cNvPr id="3" name="Zástupný symbol pro obsah 2"/>
          <p:cNvSpPr>
            <a:spLocks noGrp="1"/>
          </p:cNvSpPr>
          <p:nvPr>
            <p:ph idx="1"/>
          </p:nvPr>
        </p:nvSpPr>
        <p:spPr/>
        <p:txBody>
          <a:bodyPr>
            <a:normAutofit fontScale="85000" lnSpcReduction="20000"/>
          </a:bodyPr>
          <a:lstStyle/>
          <a:p>
            <a:r>
              <a:rPr lang="cs-CZ" dirty="0" err="1"/>
              <a:t>from</a:t>
            </a:r>
            <a:r>
              <a:rPr lang="cs-CZ" dirty="0"/>
              <a:t> TABOO to TRENDY</a:t>
            </a:r>
          </a:p>
          <a:p>
            <a:r>
              <a:rPr lang="cs-CZ" dirty="0" err="1"/>
              <a:t>history</a:t>
            </a:r>
            <a:r>
              <a:rPr lang="cs-CZ" dirty="0"/>
              <a:t> </a:t>
            </a:r>
            <a:r>
              <a:rPr lang="cs-CZ" dirty="0" err="1"/>
              <a:t>milestones</a:t>
            </a:r>
            <a:endParaRPr lang="cs-CZ" dirty="0"/>
          </a:p>
          <a:p>
            <a:pPr lvl="1"/>
            <a:r>
              <a:rPr lang="cs-CZ" dirty="0"/>
              <a:t>1899 – Aspirin</a:t>
            </a:r>
          </a:p>
          <a:p>
            <a:pPr lvl="1"/>
            <a:r>
              <a:rPr lang="cs-CZ" dirty="0"/>
              <a:t>1928 – </a:t>
            </a:r>
            <a:r>
              <a:rPr lang="cs-CZ" dirty="0" err="1"/>
              <a:t>benzylpenicillin</a:t>
            </a:r>
            <a:endParaRPr lang="cs-CZ" dirty="0"/>
          </a:p>
          <a:p>
            <a:pPr lvl="1"/>
            <a:r>
              <a:rPr lang="cs-CZ" dirty="0"/>
              <a:t>1989 – </a:t>
            </a:r>
            <a:r>
              <a:rPr lang="cs-CZ" dirty="0" err="1"/>
              <a:t>omeprazol</a:t>
            </a:r>
            <a:endParaRPr lang="cs-CZ" dirty="0"/>
          </a:p>
          <a:p>
            <a:pPr lvl="1"/>
            <a:r>
              <a:rPr lang="cs-CZ" dirty="0"/>
              <a:t>1996 – </a:t>
            </a:r>
            <a:r>
              <a:rPr lang="cs-CZ" dirty="0" err="1"/>
              <a:t>phosphomycin</a:t>
            </a:r>
            <a:endParaRPr lang="cs-CZ" dirty="0"/>
          </a:p>
          <a:p>
            <a:pPr lvl="1"/>
            <a:r>
              <a:rPr lang="cs-CZ" dirty="0"/>
              <a:t>1997 – </a:t>
            </a:r>
            <a:r>
              <a:rPr lang="cs-CZ" dirty="0" err="1"/>
              <a:t>clopidogrel</a:t>
            </a:r>
            <a:endParaRPr lang="cs-CZ" dirty="0"/>
          </a:p>
          <a:p>
            <a:pPr lvl="1"/>
            <a:r>
              <a:rPr lang="cs-CZ" dirty="0"/>
              <a:t>2003 – </a:t>
            </a:r>
            <a:r>
              <a:rPr lang="cs-CZ" dirty="0" err="1"/>
              <a:t>bortezomib</a:t>
            </a:r>
            <a:endParaRPr lang="cs-CZ" dirty="0"/>
          </a:p>
          <a:p>
            <a:pPr lvl="1"/>
            <a:r>
              <a:rPr lang="cs-CZ" dirty="0"/>
              <a:t>2009 – </a:t>
            </a:r>
            <a:r>
              <a:rPr lang="cs-CZ" dirty="0" err="1"/>
              <a:t>saxagliptin</a:t>
            </a:r>
            <a:endParaRPr lang="cs-CZ" dirty="0"/>
          </a:p>
          <a:p>
            <a:pPr lvl="1"/>
            <a:r>
              <a:rPr lang="cs-CZ" dirty="0"/>
              <a:t>2013 – </a:t>
            </a:r>
            <a:r>
              <a:rPr lang="cs-CZ" dirty="0" err="1"/>
              <a:t>ibrutinib</a:t>
            </a:r>
            <a:endParaRPr lang="cs-CZ" dirty="0"/>
          </a:p>
          <a:p>
            <a:pPr lvl="1"/>
            <a:r>
              <a:rPr lang="cs-CZ" dirty="0"/>
              <a:t>2018 – </a:t>
            </a:r>
            <a:r>
              <a:rPr lang="cs-CZ" dirty="0" err="1"/>
              <a:t>dacomitinib</a:t>
            </a:r>
            <a:endParaRPr lang="cs-CZ" dirty="0"/>
          </a:p>
          <a:p>
            <a:pPr lvl="1"/>
            <a:r>
              <a:rPr lang="cs-CZ" dirty="0"/>
              <a:t>2019 – </a:t>
            </a:r>
            <a:r>
              <a:rPr lang="cs-CZ" dirty="0" err="1"/>
              <a:t>voxelotor</a:t>
            </a:r>
            <a:endParaRPr lang="cs-CZ" dirty="0"/>
          </a:p>
          <a:p>
            <a:endParaRPr lang="cs-CZ" dirty="0"/>
          </a:p>
          <a:p>
            <a:r>
              <a:rPr lang="cs-CZ" dirty="0"/>
              <a:t>in 2020: 35 </a:t>
            </a:r>
            <a:r>
              <a:rPr lang="cs-CZ" dirty="0" err="1"/>
              <a:t>drugs</a:t>
            </a:r>
            <a:r>
              <a:rPr lang="cs-CZ" dirty="0"/>
              <a:t> </a:t>
            </a:r>
            <a:r>
              <a:rPr lang="cs-CZ" dirty="0" err="1"/>
              <a:t>registered</a:t>
            </a:r>
            <a:r>
              <a:rPr lang="cs-CZ" dirty="0"/>
              <a:t> by FDA</a:t>
            </a:r>
            <a:endParaRPr lang="en-GB" dirty="0"/>
          </a:p>
        </p:txBody>
      </p:sp>
      <p:pic>
        <p:nvPicPr>
          <p:cNvPr id="6" name="Obrázek 5"/>
          <p:cNvPicPr>
            <a:picLocks noChangeAspect="1"/>
          </p:cNvPicPr>
          <p:nvPr/>
        </p:nvPicPr>
        <p:blipFill>
          <a:blip r:embed="rId3"/>
          <a:stretch>
            <a:fillRect/>
          </a:stretch>
        </p:blipFill>
        <p:spPr>
          <a:xfrm>
            <a:off x="4434605" y="2183052"/>
            <a:ext cx="7105650" cy="3143250"/>
          </a:xfrm>
          <a:prstGeom prst="rect">
            <a:avLst/>
          </a:prstGeom>
        </p:spPr>
      </p:pic>
      <p:sp>
        <p:nvSpPr>
          <p:cNvPr id="4" name="TextBox 3">
            <a:extLst>
              <a:ext uri="{FF2B5EF4-FFF2-40B4-BE49-F238E27FC236}">
                <a16:creationId xmlns:a16="http://schemas.microsoft.com/office/drawing/2014/main" id="{195A4C25-467B-456C-9868-D484AA215EDC}"/>
              </a:ext>
            </a:extLst>
          </p:cNvPr>
          <p:cNvSpPr txBox="1"/>
          <p:nvPr/>
        </p:nvSpPr>
        <p:spPr>
          <a:xfrm>
            <a:off x="3645049" y="6546216"/>
            <a:ext cx="5379999" cy="246221"/>
          </a:xfrm>
          <a:prstGeom prst="rect">
            <a:avLst/>
          </a:prstGeom>
          <a:noFill/>
        </p:spPr>
        <p:txBody>
          <a:bodyPr wrap="none" rtlCol="0">
            <a:spAutoFit/>
          </a:bodyPr>
          <a:lstStyle/>
          <a:p>
            <a:r>
              <a:rPr lang="cs-CZ" sz="1000" u="sng" kern="1200" dirty="0">
                <a:solidFill>
                  <a:schemeClr val="tx1"/>
                </a:solidFill>
                <a:effectLst/>
                <a:latin typeface="+mn-lt"/>
                <a:ea typeface="+mn-ea"/>
                <a:cs typeface="+mn-cs"/>
                <a:hlinkClick r:id="rId4"/>
              </a:rPr>
              <a:t>https://cen.acs.org/pharmaceuticals/drug-discovery/Covalent-drugs-fringe-field-fashionable/98/i43</a:t>
            </a:r>
            <a:endParaRPr lang="cs-CZ" sz="1000" u="sng"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38201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9FE1CE-6EC9-420A-8CC2-111FA8C2F166}"/>
              </a:ext>
            </a:extLst>
          </p:cNvPr>
          <p:cNvSpPr>
            <a:spLocks noGrp="1"/>
          </p:cNvSpPr>
          <p:nvPr>
            <p:ph type="title"/>
          </p:nvPr>
        </p:nvSpPr>
        <p:spPr>
          <a:xfrm>
            <a:off x="838200" y="29707"/>
            <a:ext cx="10515600" cy="1325563"/>
          </a:xfrm>
        </p:spPr>
        <p:txBody>
          <a:bodyPr/>
          <a:lstStyle/>
          <a:p>
            <a:r>
              <a:rPr lang="cs-CZ" dirty="0"/>
              <a:t>Receptor-Ligand </a:t>
            </a:r>
            <a:r>
              <a:rPr lang="cs-CZ" dirty="0" err="1"/>
              <a:t>Interaction</a:t>
            </a:r>
            <a:r>
              <a:rPr lang="cs-CZ" dirty="0"/>
              <a:t>/</a:t>
            </a:r>
            <a:r>
              <a:rPr lang="cs-CZ" dirty="0" err="1"/>
              <a:t>Binding</a:t>
            </a:r>
            <a:r>
              <a:rPr lang="cs-CZ" dirty="0"/>
              <a:t> </a:t>
            </a:r>
            <a:r>
              <a:rPr lang="cs-CZ" dirty="0" err="1"/>
              <a:t>Assays</a:t>
            </a:r>
            <a:endParaRPr lang="cs-CZ" dirty="0"/>
          </a:p>
        </p:txBody>
      </p:sp>
      <p:sp>
        <p:nvSpPr>
          <p:cNvPr id="3" name="Zástupný obsah 2">
            <a:extLst>
              <a:ext uri="{FF2B5EF4-FFF2-40B4-BE49-F238E27FC236}">
                <a16:creationId xmlns:a16="http://schemas.microsoft.com/office/drawing/2014/main" id="{51496363-2221-45FB-BE84-65A1BA0BCE08}"/>
              </a:ext>
            </a:extLst>
          </p:cNvPr>
          <p:cNvSpPr>
            <a:spLocks noGrp="1"/>
          </p:cNvSpPr>
          <p:nvPr>
            <p:ph idx="1"/>
          </p:nvPr>
        </p:nvSpPr>
        <p:spPr>
          <a:xfrm>
            <a:off x="1676400" y="1143001"/>
            <a:ext cx="8577943" cy="5845628"/>
          </a:xfrm>
        </p:spPr>
        <p:txBody>
          <a:bodyPr>
            <a:normAutofit fontScale="70000" lnSpcReduction="20000"/>
          </a:bodyPr>
          <a:lstStyle/>
          <a:p>
            <a:r>
              <a:rPr lang="cs-CZ" dirty="0" err="1">
                <a:solidFill>
                  <a:srgbClr val="FF0000"/>
                </a:solidFill>
              </a:rPr>
              <a:t>Labeled</a:t>
            </a:r>
            <a:r>
              <a:rPr lang="cs-CZ" dirty="0">
                <a:solidFill>
                  <a:srgbClr val="FF0000"/>
                </a:solidFill>
              </a:rPr>
              <a:t> ligand-</a:t>
            </a:r>
            <a:r>
              <a:rPr lang="cs-CZ" dirty="0" err="1">
                <a:solidFill>
                  <a:srgbClr val="FF0000"/>
                </a:solidFill>
              </a:rPr>
              <a:t>binding</a:t>
            </a:r>
            <a:r>
              <a:rPr lang="cs-CZ" dirty="0">
                <a:solidFill>
                  <a:srgbClr val="FF0000"/>
                </a:solidFill>
              </a:rPr>
              <a:t> </a:t>
            </a:r>
            <a:r>
              <a:rPr lang="cs-CZ" dirty="0" err="1">
                <a:solidFill>
                  <a:srgbClr val="FF0000"/>
                </a:solidFill>
              </a:rPr>
              <a:t>assays</a:t>
            </a:r>
            <a:endParaRPr lang="cs-CZ" dirty="0">
              <a:solidFill>
                <a:srgbClr val="FF0000"/>
              </a:solidFill>
            </a:endParaRPr>
          </a:p>
          <a:p>
            <a:pPr lvl="1"/>
            <a:r>
              <a:rPr lang="cs-CZ" dirty="0" err="1"/>
              <a:t>Fluorescent</a:t>
            </a:r>
            <a:r>
              <a:rPr lang="cs-CZ" dirty="0"/>
              <a:t> ligand </a:t>
            </a:r>
            <a:r>
              <a:rPr lang="cs-CZ" dirty="0" err="1"/>
              <a:t>binding</a:t>
            </a:r>
            <a:r>
              <a:rPr lang="cs-CZ" dirty="0"/>
              <a:t> </a:t>
            </a:r>
            <a:r>
              <a:rPr lang="cs-CZ" dirty="0" err="1"/>
              <a:t>assays</a:t>
            </a:r>
            <a:endParaRPr lang="cs-CZ" dirty="0"/>
          </a:p>
          <a:p>
            <a:pPr lvl="1"/>
            <a:r>
              <a:rPr lang="cs-CZ" dirty="0" err="1"/>
              <a:t>Radioligand</a:t>
            </a:r>
            <a:r>
              <a:rPr lang="cs-CZ" dirty="0"/>
              <a:t> </a:t>
            </a:r>
            <a:r>
              <a:rPr lang="cs-CZ" dirty="0" err="1"/>
              <a:t>binding</a:t>
            </a:r>
            <a:r>
              <a:rPr lang="cs-CZ" dirty="0"/>
              <a:t> </a:t>
            </a:r>
            <a:r>
              <a:rPr lang="cs-CZ" dirty="0" err="1"/>
              <a:t>assays</a:t>
            </a:r>
            <a:endParaRPr lang="cs-CZ" dirty="0"/>
          </a:p>
          <a:p>
            <a:pPr lvl="1"/>
            <a:r>
              <a:rPr lang="cs-CZ" dirty="0" err="1"/>
              <a:t>Bioluminescent</a:t>
            </a:r>
            <a:r>
              <a:rPr lang="cs-CZ" dirty="0"/>
              <a:t> </a:t>
            </a:r>
            <a:r>
              <a:rPr lang="cs-CZ" dirty="0" err="1"/>
              <a:t>binding</a:t>
            </a:r>
            <a:r>
              <a:rPr lang="cs-CZ" dirty="0"/>
              <a:t> </a:t>
            </a:r>
            <a:r>
              <a:rPr lang="cs-CZ" dirty="0" err="1"/>
              <a:t>assays</a:t>
            </a:r>
            <a:r>
              <a:rPr lang="cs-CZ" dirty="0"/>
              <a:t> </a:t>
            </a:r>
            <a:r>
              <a:rPr lang="cs-CZ" dirty="0" err="1"/>
              <a:t>using</a:t>
            </a:r>
            <a:r>
              <a:rPr lang="cs-CZ" dirty="0"/>
              <a:t> </a:t>
            </a:r>
            <a:r>
              <a:rPr lang="cs-CZ" dirty="0" err="1"/>
              <a:t>nanoluciferase</a:t>
            </a:r>
            <a:endParaRPr lang="cs-CZ" dirty="0"/>
          </a:p>
          <a:p>
            <a:r>
              <a:rPr lang="cs-CZ" sz="2900" dirty="0">
                <a:solidFill>
                  <a:srgbClr val="FF0000"/>
                </a:solidFill>
              </a:rPr>
              <a:t>Label-free ligand </a:t>
            </a:r>
            <a:r>
              <a:rPr lang="cs-CZ" sz="2900" dirty="0" err="1">
                <a:solidFill>
                  <a:srgbClr val="FF0000"/>
                </a:solidFill>
              </a:rPr>
              <a:t>binding</a:t>
            </a:r>
            <a:r>
              <a:rPr lang="cs-CZ" sz="2900" dirty="0">
                <a:solidFill>
                  <a:srgbClr val="FF0000"/>
                </a:solidFill>
              </a:rPr>
              <a:t> </a:t>
            </a:r>
            <a:r>
              <a:rPr lang="cs-CZ" sz="2900" dirty="0" err="1">
                <a:solidFill>
                  <a:srgbClr val="FF0000"/>
                </a:solidFill>
              </a:rPr>
              <a:t>assays</a:t>
            </a:r>
            <a:endParaRPr lang="cs-CZ" sz="2900" dirty="0">
              <a:solidFill>
                <a:srgbClr val="FF0000"/>
              </a:solidFill>
            </a:endParaRPr>
          </a:p>
          <a:p>
            <a:pPr lvl="1"/>
            <a:r>
              <a:rPr lang="cs-CZ" b="1" dirty="0" err="1"/>
              <a:t>Surface</a:t>
            </a:r>
            <a:r>
              <a:rPr lang="cs-CZ" b="1" dirty="0"/>
              <a:t> </a:t>
            </a:r>
            <a:r>
              <a:rPr lang="cs-CZ" b="1" dirty="0" err="1"/>
              <a:t>plasmon</a:t>
            </a:r>
            <a:r>
              <a:rPr lang="cs-CZ" b="1" dirty="0"/>
              <a:t> resonance (SPR)</a:t>
            </a:r>
          </a:p>
          <a:p>
            <a:pPr lvl="1"/>
            <a:r>
              <a:rPr lang="cs-CZ" dirty="0" err="1"/>
              <a:t>Plasmon-waveguide</a:t>
            </a:r>
            <a:r>
              <a:rPr lang="cs-CZ" dirty="0"/>
              <a:t> resonance (PWR)</a:t>
            </a:r>
          </a:p>
          <a:p>
            <a:pPr lvl="1"/>
            <a:r>
              <a:rPr lang="cs-CZ" dirty="0"/>
              <a:t>SPR </a:t>
            </a:r>
            <a:r>
              <a:rPr lang="cs-CZ" dirty="0" err="1"/>
              <a:t>imaging</a:t>
            </a:r>
            <a:r>
              <a:rPr lang="cs-CZ" dirty="0"/>
              <a:t> </a:t>
            </a:r>
            <a:r>
              <a:rPr lang="cs-CZ" dirty="0" err="1"/>
              <a:t>for</a:t>
            </a:r>
            <a:r>
              <a:rPr lang="cs-CZ" dirty="0"/>
              <a:t> </a:t>
            </a:r>
            <a:r>
              <a:rPr lang="cs-CZ" dirty="0" err="1"/>
              <a:t>affinity-based</a:t>
            </a:r>
            <a:r>
              <a:rPr lang="cs-CZ" dirty="0"/>
              <a:t> </a:t>
            </a:r>
            <a:r>
              <a:rPr lang="cs-CZ" dirty="0" err="1"/>
              <a:t>biosensors</a:t>
            </a:r>
            <a:endParaRPr lang="cs-CZ" dirty="0"/>
          </a:p>
          <a:p>
            <a:pPr lvl="1"/>
            <a:r>
              <a:rPr lang="cs-CZ" dirty="0" err="1"/>
              <a:t>Nanofluidic</a:t>
            </a:r>
            <a:r>
              <a:rPr lang="cs-CZ" dirty="0"/>
              <a:t> fluorescence </a:t>
            </a:r>
            <a:r>
              <a:rPr lang="cs-CZ" dirty="0" err="1"/>
              <a:t>microscopy</a:t>
            </a:r>
            <a:r>
              <a:rPr lang="cs-CZ" dirty="0"/>
              <a:t> (NFM)</a:t>
            </a:r>
          </a:p>
          <a:p>
            <a:pPr lvl="1"/>
            <a:r>
              <a:rPr lang="cs-CZ" dirty="0" err="1"/>
              <a:t>Whispering</a:t>
            </a:r>
            <a:r>
              <a:rPr lang="cs-CZ" dirty="0"/>
              <a:t> </a:t>
            </a:r>
            <a:r>
              <a:rPr lang="cs-CZ" dirty="0" err="1"/>
              <a:t>gallery</a:t>
            </a:r>
            <a:r>
              <a:rPr lang="cs-CZ" dirty="0"/>
              <a:t> </a:t>
            </a:r>
            <a:r>
              <a:rPr lang="cs-CZ" dirty="0" err="1"/>
              <a:t>microresonator</a:t>
            </a:r>
            <a:r>
              <a:rPr lang="cs-CZ" dirty="0"/>
              <a:t> (WGM)</a:t>
            </a:r>
          </a:p>
          <a:p>
            <a:pPr lvl="1"/>
            <a:r>
              <a:rPr lang="cs-CZ" dirty="0" err="1"/>
              <a:t>Resonant</a:t>
            </a:r>
            <a:r>
              <a:rPr lang="cs-CZ" dirty="0"/>
              <a:t> </a:t>
            </a:r>
            <a:r>
              <a:rPr lang="cs-CZ" dirty="0" err="1"/>
              <a:t>waveguide</a:t>
            </a:r>
            <a:r>
              <a:rPr lang="cs-CZ" dirty="0"/>
              <a:t> </a:t>
            </a:r>
            <a:r>
              <a:rPr lang="cs-CZ" dirty="0" err="1"/>
              <a:t>grating</a:t>
            </a:r>
            <a:r>
              <a:rPr lang="cs-CZ" dirty="0"/>
              <a:t> (RWG)</a:t>
            </a:r>
          </a:p>
          <a:p>
            <a:pPr lvl="1"/>
            <a:r>
              <a:rPr lang="cs-CZ" dirty="0" err="1"/>
              <a:t>Biolayer</a:t>
            </a:r>
            <a:r>
              <a:rPr lang="cs-CZ" dirty="0"/>
              <a:t> Interferometry </a:t>
            </a:r>
            <a:r>
              <a:rPr lang="cs-CZ" dirty="0" err="1"/>
              <a:t>Biosensor</a:t>
            </a:r>
            <a:r>
              <a:rPr lang="cs-CZ" dirty="0"/>
              <a:t> (BIB)</a:t>
            </a:r>
          </a:p>
          <a:p>
            <a:r>
              <a:rPr lang="cs-CZ" sz="2900" dirty="0" err="1">
                <a:solidFill>
                  <a:srgbClr val="FF0000"/>
                </a:solidFill>
              </a:rPr>
              <a:t>Structure-based</a:t>
            </a:r>
            <a:r>
              <a:rPr lang="cs-CZ" sz="2900" dirty="0">
                <a:solidFill>
                  <a:srgbClr val="FF0000"/>
                </a:solidFill>
              </a:rPr>
              <a:t> ligand </a:t>
            </a:r>
            <a:r>
              <a:rPr lang="cs-CZ" sz="2900" dirty="0" err="1">
                <a:solidFill>
                  <a:srgbClr val="FF0000"/>
                </a:solidFill>
              </a:rPr>
              <a:t>binding</a:t>
            </a:r>
            <a:r>
              <a:rPr lang="cs-CZ" sz="2900" dirty="0">
                <a:solidFill>
                  <a:srgbClr val="FF0000"/>
                </a:solidFill>
              </a:rPr>
              <a:t> </a:t>
            </a:r>
            <a:r>
              <a:rPr lang="cs-CZ" sz="2900" dirty="0" err="1">
                <a:solidFill>
                  <a:srgbClr val="FF0000"/>
                </a:solidFill>
              </a:rPr>
              <a:t>assays</a:t>
            </a:r>
            <a:endParaRPr lang="cs-CZ" sz="2900" dirty="0">
              <a:solidFill>
                <a:srgbClr val="FF0000"/>
              </a:solidFill>
            </a:endParaRPr>
          </a:p>
          <a:p>
            <a:pPr lvl="1"/>
            <a:r>
              <a:rPr lang="en-US" dirty="0"/>
              <a:t>Nuclear magnetic resonance (NMR)</a:t>
            </a:r>
          </a:p>
          <a:p>
            <a:pPr lvl="1"/>
            <a:r>
              <a:rPr lang="en-US" b="1" dirty="0"/>
              <a:t>X-ray crystallography</a:t>
            </a:r>
            <a:endParaRPr lang="cs-CZ" b="1" dirty="0"/>
          </a:p>
          <a:p>
            <a:r>
              <a:rPr lang="cs-CZ" sz="2900" dirty="0" err="1">
                <a:solidFill>
                  <a:srgbClr val="FF0000"/>
                </a:solidFill>
              </a:rPr>
              <a:t>Thermodynamic</a:t>
            </a:r>
            <a:r>
              <a:rPr lang="cs-CZ" sz="2900" dirty="0">
                <a:solidFill>
                  <a:srgbClr val="FF0000"/>
                </a:solidFill>
              </a:rPr>
              <a:t> </a:t>
            </a:r>
            <a:r>
              <a:rPr lang="cs-CZ" sz="2900" dirty="0" err="1">
                <a:solidFill>
                  <a:srgbClr val="FF0000"/>
                </a:solidFill>
              </a:rPr>
              <a:t>binding</a:t>
            </a:r>
            <a:r>
              <a:rPr lang="cs-CZ" sz="2900" dirty="0">
                <a:solidFill>
                  <a:srgbClr val="FF0000"/>
                </a:solidFill>
              </a:rPr>
              <a:t> </a:t>
            </a:r>
            <a:r>
              <a:rPr lang="cs-CZ" sz="2900" dirty="0" err="1">
                <a:solidFill>
                  <a:srgbClr val="FF0000"/>
                </a:solidFill>
              </a:rPr>
              <a:t>assays</a:t>
            </a:r>
            <a:endParaRPr lang="cs-CZ" sz="2900" dirty="0">
              <a:solidFill>
                <a:srgbClr val="FF0000"/>
              </a:solidFill>
            </a:endParaRPr>
          </a:p>
          <a:p>
            <a:pPr lvl="1"/>
            <a:r>
              <a:rPr lang="cs-CZ" b="1" dirty="0" err="1"/>
              <a:t>Thermal</a:t>
            </a:r>
            <a:r>
              <a:rPr lang="cs-CZ" b="1" dirty="0"/>
              <a:t> </a:t>
            </a:r>
            <a:r>
              <a:rPr lang="cs-CZ" b="1" dirty="0" err="1"/>
              <a:t>denaturation</a:t>
            </a:r>
            <a:r>
              <a:rPr lang="cs-CZ" b="1" dirty="0"/>
              <a:t> </a:t>
            </a:r>
            <a:r>
              <a:rPr lang="cs-CZ" b="1" dirty="0" err="1"/>
              <a:t>assays</a:t>
            </a:r>
            <a:r>
              <a:rPr lang="cs-CZ" b="1" dirty="0"/>
              <a:t> (TDA = TSA)</a:t>
            </a:r>
          </a:p>
          <a:p>
            <a:pPr lvl="1"/>
            <a:r>
              <a:rPr lang="cs-CZ" b="1" dirty="0" err="1"/>
              <a:t>Isothermal</a:t>
            </a:r>
            <a:r>
              <a:rPr lang="cs-CZ" b="1" dirty="0"/>
              <a:t> </a:t>
            </a:r>
            <a:r>
              <a:rPr lang="cs-CZ" b="1" dirty="0" err="1"/>
              <a:t>titration</a:t>
            </a:r>
            <a:r>
              <a:rPr lang="cs-CZ" b="1" dirty="0"/>
              <a:t> </a:t>
            </a:r>
            <a:r>
              <a:rPr lang="cs-CZ" b="1" dirty="0" err="1"/>
              <a:t>calorimetry</a:t>
            </a:r>
            <a:r>
              <a:rPr lang="cs-CZ" b="1" dirty="0"/>
              <a:t> (ITC)</a:t>
            </a:r>
          </a:p>
          <a:p>
            <a:r>
              <a:rPr lang="cs-CZ" sz="2900" dirty="0" err="1">
                <a:solidFill>
                  <a:srgbClr val="FF0000"/>
                </a:solidFill>
              </a:rPr>
              <a:t>Whole</a:t>
            </a:r>
            <a:r>
              <a:rPr lang="cs-CZ" sz="2900" dirty="0">
                <a:solidFill>
                  <a:srgbClr val="FF0000"/>
                </a:solidFill>
              </a:rPr>
              <a:t> cell ligand-</a:t>
            </a:r>
            <a:r>
              <a:rPr lang="cs-CZ" sz="2900" dirty="0" err="1">
                <a:solidFill>
                  <a:srgbClr val="FF0000"/>
                </a:solidFill>
              </a:rPr>
              <a:t>binding</a:t>
            </a:r>
            <a:r>
              <a:rPr lang="cs-CZ" sz="2900" dirty="0">
                <a:solidFill>
                  <a:srgbClr val="FF0000"/>
                </a:solidFill>
              </a:rPr>
              <a:t> </a:t>
            </a:r>
            <a:r>
              <a:rPr lang="cs-CZ" sz="2900" dirty="0" err="1">
                <a:solidFill>
                  <a:srgbClr val="FF0000"/>
                </a:solidFill>
              </a:rPr>
              <a:t>assays</a:t>
            </a:r>
            <a:endParaRPr lang="cs-CZ" sz="2900" dirty="0">
              <a:solidFill>
                <a:srgbClr val="FF0000"/>
              </a:solidFill>
            </a:endParaRPr>
          </a:p>
          <a:p>
            <a:pPr lvl="1"/>
            <a:r>
              <a:rPr lang="en-US" dirty="0"/>
              <a:t>Surface acoustic wave (SAW) biosensor</a:t>
            </a:r>
            <a:endParaRPr lang="cs-CZ" dirty="0"/>
          </a:p>
          <a:p>
            <a:pPr lvl="1"/>
            <a:r>
              <a:rPr lang="cs-CZ" dirty="0"/>
              <a:t>RWG </a:t>
            </a:r>
            <a:r>
              <a:rPr lang="cs-CZ" dirty="0" err="1"/>
              <a:t>biosensor</a:t>
            </a:r>
            <a:endParaRPr lang="cs-CZ" dirty="0"/>
          </a:p>
        </p:txBody>
      </p:sp>
      <p:sp>
        <p:nvSpPr>
          <p:cNvPr id="4" name="TextovéPole 3">
            <a:extLst>
              <a:ext uri="{FF2B5EF4-FFF2-40B4-BE49-F238E27FC236}">
                <a16:creationId xmlns:a16="http://schemas.microsoft.com/office/drawing/2014/main" id="{81A8488B-4A69-4CB7-8CAE-A23300603ED3}"/>
              </a:ext>
            </a:extLst>
          </p:cNvPr>
          <p:cNvSpPr txBox="1"/>
          <p:nvPr/>
        </p:nvSpPr>
        <p:spPr>
          <a:xfrm>
            <a:off x="9663744" y="6582072"/>
            <a:ext cx="2528256" cy="246221"/>
          </a:xfrm>
          <a:prstGeom prst="rect">
            <a:avLst/>
          </a:prstGeom>
          <a:noFill/>
        </p:spPr>
        <p:txBody>
          <a:bodyPr wrap="none" rtlCol="0">
            <a:spAutoFit/>
          </a:bodyPr>
          <a:lstStyle/>
          <a:p>
            <a:r>
              <a:rPr lang="cs-CZ" sz="1000" dirty="0" err="1"/>
              <a:t>Yakimchuk</a:t>
            </a:r>
            <a:r>
              <a:rPr lang="cs-CZ" sz="1000" dirty="0"/>
              <a:t> K.:  MATER METHODS 2011;1:199</a:t>
            </a:r>
          </a:p>
        </p:txBody>
      </p:sp>
    </p:spTree>
    <p:extLst>
      <p:ext uri="{BB962C8B-B14F-4D97-AF65-F5344CB8AC3E}">
        <p14:creationId xmlns:p14="http://schemas.microsoft.com/office/powerpoint/2010/main" val="1671656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EFCA-06A7-437D-8486-2DB32859F3BD}"/>
              </a:ext>
            </a:extLst>
          </p:cNvPr>
          <p:cNvSpPr>
            <a:spLocks noGrp="1"/>
          </p:cNvSpPr>
          <p:nvPr>
            <p:ph type="title"/>
          </p:nvPr>
        </p:nvSpPr>
        <p:spPr/>
        <p:txBody>
          <a:bodyPr/>
          <a:lstStyle/>
          <a:p>
            <a:r>
              <a:rPr lang="cs-CZ" dirty="0"/>
              <a:t>Receptor-Ligand </a:t>
            </a:r>
            <a:r>
              <a:rPr lang="cs-CZ" dirty="0" err="1"/>
              <a:t>Interaction</a:t>
            </a:r>
            <a:r>
              <a:rPr lang="cs-CZ" dirty="0"/>
              <a:t>/</a:t>
            </a:r>
            <a:r>
              <a:rPr lang="cs-CZ" dirty="0" err="1"/>
              <a:t>Binding</a:t>
            </a:r>
            <a:r>
              <a:rPr lang="cs-CZ" dirty="0"/>
              <a:t> </a:t>
            </a:r>
            <a:r>
              <a:rPr lang="cs-CZ" dirty="0" err="1"/>
              <a:t>Assays</a:t>
            </a:r>
            <a:endParaRPr lang="cs-CZ" dirty="0"/>
          </a:p>
        </p:txBody>
      </p:sp>
      <p:sp>
        <p:nvSpPr>
          <p:cNvPr id="3" name="Zástupný obsah 2">
            <a:extLst>
              <a:ext uri="{FF2B5EF4-FFF2-40B4-BE49-F238E27FC236}">
                <a16:creationId xmlns:a16="http://schemas.microsoft.com/office/drawing/2014/main" id="{C084D6C5-4EAD-4D2C-B1F5-CDBD0EDC7BA6}"/>
              </a:ext>
            </a:extLst>
          </p:cNvPr>
          <p:cNvSpPr>
            <a:spLocks noGrp="1"/>
          </p:cNvSpPr>
          <p:nvPr>
            <p:ph idx="1"/>
          </p:nvPr>
        </p:nvSpPr>
        <p:spPr/>
        <p:txBody>
          <a:bodyPr/>
          <a:lstStyle/>
          <a:p>
            <a:r>
              <a:rPr lang="en-US" b="1" dirty="0">
                <a:latin typeface="CMR12"/>
              </a:rPr>
              <a:t>X-ray crystallography </a:t>
            </a:r>
            <a:r>
              <a:rPr lang="en-US" dirty="0">
                <a:latin typeface="CMR12"/>
              </a:rPr>
              <a:t>is the only technique that</a:t>
            </a:r>
            <a:r>
              <a:rPr lang="cs-CZ" dirty="0">
                <a:latin typeface="CMR12"/>
              </a:rPr>
              <a:t> </a:t>
            </a:r>
            <a:r>
              <a:rPr lang="en-US" dirty="0">
                <a:latin typeface="CMR12"/>
              </a:rPr>
              <a:t>provides</a:t>
            </a:r>
            <a:r>
              <a:rPr lang="cs-CZ" dirty="0">
                <a:latin typeface="CMR12"/>
              </a:rPr>
              <a:t> </a:t>
            </a:r>
            <a:r>
              <a:rPr lang="en-US" dirty="0">
                <a:latin typeface="CMR12"/>
              </a:rPr>
              <a:t>detailed atomic resolution</a:t>
            </a:r>
            <a:r>
              <a:rPr lang="cs-CZ" dirty="0">
                <a:latin typeface="CMR12"/>
              </a:rPr>
              <a:t> </a:t>
            </a:r>
            <a:r>
              <a:rPr lang="en-US" dirty="0">
                <a:latin typeface="CMR12"/>
              </a:rPr>
              <a:t>binding mode data in standard applications,</a:t>
            </a:r>
            <a:r>
              <a:rPr lang="cs-CZ" dirty="0">
                <a:latin typeface="CMR12"/>
              </a:rPr>
              <a:t> </a:t>
            </a:r>
            <a:r>
              <a:rPr lang="en-US" dirty="0">
                <a:latin typeface="CMR12"/>
              </a:rPr>
              <a:t>while quantitative a</a:t>
            </a:r>
            <a:r>
              <a:rPr lang="cs-CZ" dirty="0" err="1">
                <a:latin typeface="CMR12"/>
              </a:rPr>
              <a:t>ffi</a:t>
            </a:r>
            <a:r>
              <a:rPr lang="en-US" dirty="0" err="1">
                <a:latin typeface="CMR12"/>
              </a:rPr>
              <a:t>nity</a:t>
            </a:r>
            <a:r>
              <a:rPr lang="en-US" dirty="0">
                <a:latin typeface="CMR12"/>
              </a:rPr>
              <a:t> data can be provided by </a:t>
            </a:r>
            <a:r>
              <a:rPr lang="en-US" b="1" dirty="0">
                <a:latin typeface="CMR12"/>
              </a:rPr>
              <a:t>isothermal titration calorimetry</a:t>
            </a:r>
            <a:r>
              <a:rPr lang="cs-CZ" b="1" dirty="0">
                <a:latin typeface="CMR12"/>
              </a:rPr>
              <a:t> </a:t>
            </a:r>
            <a:r>
              <a:rPr lang="en-US" b="1" dirty="0">
                <a:latin typeface="CMR12"/>
              </a:rPr>
              <a:t>(ITC), surface plasmon</a:t>
            </a:r>
            <a:r>
              <a:rPr lang="cs-CZ" b="1" dirty="0">
                <a:latin typeface="CMR12"/>
              </a:rPr>
              <a:t> </a:t>
            </a:r>
            <a:r>
              <a:rPr lang="en-US" b="1" dirty="0">
                <a:latin typeface="CMR12"/>
              </a:rPr>
              <a:t>resonance (SPR), and NMR</a:t>
            </a:r>
            <a:r>
              <a:rPr lang="cs-CZ" b="1" dirty="0">
                <a:latin typeface="CMR12"/>
              </a:rPr>
              <a:t> </a:t>
            </a:r>
            <a:r>
              <a:rPr lang="en-US" b="1" dirty="0">
                <a:latin typeface="CMR12"/>
              </a:rPr>
              <a:t>spectroscopy</a:t>
            </a:r>
            <a:endParaRPr lang="cs-CZ" b="1" dirty="0"/>
          </a:p>
          <a:p>
            <a:r>
              <a:rPr lang="en-US" dirty="0"/>
              <a:t>X-ray crystallography and ITC are low throughput techniques, while</a:t>
            </a:r>
            <a:r>
              <a:rPr lang="cs-CZ" dirty="0"/>
              <a:t> </a:t>
            </a:r>
            <a:r>
              <a:rPr lang="en-US" dirty="0"/>
              <a:t>SPR and thermal shift are higher throughput</a:t>
            </a:r>
            <a:r>
              <a:rPr lang="cs-CZ" dirty="0"/>
              <a:t> </a:t>
            </a:r>
          </a:p>
        </p:txBody>
      </p:sp>
      <p:sp>
        <p:nvSpPr>
          <p:cNvPr id="4" name="Obdélník 3">
            <a:extLst>
              <a:ext uri="{FF2B5EF4-FFF2-40B4-BE49-F238E27FC236}">
                <a16:creationId xmlns:a16="http://schemas.microsoft.com/office/drawing/2014/main" id="{E8421CA5-51CC-4BD4-A663-BEE1B726DA78}"/>
              </a:ext>
            </a:extLst>
          </p:cNvPr>
          <p:cNvSpPr/>
          <p:nvPr/>
        </p:nvSpPr>
        <p:spPr>
          <a:xfrm>
            <a:off x="4477310" y="6611779"/>
            <a:ext cx="3073277" cy="246221"/>
          </a:xfrm>
          <a:prstGeom prst="rect">
            <a:avLst/>
          </a:prstGeom>
        </p:spPr>
        <p:txBody>
          <a:bodyPr wrap="none">
            <a:spAutoFit/>
          </a:bodyPr>
          <a:lstStyle/>
          <a:p>
            <a:r>
              <a:rPr lang="cs-CZ" sz="1000" dirty="0" err="1"/>
              <a:t>Stauch</a:t>
            </a:r>
            <a:r>
              <a:rPr lang="cs-CZ" sz="1000" dirty="0"/>
              <a:t> B. H.: PhD. Thesis 2013, University of Cambridge</a:t>
            </a:r>
          </a:p>
        </p:txBody>
      </p:sp>
    </p:spTree>
    <p:extLst>
      <p:ext uri="{BB962C8B-B14F-4D97-AF65-F5344CB8AC3E}">
        <p14:creationId xmlns:p14="http://schemas.microsoft.com/office/powerpoint/2010/main" val="1746937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8CBF03-A05F-4E6C-8308-5F6C40EB2502}"/>
              </a:ext>
            </a:extLst>
          </p:cNvPr>
          <p:cNvSpPr>
            <a:spLocks noGrp="1"/>
          </p:cNvSpPr>
          <p:nvPr>
            <p:ph type="title"/>
          </p:nvPr>
        </p:nvSpPr>
        <p:spPr/>
        <p:txBody>
          <a:bodyPr/>
          <a:lstStyle/>
          <a:p>
            <a:r>
              <a:rPr lang="cs-CZ" dirty="0" err="1">
                <a:hlinkClick r:id="rId3"/>
              </a:rPr>
              <a:t>Surface</a:t>
            </a:r>
            <a:r>
              <a:rPr lang="cs-CZ" dirty="0">
                <a:hlinkClick r:id="rId3"/>
              </a:rPr>
              <a:t> </a:t>
            </a:r>
            <a:r>
              <a:rPr lang="cs-CZ" dirty="0" err="1">
                <a:hlinkClick r:id="rId3"/>
              </a:rPr>
              <a:t>plasmon</a:t>
            </a:r>
            <a:r>
              <a:rPr lang="cs-CZ" dirty="0">
                <a:hlinkClick r:id="rId3"/>
              </a:rPr>
              <a:t> resonance </a:t>
            </a:r>
            <a:r>
              <a:rPr lang="cs-CZ" dirty="0"/>
              <a:t>(SPR)</a:t>
            </a:r>
          </a:p>
        </p:txBody>
      </p:sp>
      <p:sp>
        <p:nvSpPr>
          <p:cNvPr id="3" name="Zástupný obsah 2">
            <a:extLst>
              <a:ext uri="{FF2B5EF4-FFF2-40B4-BE49-F238E27FC236}">
                <a16:creationId xmlns:a16="http://schemas.microsoft.com/office/drawing/2014/main" id="{3F2C56EE-3F1B-49F2-9C1A-2833BC210609}"/>
              </a:ext>
            </a:extLst>
          </p:cNvPr>
          <p:cNvSpPr>
            <a:spLocks noGrp="1"/>
          </p:cNvSpPr>
          <p:nvPr>
            <p:ph idx="1"/>
          </p:nvPr>
        </p:nvSpPr>
        <p:spPr>
          <a:xfrm>
            <a:off x="838200" y="1719296"/>
            <a:ext cx="10515600" cy="2927128"/>
          </a:xfrm>
        </p:spPr>
        <p:txBody>
          <a:bodyPr>
            <a:normAutofit fontScale="92500"/>
          </a:bodyPr>
          <a:lstStyle/>
          <a:p>
            <a:r>
              <a:rPr lang="en-US" dirty="0"/>
              <a:t>optical-based method to measure the change in the refractive index near a sensor</a:t>
            </a:r>
            <a:r>
              <a:rPr lang="cs-CZ" dirty="0"/>
              <a:t> </a:t>
            </a:r>
            <a:r>
              <a:rPr lang="en-US" dirty="0"/>
              <a:t>surface </a:t>
            </a:r>
            <a:endParaRPr lang="cs-CZ" dirty="0"/>
          </a:p>
          <a:p>
            <a:pPr lvl="1"/>
            <a:r>
              <a:rPr lang="cs-CZ" dirty="0"/>
              <a:t>p</a:t>
            </a:r>
            <a:r>
              <a:rPr lang="en-US" dirty="0" err="1"/>
              <a:t>roteins</a:t>
            </a:r>
            <a:r>
              <a:rPr lang="cs-CZ" dirty="0"/>
              <a:t> </a:t>
            </a:r>
            <a:r>
              <a:rPr lang="en-US" dirty="0"/>
              <a:t>are </a:t>
            </a:r>
            <a:r>
              <a:rPr lang="en-US" dirty="0" err="1"/>
              <a:t>immobili</a:t>
            </a:r>
            <a:r>
              <a:rPr lang="cs-CZ" dirty="0"/>
              <a:t>z</a:t>
            </a:r>
            <a:r>
              <a:rPr lang="en-US" dirty="0"/>
              <a:t>ed on a metal coated surface and ligands </a:t>
            </a:r>
            <a:r>
              <a:rPr lang="cs-CZ" dirty="0" err="1"/>
              <a:t>fl</a:t>
            </a:r>
            <a:r>
              <a:rPr lang="en-US" dirty="0"/>
              <a:t>ow past. When a</a:t>
            </a:r>
            <a:r>
              <a:rPr lang="cs-CZ" dirty="0"/>
              <a:t> </a:t>
            </a:r>
            <a:r>
              <a:rPr lang="en-US" dirty="0"/>
              <a:t>ligand binds to the protein, it causes changes in the refractivity/re</a:t>
            </a:r>
            <a:r>
              <a:rPr lang="cs-CZ" dirty="0" err="1"/>
              <a:t>fl</a:t>
            </a:r>
            <a:r>
              <a:rPr lang="en-US" dirty="0" err="1"/>
              <a:t>ectivity</a:t>
            </a:r>
            <a:r>
              <a:rPr lang="en-US" dirty="0"/>
              <a:t> properties</a:t>
            </a:r>
            <a:r>
              <a:rPr lang="cs-CZ" dirty="0"/>
              <a:t> </a:t>
            </a:r>
            <a:r>
              <a:rPr lang="en-US" dirty="0"/>
              <a:t>of the metal that are related to the mass of the ligand and the mass of the</a:t>
            </a:r>
            <a:r>
              <a:rPr lang="cs-CZ" dirty="0"/>
              <a:t> </a:t>
            </a:r>
            <a:r>
              <a:rPr lang="en-US" dirty="0"/>
              <a:t>protein that can be detected by an optical device.</a:t>
            </a:r>
            <a:endParaRPr lang="cs-CZ" dirty="0"/>
          </a:p>
          <a:p>
            <a:r>
              <a:rPr lang="en-US" dirty="0"/>
              <a:t>measuring real-time quantification of protein–ligand binding</a:t>
            </a:r>
            <a:r>
              <a:rPr lang="cs-CZ" dirty="0"/>
              <a:t> </a:t>
            </a:r>
            <a:r>
              <a:rPr lang="en-US" dirty="0"/>
              <a:t>kinetics and affinities</a:t>
            </a:r>
            <a:endParaRPr lang="cs-CZ" dirty="0"/>
          </a:p>
        </p:txBody>
      </p:sp>
      <p:sp>
        <p:nvSpPr>
          <p:cNvPr id="4" name="Obdélník 3">
            <a:extLst>
              <a:ext uri="{FF2B5EF4-FFF2-40B4-BE49-F238E27FC236}">
                <a16:creationId xmlns:a16="http://schemas.microsoft.com/office/drawing/2014/main" id="{F9E5A953-7B82-4C70-A91D-55B8A13163AC}"/>
              </a:ext>
            </a:extLst>
          </p:cNvPr>
          <p:cNvSpPr/>
          <p:nvPr/>
        </p:nvSpPr>
        <p:spPr>
          <a:xfrm>
            <a:off x="9118723" y="6332282"/>
            <a:ext cx="3073277" cy="553998"/>
          </a:xfrm>
          <a:prstGeom prst="rect">
            <a:avLst/>
          </a:prstGeom>
        </p:spPr>
        <p:txBody>
          <a:bodyPr wrap="none">
            <a:spAutoFit/>
          </a:bodyPr>
          <a:lstStyle/>
          <a:p>
            <a:r>
              <a:rPr lang="cs-CZ" sz="1000" dirty="0" err="1"/>
              <a:t>Stauch</a:t>
            </a:r>
            <a:r>
              <a:rPr lang="cs-CZ" sz="1000" dirty="0"/>
              <a:t> B. H.: PhD. Thesis 2013, University of Cambridge</a:t>
            </a:r>
          </a:p>
          <a:p>
            <a:r>
              <a:rPr lang="cs-CZ" sz="1000" dirty="0" err="1"/>
              <a:t>Du</a:t>
            </a:r>
            <a:r>
              <a:rPr lang="cs-CZ" sz="1000" dirty="0"/>
              <a:t> X. et al. </a:t>
            </a:r>
            <a:r>
              <a:rPr lang="en-US" sz="1000" dirty="0"/>
              <a:t>Int. J. Mol. Sci. 2016, 17, 144</a:t>
            </a:r>
            <a:r>
              <a:rPr lang="cs-CZ" sz="1000" dirty="0"/>
              <a:t>;</a:t>
            </a:r>
          </a:p>
          <a:p>
            <a:r>
              <a:rPr lang="cs-CZ" sz="1000" dirty="0" err="1"/>
              <a:t>Sandoval</a:t>
            </a:r>
            <a:r>
              <a:rPr lang="cs-CZ" sz="1000" dirty="0"/>
              <a:t> P. J. et al.: Plant </a:t>
            </a:r>
            <a:r>
              <a:rPr lang="cs-CZ" sz="1000" dirty="0" err="1"/>
              <a:t>Physiol</a:t>
            </a:r>
            <a:r>
              <a:rPr lang="cs-CZ" sz="1000" dirty="0"/>
              <a:t>. 2020, 182, 1697</a:t>
            </a:r>
          </a:p>
        </p:txBody>
      </p:sp>
      <p:pic>
        <p:nvPicPr>
          <p:cNvPr id="5" name="Obrázek 4">
            <a:extLst>
              <a:ext uri="{FF2B5EF4-FFF2-40B4-BE49-F238E27FC236}">
                <a16:creationId xmlns:a16="http://schemas.microsoft.com/office/drawing/2014/main" id="{425D62F9-319A-4464-A90B-6A074E58C339}"/>
              </a:ext>
            </a:extLst>
          </p:cNvPr>
          <p:cNvPicPr>
            <a:picLocks noChangeAspect="1"/>
          </p:cNvPicPr>
          <p:nvPr/>
        </p:nvPicPr>
        <p:blipFill>
          <a:blip r:embed="rId4"/>
          <a:stretch>
            <a:fillRect/>
          </a:stretch>
        </p:blipFill>
        <p:spPr>
          <a:xfrm>
            <a:off x="4379045" y="4344904"/>
            <a:ext cx="3030076" cy="2513096"/>
          </a:xfrm>
          <a:prstGeom prst="rect">
            <a:avLst/>
          </a:prstGeom>
        </p:spPr>
      </p:pic>
    </p:spTree>
    <p:extLst>
      <p:ext uri="{BB962C8B-B14F-4D97-AF65-F5344CB8AC3E}">
        <p14:creationId xmlns:p14="http://schemas.microsoft.com/office/powerpoint/2010/main" val="3820541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D0DB4B-518A-4796-8147-E47A74DDACB4}"/>
              </a:ext>
            </a:extLst>
          </p:cNvPr>
          <p:cNvSpPr>
            <a:spLocks noGrp="1"/>
          </p:cNvSpPr>
          <p:nvPr>
            <p:ph type="title"/>
          </p:nvPr>
        </p:nvSpPr>
        <p:spPr/>
        <p:txBody>
          <a:bodyPr/>
          <a:lstStyle/>
          <a:p>
            <a:r>
              <a:rPr lang="en-US" dirty="0">
                <a:hlinkClick r:id="rId3"/>
              </a:rPr>
              <a:t>Isothermal titration calorimetry </a:t>
            </a:r>
            <a:r>
              <a:rPr lang="en-US" dirty="0"/>
              <a:t>(ITC)</a:t>
            </a:r>
            <a:endParaRPr lang="cs-CZ" dirty="0"/>
          </a:p>
        </p:txBody>
      </p:sp>
      <p:sp>
        <p:nvSpPr>
          <p:cNvPr id="3" name="Zástupný obsah 2">
            <a:extLst>
              <a:ext uri="{FF2B5EF4-FFF2-40B4-BE49-F238E27FC236}">
                <a16:creationId xmlns:a16="http://schemas.microsoft.com/office/drawing/2014/main" id="{672EBEDB-C7C3-462A-BF0A-256AA480AE00}"/>
              </a:ext>
            </a:extLst>
          </p:cNvPr>
          <p:cNvSpPr>
            <a:spLocks noGrp="1"/>
          </p:cNvSpPr>
          <p:nvPr>
            <p:ph idx="1"/>
          </p:nvPr>
        </p:nvSpPr>
        <p:spPr>
          <a:xfrm>
            <a:off x="1008321" y="1690688"/>
            <a:ext cx="10515600" cy="3090632"/>
          </a:xfrm>
        </p:spPr>
        <p:txBody>
          <a:bodyPr>
            <a:normAutofit fontScale="62500" lnSpcReduction="20000"/>
          </a:bodyPr>
          <a:lstStyle/>
          <a:p>
            <a:r>
              <a:rPr lang="en-US" dirty="0"/>
              <a:t>measurement of heat release upon ligand binding  – the only approach to measure directly the heat exchange during complex formation at a constant temperature, and has become the gold standard in determining the forces that drive the binding process or stabilize the intermolecular Interactions</a:t>
            </a:r>
          </a:p>
          <a:p>
            <a:r>
              <a:rPr lang="en-US" dirty="0"/>
              <a:t>technique of choice for precise determination of binding constants, and the only widely used biophysical technique that is able to deconvolute the contributions of enthalpy and entropy to ligand binding. The relative contributions of enthalpy and entropy can provide with insights into the relative importance of polar and hydrophobic interactions, respectively</a:t>
            </a:r>
          </a:p>
          <a:p>
            <a:r>
              <a:rPr lang="en-US" dirty="0"/>
              <a:t>typical ITC experiment contains three steps: (</a:t>
            </a:r>
            <a:r>
              <a:rPr lang="en-US" dirty="0" err="1"/>
              <a:t>i</a:t>
            </a:r>
            <a:r>
              <a:rPr lang="en-US" dirty="0"/>
              <a:t>) a ligand is titrated into a solution containing the bio-macromolecule (e.g., protein) of interest; (ii) the heat released or absorbed that is associated with a binding event is measured; and (iii) the primary ITC data is processed and fitted to obtain the binding constant (</a:t>
            </a:r>
            <a:r>
              <a:rPr lang="en-US" dirty="0" err="1"/>
              <a:t>Kb</a:t>
            </a:r>
            <a:r>
              <a:rPr lang="en-US" dirty="0"/>
              <a:t>), Gibbs free energy of binding (DG), binding enthalpy (DH) and entropy (DS), and the stoichiometry (n) of the binding event. Moreover, when ITC experiments are performer at varying temperatures, the heat capacity change (</a:t>
            </a:r>
            <a:r>
              <a:rPr lang="en-US" dirty="0" err="1"/>
              <a:t>DCp</a:t>
            </a:r>
            <a:r>
              <a:rPr lang="en-US" dirty="0"/>
              <a:t>) of a binding reaction can be obtained</a:t>
            </a:r>
          </a:p>
        </p:txBody>
      </p:sp>
      <p:pic>
        <p:nvPicPr>
          <p:cNvPr id="5" name="Obrázek 4">
            <a:extLst>
              <a:ext uri="{FF2B5EF4-FFF2-40B4-BE49-F238E27FC236}">
                <a16:creationId xmlns:a16="http://schemas.microsoft.com/office/drawing/2014/main" id="{6B43201D-3766-4012-8CC2-2550DC3A85D6}"/>
              </a:ext>
            </a:extLst>
          </p:cNvPr>
          <p:cNvPicPr>
            <a:picLocks noChangeAspect="1"/>
          </p:cNvPicPr>
          <p:nvPr/>
        </p:nvPicPr>
        <p:blipFill>
          <a:blip r:embed="rId4"/>
          <a:stretch>
            <a:fillRect/>
          </a:stretch>
        </p:blipFill>
        <p:spPr>
          <a:xfrm>
            <a:off x="4131325" y="4697062"/>
            <a:ext cx="2712394" cy="2160938"/>
          </a:xfrm>
          <a:prstGeom prst="rect">
            <a:avLst/>
          </a:prstGeom>
        </p:spPr>
      </p:pic>
      <p:sp>
        <p:nvSpPr>
          <p:cNvPr id="7" name="Obdélník 3">
            <a:extLst>
              <a:ext uri="{FF2B5EF4-FFF2-40B4-BE49-F238E27FC236}">
                <a16:creationId xmlns:a16="http://schemas.microsoft.com/office/drawing/2014/main" id="{A93E584E-75E9-418E-886A-F420E976815E}"/>
              </a:ext>
            </a:extLst>
          </p:cNvPr>
          <p:cNvSpPr/>
          <p:nvPr/>
        </p:nvSpPr>
        <p:spPr>
          <a:xfrm>
            <a:off x="9118723" y="6304002"/>
            <a:ext cx="3073277" cy="553998"/>
          </a:xfrm>
          <a:prstGeom prst="rect">
            <a:avLst/>
          </a:prstGeom>
        </p:spPr>
        <p:txBody>
          <a:bodyPr wrap="none">
            <a:spAutoFit/>
          </a:bodyPr>
          <a:lstStyle/>
          <a:p>
            <a:r>
              <a:rPr lang="cs-CZ" sz="1000" dirty="0" err="1"/>
              <a:t>Stauch</a:t>
            </a:r>
            <a:r>
              <a:rPr lang="cs-CZ" sz="1000" dirty="0"/>
              <a:t> B. H.: PhD. Thesis 2013, University of Cambridge</a:t>
            </a:r>
          </a:p>
          <a:p>
            <a:r>
              <a:rPr lang="fr-FR" sz="1000" dirty="0"/>
              <a:t>Du X. et al. Int. J. Mol. </a:t>
            </a:r>
            <a:r>
              <a:rPr lang="fr-FR" sz="1000" dirty="0" err="1"/>
              <a:t>Sci</a:t>
            </a:r>
            <a:r>
              <a:rPr lang="fr-FR" sz="1000" dirty="0"/>
              <a:t>. 2016, 17, 144</a:t>
            </a:r>
            <a:endParaRPr lang="cs-CZ" sz="1000" dirty="0"/>
          </a:p>
          <a:p>
            <a:r>
              <a:rPr lang="cs-CZ" sz="1000" dirty="0" err="1"/>
              <a:t>Sandoval</a:t>
            </a:r>
            <a:r>
              <a:rPr lang="cs-CZ" sz="1000" dirty="0"/>
              <a:t> P. J. et al.: Plant </a:t>
            </a:r>
            <a:r>
              <a:rPr lang="cs-CZ" sz="1000" dirty="0" err="1"/>
              <a:t>Physiol</a:t>
            </a:r>
            <a:r>
              <a:rPr lang="cs-CZ" sz="1000" dirty="0"/>
              <a:t>. 2020, 182, 1697</a:t>
            </a:r>
          </a:p>
        </p:txBody>
      </p:sp>
    </p:spTree>
    <p:extLst>
      <p:ext uri="{BB962C8B-B14F-4D97-AF65-F5344CB8AC3E}">
        <p14:creationId xmlns:p14="http://schemas.microsoft.com/office/powerpoint/2010/main" val="3014560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889811-1C66-4952-8D49-0F6052E818C8}"/>
              </a:ext>
            </a:extLst>
          </p:cNvPr>
          <p:cNvSpPr>
            <a:spLocks noGrp="1"/>
          </p:cNvSpPr>
          <p:nvPr>
            <p:ph type="title"/>
          </p:nvPr>
        </p:nvSpPr>
        <p:spPr/>
        <p:txBody>
          <a:bodyPr/>
          <a:lstStyle/>
          <a:p>
            <a:r>
              <a:rPr lang="en-US" dirty="0">
                <a:hlinkClick r:id="rId2"/>
              </a:rPr>
              <a:t>Thermal</a:t>
            </a:r>
            <a:r>
              <a:rPr lang="cs-CZ" dirty="0">
                <a:hlinkClick r:id="rId2"/>
              </a:rPr>
              <a:t> </a:t>
            </a:r>
            <a:r>
              <a:rPr lang="en-US" dirty="0">
                <a:hlinkClick r:id="rId2"/>
              </a:rPr>
              <a:t>shift assay</a:t>
            </a:r>
            <a:r>
              <a:rPr lang="cs-CZ" dirty="0">
                <a:hlinkClick r:id="rId2"/>
              </a:rPr>
              <a:t> </a:t>
            </a:r>
            <a:r>
              <a:rPr lang="cs-CZ" dirty="0"/>
              <a:t>(TSA)</a:t>
            </a:r>
          </a:p>
        </p:txBody>
      </p:sp>
      <p:sp>
        <p:nvSpPr>
          <p:cNvPr id="3" name="Zástupný obsah 2">
            <a:extLst>
              <a:ext uri="{FF2B5EF4-FFF2-40B4-BE49-F238E27FC236}">
                <a16:creationId xmlns:a16="http://schemas.microsoft.com/office/drawing/2014/main" id="{051A332F-0C7E-4FAB-9B19-DF10BA7DE345}"/>
              </a:ext>
            </a:extLst>
          </p:cNvPr>
          <p:cNvSpPr>
            <a:spLocks noGrp="1"/>
          </p:cNvSpPr>
          <p:nvPr>
            <p:ph idx="1"/>
          </p:nvPr>
        </p:nvSpPr>
        <p:spPr/>
        <p:txBody>
          <a:bodyPr>
            <a:normAutofit/>
          </a:bodyPr>
          <a:lstStyle/>
          <a:p>
            <a:r>
              <a:rPr lang="cs-CZ" dirty="0"/>
              <a:t>s</a:t>
            </a:r>
            <a:r>
              <a:rPr lang="en-US" dirty="0"/>
              <a:t>mall molecule ligands typically bind to proteins in a well-d</a:t>
            </a:r>
            <a:r>
              <a:rPr lang="cs-CZ" dirty="0" err="1"/>
              <a:t>efi</a:t>
            </a:r>
            <a:r>
              <a:rPr lang="en-US" dirty="0" err="1"/>
              <a:t>ned</a:t>
            </a:r>
            <a:r>
              <a:rPr lang="en-US" dirty="0"/>
              <a:t>, folded state,</a:t>
            </a:r>
            <a:r>
              <a:rPr lang="cs-CZ" dirty="0"/>
              <a:t> </a:t>
            </a:r>
            <a:r>
              <a:rPr lang="en-US" dirty="0"/>
              <a:t>thereby </a:t>
            </a:r>
            <a:r>
              <a:rPr lang="en-US" dirty="0" err="1"/>
              <a:t>stabili</a:t>
            </a:r>
            <a:r>
              <a:rPr lang="cs-CZ" dirty="0"/>
              <a:t>z</a:t>
            </a:r>
            <a:r>
              <a:rPr lang="en-US" dirty="0" err="1"/>
              <a:t>ing</a:t>
            </a:r>
            <a:r>
              <a:rPr lang="en-US" dirty="0"/>
              <a:t> this folded state by increasing its heat capacity</a:t>
            </a:r>
            <a:endParaRPr lang="cs-CZ" dirty="0"/>
          </a:p>
          <a:p>
            <a:r>
              <a:rPr lang="cs-CZ" dirty="0"/>
              <a:t>in TSA </a:t>
            </a:r>
            <a:r>
              <a:rPr lang="en-US" dirty="0"/>
              <a:t>the protein unfolding temperature is determined in the presence and</a:t>
            </a:r>
            <a:r>
              <a:rPr lang="cs-CZ" dirty="0"/>
              <a:t> </a:t>
            </a:r>
            <a:r>
              <a:rPr lang="en-US" dirty="0"/>
              <a:t>absence of a ligand by optical means, as folded and unfolded proteins have di</a:t>
            </a:r>
            <a:r>
              <a:rPr lang="cs-CZ" dirty="0"/>
              <a:t>ff</a:t>
            </a:r>
            <a:r>
              <a:rPr lang="en-US" dirty="0" err="1"/>
              <a:t>erent</a:t>
            </a:r>
            <a:r>
              <a:rPr lang="cs-CZ" dirty="0"/>
              <a:t> </a:t>
            </a:r>
            <a:r>
              <a:rPr lang="cs-CZ" dirty="0" err="1"/>
              <a:t>fl</a:t>
            </a:r>
            <a:r>
              <a:rPr lang="en-US" dirty="0" err="1"/>
              <a:t>uorescent</a:t>
            </a:r>
            <a:r>
              <a:rPr lang="en-US" dirty="0"/>
              <a:t> properties. In the case of ligand binding, an increase in unfolding</a:t>
            </a:r>
            <a:r>
              <a:rPr lang="cs-CZ" dirty="0"/>
              <a:t> </a:t>
            </a:r>
            <a:r>
              <a:rPr lang="en-US" dirty="0"/>
              <a:t>temperature can be measured</a:t>
            </a:r>
            <a:endParaRPr lang="cs-CZ" dirty="0"/>
          </a:p>
        </p:txBody>
      </p:sp>
      <p:sp>
        <p:nvSpPr>
          <p:cNvPr id="6" name="Obdélník 3">
            <a:extLst>
              <a:ext uri="{FF2B5EF4-FFF2-40B4-BE49-F238E27FC236}">
                <a16:creationId xmlns:a16="http://schemas.microsoft.com/office/drawing/2014/main" id="{603B6389-DFC0-41BC-AF09-1A9310CB0440}"/>
              </a:ext>
            </a:extLst>
          </p:cNvPr>
          <p:cNvSpPr/>
          <p:nvPr/>
        </p:nvSpPr>
        <p:spPr>
          <a:xfrm>
            <a:off x="4466678" y="6608161"/>
            <a:ext cx="3073277" cy="246221"/>
          </a:xfrm>
          <a:prstGeom prst="rect">
            <a:avLst/>
          </a:prstGeom>
        </p:spPr>
        <p:txBody>
          <a:bodyPr wrap="none">
            <a:spAutoFit/>
          </a:bodyPr>
          <a:lstStyle/>
          <a:p>
            <a:r>
              <a:rPr lang="cs-CZ" sz="1000" dirty="0" err="1"/>
              <a:t>Stauch</a:t>
            </a:r>
            <a:r>
              <a:rPr lang="cs-CZ" sz="1000" dirty="0"/>
              <a:t> B. H.: PhD. Thesis 2013, University of Cambridge</a:t>
            </a:r>
          </a:p>
        </p:txBody>
      </p:sp>
    </p:spTree>
    <p:extLst>
      <p:ext uri="{BB962C8B-B14F-4D97-AF65-F5344CB8AC3E}">
        <p14:creationId xmlns:p14="http://schemas.microsoft.com/office/powerpoint/2010/main" val="438781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Homework</a:t>
            </a:r>
            <a:r>
              <a:rPr lang="cs-CZ" dirty="0"/>
              <a:t> – </a:t>
            </a:r>
            <a:r>
              <a:rPr lang="cs-CZ" dirty="0" err="1"/>
              <a:t>see</a:t>
            </a:r>
            <a:r>
              <a:rPr lang="cs-CZ" dirty="0"/>
              <a:t> </a:t>
            </a:r>
            <a:r>
              <a:rPr lang="cs-CZ" dirty="0" err="1"/>
              <a:t>the</a:t>
            </a:r>
            <a:r>
              <a:rPr lang="cs-CZ" dirty="0"/>
              <a:t> video</a:t>
            </a:r>
            <a:br>
              <a:rPr lang="cs-CZ" dirty="0"/>
            </a:br>
            <a:r>
              <a:rPr lang="cs-CZ" dirty="0">
                <a:hlinkClick r:id="rId2"/>
              </a:rPr>
              <a:t>http://pdb101.rcsb.org/learn/videos/what-is-a-protein-video</a:t>
            </a:r>
            <a:endParaRPr lang="cs-CZ" dirty="0"/>
          </a:p>
        </p:txBody>
      </p:sp>
      <p:sp>
        <p:nvSpPr>
          <p:cNvPr id="4" name="Zástupný symbol pro text 3"/>
          <p:cNvSpPr>
            <a:spLocks noGrp="1"/>
          </p:cNvSpPr>
          <p:nvPr>
            <p:ph type="body" sz="quarter" idx="11"/>
          </p:nvPr>
        </p:nvSpPr>
        <p:spPr/>
        <p:txBody>
          <a:bodyPr>
            <a:normAutofit fontScale="55000" lnSpcReduction="20000"/>
          </a:bodyPr>
          <a:lstStyle/>
          <a:p>
            <a:r>
              <a:rPr lang="cs-CZ" sz="2400" dirty="0">
                <a:latin typeface="Arial" panose="020B0604020202020204" pitchFamily="34" charset="0"/>
                <a:ea typeface="Calibri" panose="020F0502020204030204" pitchFamily="34" charset="0"/>
                <a:cs typeface="Times New Roman" panose="02020603050405020304" pitchFamily="18" charset="0"/>
              </a:rPr>
              <a:t>Projekt</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a:latin typeface="Arial" panose="020B0604020202020204" pitchFamily="34" charset="0"/>
                <a:ea typeface="Calibri" panose="020F0502020204030204" pitchFamily="34" charset="0"/>
                <a:cs typeface="Times New Roman" panose="02020603050405020304" pitchFamily="18" charset="0"/>
              </a:rPr>
              <a:t>„Zvýšení kvality vzdělávání na UK a jeho relevance pro potřeby trhu práce-ESF</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r>
              <a:rPr lang="cs-CZ" sz="2400" dirty="0">
                <a:latin typeface="Arial" panose="020B0604020202020204" pitchFamily="34" charset="0"/>
                <a:ea typeface="Calibri" panose="020F0502020204030204" pitchFamily="34" charset="0"/>
                <a:cs typeface="Times New Roman" panose="02020603050405020304" pitchFamily="18" charset="0"/>
              </a:rPr>
              <a:t>Reg. č. CZ.02.2.69/0.0/0.0/16_015/0002362“, je financován z programu OP VVV</a:t>
            </a:r>
            <a:endParaRPr lang="cs-CZ" sz="24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3911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Electrostatic or </a:t>
            </a:r>
            <a:r>
              <a:rPr lang="cs-CZ" dirty="0"/>
              <a:t>i</a:t>
            </a:r>
            <a:r>
              <a:rPr lang="en-GB" dirty="0" err="1"/>
              <a:t>onic</a:t>
            </a:r>
            <a:r>
              <a:rPr lang="en-GB" dirty="0"/>
              <a:t> </a:t>
            </a:r>
            <a:r>
              <a:rPr lang="cs-CZ" dirty="0"/>
              <a:t>b</a:t>
            </a:r>
            <a:r>
              <a:rPr lang="en-GB" dirty="0" err="1"/>
              <a:t>onds</a:t>
            </a:r>
            <a:endParaRPr lang="en-GB" dirty="0"/>
          </a:p>
        </p:txBody>
      </p:sp>
      <p:sp>
        <p:nvSpPr>
          <p:cNvPr id="3" name="Zástupný symbol pro obsah 2"/>
          <p:cNvSpPr>
            <a:spLocks noGrp="1"/>
          </p:cNvSpPr>
          <p:nvPr>
            <p:ph idx="1"/>
          </p:nvPr>
        </p:nvSpPr>
        <p:spPr>
          <a:xfrm>
            <a:off x="838200" y="1889633"/>
            <a:ext cx="10515600" cy="4351338"/>
          </a:xfrm>
        </p:spPr>
        <p:txBody>
          <a:bodyPr/>
          <a:lstStyle/>
          <a:p>
            <a:r>
              <a:rPr lang="en-GB" dirty="0"/>
              <a:t>strongest intermolecular bonds (20–40 kJ.mol</a:t>
            </a:r>
            <a:r>
              <a:rPr lang="en-GB" baseline="30000" dirty="0"/>
              <a:t>-1</a:t>
            </a:r>
            <a:r>
              <a:rPr lang="en-GB" dirty="0"/>
              <a:t>) between groups having an opposite charges</a:t>
            </a:r>
          </a:p>
          <a:p>
            <a:pPr lvl="1"/>
            <a:r>
              <a:rPr lang="en-GB" dirty="0"/>
              <a:t>inversely proportional to the distance between the two charged atoms</a:t>
            </a:r>
          </a:p>
          <a:p>
            <a:pPr lvl="1"/>
            <a:r>
              <a:rPr lang="en-GB" dirty="0"/>
              <a:t>depending on the nature of environment: </a:t>
            </a:r>
            <a:r>
              <a:rPr lang="en-GB" dirty="0">
                <a:solidFill>
                  <a:srgbClr val="FF0000"/>
                </a:solidFill>
              </a:rPr>
              <a:t>stronger in hydrophobic than in hydrophilic environment</a:t>
            </a:r>
          </a:p>
          <a:p>
            <a:endParaRPr lang="cs-CZ" dirty="0"/>
          </a:p>
        </p:txBody>
      </p:sp>
      <p:sp>
        <p:nvSpPr>
          <p:cNvPr id="5" name="Obdélník 4"/>
          <p:cNvSpPr/>
          <p:nvPr/>
        </p:nvSpPr>
        <p:spPr>
          <a:xfrm>
            <a:off x="3411728" y="6611779"/>
            <a:ext cx="7543800" cy="246221"/>
          </a:xfrm>
          <a:prstGeom prst="rect">
            <a:avLst/>
          </a:prstGeom>
        </p:spPr>
        <p:txBody>
          <a:bodyPr wrap="square">
            <a:spAutoFit/>
          </a:bodyPr>
          <a:lstStyle/>
          <a:p>
            <a:pPr>
              <a:defRPr/>
            </a:pPr>
            <a:r>
              <a:rPr lang="en-GB" sz="1000" dirty="0"/>
              <a:t>Patrick GL: An Introduction to Medicinal Chemistry, Oxford University Press, New York 2009, 4th Ed.</a:t>
            </a:r>
          </a:p>
        </p:txBody>
      </p:sp>
      <p:grpSp>
        <p:nvGrpSpPr>
          <p:cNvPr id="9" name="Skupina 8"/>
          <p:cNvGrpSpPr/>
          <p:nvPr/>
        </p:nvGrpSpPr>
        <p:grpSpPr>
          <a:xfrm>
            <a:off x="2163834" y="3971584"/>
            <a:ext cx="7864332" cy="2269387"/>
            <a:chOff x="8883825" y="3379297"/>
            <a:chExt cx="7864332" cy="2269387"/>
          </a:xfrm>
        </p:grpSpPr>
        <p:sp>
          <p:nvSpPr>
            <p:cNvPr id="7" name="TextovéPole 6"/>
            <p:cNvSpPr txBox="1"/>
            <p:nvPr/>
          </p:nvSpPr>
          <p:spPr>
            <a:xfrm>
              <a:off x="9540607" y="5310130"/>
              <a:ext cx="6550768" cy="338554"/>
            </a:xfrm>
            <a:prstGeom prst="rect">
              <a:avLst/>
            </a:prstGeom>
            <a:noFill/>
          </p:spPr>
          <p:txBody>
            <a:bodyPr wrap="none" rtlCol="0">
              <a:spAutoFit/>
            </a:bodyPr>
            <a:lstStyle/>
            <a:p>
              <a:r>
                <a:rPr lang="en-GB" sz="1600" dirty="0"/>
                <a:t>Fig. 1.5. Electrostatic (ionic) interactions between a drug and the binding site</a:t>
              </a: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825" y="3379297"/>
              <a:ext cx="7864332" cy="1950885"/>
            </a:xfrm>
            <a:prstGeom prst="rect">
              <a:avLst/>
            </a:prstGeom>
          </p:spPr>
        </p:pic>
      </p:grpSp>
    </p:spTree>
    <p:extLst>
      <p:ext uri="{BB962C8B-B14F-4D97-AF65-F5344CB8AC3E}">
        <p14:creationId xmlns:p14="http://schemas.microsoft.com/office/powerpoint/2010/main" val="288280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Dipole-</a:t>
            </a:r>
            <a:r>
              <a:rPr lang="cs-CZ" dirty="0"/>
              <a:t>d</a:t>
            </a:r>
            <a:r>
              <a:rPr lang="en-GB" dirty="0" err="1"/>
              <a:t>ipole</a:t>
            </a:r>
            <a:r>
              <a:rPr lang="en-GB" dirty="0"/>
              <a:t> and </a:t>
            </a:r>
            <a:r>
              <a:rPr lang="cs-CZ" dirty="0"/>
              <a:t>i</a:t>
            </a:r>
            <a:r>
              <a:rPr lang="en-GB" dirty="0"/>
              <a:t>on-</a:t>
            </a:r>
            <a:r>
              <a:rPr lang="cs-CZ" dirty="0"/>
              <a:t>d</a:t>
            </a:r>
            <a:r>
              <a:rPr lang="en-GB" dirty="0" err="1"/>
              <a:t>ipole</a:t>
            </a:r>
            <a:r>
              <a:rPr lang="en-GB" dirty="0"/>
              <a:t> </a:t>
            </a:r>
            <a:r>
              <a:rPr lang="cs-CZ" dirty="0"/>
              <a:t>i</a:t>
            </a:r>
            <a:r>
              <a:rPr lang="en-GB" dirty="0" err="1"/>
              <a:t>nteractions</a:t>
            </a:r>
            <a:endParaRPr lang="en-GB" dirty="0"/>
          </a:p>
        </p:txBody>
      </p:sp>
      <p:sp>
        <p:nvSpPr>
          <p:cNvPr id="3" name="Zástupný symbol pro obsah 2"/>
          <p:cNvSpPr>
            <a:spLocks noGrp="1"/>
          </p:cNvSpPr>
          <p:nvPr>
            <p:ph idx="1"/>
          </p:nvPr>
        </p:nvSpPr>
        <p:spPr>
          <a:xfrm>
            <a:off x="838200" y="1825625"/>
            <a:ext cx="6449291" cy="4351338"/>
          </a:xfrm>
        </p:spPr>
        <p:txBody>
          <a:bodyPr>
            <a:normAutofit/>
          </a:bodyPr>
          <a:lstStyle/>
          <a:p>
            <a:r>
              <a:rPr lang="en-GB" sz="2400" dirty="0"/>
              <a:t>weak form of electrostatic Interactions</a:t>
            </a:r>
            <a:r>
              <a:rPr lang="cs-CZ" sz="2400" dirty="0"/>
              <a:t> </a:t>
            </a:r>
            <a:r>
              <a:rPr lang="cs-CZ" sz="2400" dirty="0" err="1"/>
              <a:t>between</a:t>
            </a:r>
            <a:r>
              <a:rPr lang="cs-CZ" sz="2400" dirty="0"/>
              <a:t> </a:t>
            </a:r>
            <a:r>
              <a:rPr lang="en-GB" sz="2400" dirty="0">
                <a:solidFill>
                  <a:srgbClr val="FF0000"/>
                </a:solidFill>
              </a:rPr>
              <a:t>permanent dipole </a:t>
            </a:r>
            <a:r>
              <a:rPr lang="en-GB" sz="2400" dirty="0"/>
              <a:t>moment</a:t>
            </a:r>
            <a:r>
              <a:rPr lang="cs-CZ" sz="2400" dirty="0"/>
              <a:t>s</a:t>
            </a:r>
            <a:r>
              <a:rPr lang="en-GB" sz="2400" dirty="0"/>
              <a:t> resulting f</a:t>
            </a:r>
            <a:r>
              <a:rPr lang="cs-CZ" sz="2400" dirty="0"/>
              <a:t>ro</a:t>
            </a:r>
            <a:r>
              <a:rPr lang="en-GB" sz="2400" dirty="0"/>
              <a:t>m different electronegativities of the atoms, e.g.</a:t>
            </a:r>
            <a:r>
              <a:rPr lang="cs-CZ" sz="2400" dirty="0"/>
              <a:t>,</a:t>
            </a:r>
            <a:r>
              <a:rPr lang="en-GB" sz="2400" dirty="0"/>
              <a:t> ketone</a:t>
            </a:r>
          </a:p>
          <a:p>
            <a:r>
              <a:rPr lang="en-GB" sz="2400" dirty="0"/>
              <a:t>dipole moments in drug and dipole moment in target can interact, as well interaction between ion and dipole can proceed</a:t>
            </a:r>
          </a:p>
        </p:txBody>
      </p:sp>
      <p:sp>
        <p:nvSpPr>
          <p:cNvPr id="5" name="Obdélník 4"/>
          <p:cNvSpPr/>
          <p:nvPr/>
        </p:nvSpPr>
        <p:spPr>
          <a:xfrm>
            <a:off x="3718141" y="6570050"/>
            <a:ext cx="7543800" cy="246221"/>
          </a:xfrm>
          <a:prstGeom prst="rect">
            <a:avLst/>
          </a:prstGeom>
        </p:spPr>
        <p:txBody>
          <a:bodyPr wrap="square">
            <a:spAutoFit/>
          </a:bodyPr>
          <a:lstStyle/>
          <a:p>
            <a:pPr>
              <a:defRPr/>
            </a:pPr>
            <a:r>
              <a:rPr lang="en-GB" sz="1000" dirty="0"/>
              <a:t>Patrick GL: An Introduction to Medicinal Chemistry, Oxford University Press, New York 2009, 4th Ed.</a:t>
            </a:r>
          </a:p>
        </p:txBody>
      </p:sp>
      <p:grpSp>
        <p:nvGrpSpPr>
          <p:cNvPr id="10" name="Skupina 9"/>
          <p:cNvGrpSpPr/>
          <p:nvPr/>
        </p:nvGrpSpPr>
        <p:grpSpPr>
          <a:xfrm>
            <a:off x="7490041" y="1690688"/>
            <a:ext cx="3916265" cy="2550140"/>
            <a:chOff x="7589554" y="1457622"/>
            <a:chExt cx="3916265" cy="2550140"/>
          </a:xfrm>
        </p:grpSpPr>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970" y="1457622"/>
              <a:ext cx="3831336" cy="2026920"/>
            </a:xfrm>
            <a:prstGeom prst="rect">
              <a:avLst/>
            </a:prstGeom>
          </p:spPr>
        </p:pic>
        <p:sp>
          <p:nvSpPr>
            <p:cNvPr id="8" name="TextovéPole 7"/>
            <p:cNvSpPr txBox="1"/>
            <p:nvPr/>
          </p:nvSpPr>
          <p:spPr>
            <a:xfrm>
              <a:off x="7589554" y="3484542"/>
              <a:ext cx="3916265" cy="523220"/>
            </a:xfrm>
            <a:prstGeom prst="rect">
              <a:avLst/>
            </a:prstGeom>
            <a:noFill/>
          </p:spPr>
          <p:txBody>
            <a:bodyPr wrap="none" rtlCol="0">
              <a:spAutoFit/>
            </a:bodyPr>
            <a:lstStyle/>
            <a:p>
              <a:r>
                <a:rPr lang="en-GB" sz="1400" dirty="0"/>
                <a:t>Fig. 1.15 Dipole-dipole interactions between a drug</a:t>
              </a:r>
            </a:p>
            <a:p>
              <a:r>
                <a:rPr lang="en-GB" sz="1400" dirty="0"/>
                <a:t>and a binding site</a:t>
              </a:r>
            </a:p>
          </p:txBody>
        </p:sp>
      </p:grpSp>
      <p:grpSp>
        <p:nvGrpSpPr>
          <p:cNvPr id="11" name="Skupina 10"/>
          <p:cNvGrpSpPr/>
          <p:nvPr/>
        </p:nvGrpSpPr>
        <p:grpSpPr>
          <a:xfrm>
            <a:off x="7763433" y="4577039"/>
            <a:ext cx="3677417" cy="1562588"/>
            <a:chOff x="7878897" y="4007762"/>
            <a:chExt cx="3677417" cy="1562588"/>
          </a:xfrm>
        </p:grpSpPr>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290" y="4007762"/>
              <a:ext cx="3282696" cy="1039368"/>
            </a:xfrm>
            <a:prstGeom prst="rect">
              <a:avLst/>
            </a:prstGeom>
          </p:spPr>
        </p:pic>
        <p:sp>
          <p:nvSpPr>
            <p:cNvPr id="9" name="TextovéPole 8"/>
            <p:cNvSpPr txBox="1"/>
            <p:nvPr/>
          </p:nvSpPr>
          <p:spPr>
            <a:xfrm>
              <a:off x="7878897" y="5047130"/>
              <a:ext cx="3677417" cy="523220"/>
            </a:xfrm>
            <a:prstGeom prst="rect">
              <a:avLst/>
            </a:prstGeom>
            <a:noFill/>
          </p:spPr>
          <p:txBody>
            <a:bodyPr wrap="none" rtlCol="0">
              <a:spAutoFit/>
            </a:bodyPr>
            <a:lstStyle/>
            <a:p>
              <a:r>
                <a:rPr lang="en-GB" sz="1400" dirty="0"/>
                <a:t>Fig. 1.16 Ion-dipole interactions between a drug</a:t>
              </a:r>
            </a:p>
            <a:p>
              <a:r>
                <a:rPr lang="en-GB" sz="1400" dirty="0"/>
                <a:t>and a binding site</a:t>
              </a:r>
            </a:p>
          </p:txBody>
        </p:sp>
      </p:grpSp>
    </p:spTree>
    <p:extLst>
      <p:ext uri="{BB962C8B-B14F-4D97-AF65-F5344CB8AC3E}">
        <p14:creationId xmlns:p14="http://schemas.microsoft.com/office/powerpoint/2010/main" val="347627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Hydrogen </a:t>
            </a:r>
            <a:r>
              <a:rPr lang="cs-CZ" dirty="0"/>
              <a:t>b</a:t>
            </a:r>
            <a:r>
              <a:rPr lang="en-GB" dirty="0" err="1"/>
              <a:t>ond</a:t>
            </a:r>
            <a:r>
              <a:rPr lang="cs-CZ" dirty="0"/>
              <a:t> (HB)</a:t>
            </a:r>
            <a:br>
              <a:rPr lang="en-GB" dirty="0"/>
            </a:br>
            <a:r>
              <a:rPr lang="en-GB" dirty="0"/>
              <a:t>=  strong dipole-dipole interaction between </a:t>
            </a:r>
          </a:p>
        </p:txBody>
      </p:sp>
      <p:sp>
        <p:nvSpPr>
          <p:cNvPr id="3" name="Zástupný symbol pro obsah 2"/>
          <p:cNvSpPr>
            <a:spLocks noGrp="1"/>
          </p:cNvSpPr>
          <p:nvPr>
            <p:ph idx="1"/>
          </p:nvPr>
        </p:nvSpPr>
        <p:spPr>
          <a:xfrm>
            <a:off x="838200" y="1592673"/>
            <a:ext cx="10515600" cy="2389987"/>
          </a:xfrm>
        </p:spPr>
        <p:txBody>
          <a:bodyPr>
            <a:normAutofit/>
          </a:bodyPr>
          <a:lstStyle/>
          <a:p>
            <a:r>
              <a:rPr lang="en-GB" sz="2400" dirty="0">
                <a:solidFill>
                  <a:srgbClr val="FF0000"/>
                </a:solidFill>
              </a:rPr>
              <a:t>an electron-deficient hydrogen </a:t>
            </a:r>
            <a:r>
              <a:rPr lang="en-GB" sz="2400" dirty="0"/>
              <a:t>(H bound to an electronegative atom X) = hydrogen bond donor (HBD)</a:t>
            </a:r>
          </a:p>
          <a:p>
            <a:r>
              <a:rPr lang="en-GB" sz="2400" dirty="0">
                <a:solidFill>
                  <a:srgbClr val="FF0000"/>
                </a:solidFill>
              </a:rPr>
              <a:t>an electron-rich heteroatom Y </a:t>
            </a:r>
            <a:r>
              <a:rPr lang="en-GB" sz="2400" dirty="0"/>
              <a:t>(with a lone pair of electron, e.g.</a:t>
            </a:r>
            <a:r>
              <a:rPr lang="cs-CZ" sz="2400" dirty="0"/>
              <a:t>,</a:t>
            </a:r>
            <a:r>
              <a:rPr lang="en-GB" sz="2400" dirty="0"/>
              <a:t> O or N) = hydrogen bond acceptor (HBA)</a:t>
            </a:r>
          </a:p>
          <a:p>
            <a:pPr marL="0" indent="0">
              <a:buNone/>
            </a:pPr>
            <a:endParaRPr lang="cs-CZ" b="1" dirty="0"/>
          </a:p>
        </p:txBody>
      </p:sp>
      <p:sp>
        <p:nvSpPr>
          <p:cNvPr id="5" name="Obdélník 4"/>
          <p:cNvSpPr/>
          <p:nvPr/>
        </p:nvSpPr>
        <p:spPr>
          <a:xfrm>
            <a:off x="514350" y="6492876"/>
            <a:ext cx="11385550" cy="246221"/>
          </a:xfrm>
          <a:prstGeom prst="rect">
            <a:avLst/>
          </a:prstGeom>
        </p:spPr>
        <p:txBody>
          <a:bodyPr wrap="square">
            <a:spAutoFit/>
          </a:bodyPr>
          <a:lstStyle/>
          <a:p>
            <a:pPr>
              <a:defRPr/>
            </a:pPr>
            <a:r>
              <a:rPr lang="en-GB" sz="1000" dirty="0"/>
              <a:t>Patrick GL: An Introduction to Medicinal Chemistry, Oxford University Press, New York 2009, 4th Ed.</a:t>
            </a:r>
            <a:r>
              <a:rPr lang="cs-CZ" sz="1000" dirty="0"/>
              <a:t>; </a:t>
            </a:r>
            <a:r>
              <a:rPr lang="cs-CZ" sz="1000" dirty="0" err="1"/>
              <a:t>Lemke</a:t>
            </a:r>
            <a:r>
              <a:rPr lang="cs-CZ" sz="1000" dirty="0"/>
              <a:t> TL et al.: </a:t>
            </a:r>
            <a:r>
              <a:rPr lang="cs-CZ" sz="1000" dirty="0" err="1"/>
              <a:t>Foye´s</a:t>
            </a:r>
            <a:r>
              <a:rPr lang="cs-CZ" sz="1000" dirty="0"/>
              <a:t> </a:t>
            </a:r>
            <a:r>
              <a:rPr lang="cs-CZ" sz="1000" dirty="0" err="1"/>
              <a:t>Principles</a:t>
            </a:r>
            <a:r>
              <a:rPr lang="cs-CZ" sz="1000" dirty="0"/>
              <a:t> of </a:t>
            </a:r>
            <a:r>
              <a:rPr lang="cs-CZ" sz="1000" dirty="0" err="1"/>
              <a:t>Medicinal</a:t>
            </a:r>
            <a:r>
              <a:rPr lang="cs-CZ" sz="1000" dirty="0"/>
              <a:t> </a:t>
            </a:r>
            <a:r>
              <a:rPr lang="cs-CZ" sz="1000" dirty="0" err="1"/>
              <a:t>Chemistry</a:t>
            </a:r>
            <a:r>
              <a:rPr lang="cs-CZ" sz="1000" dirty="0"/>
              <a:t>, </a:t>
            </a:r>
            <a:r>
              <a:rPr lang="cs-CZ" sz="1000" dirty="0" err="1"/>
              <a:t>Lippincot</a:t>
            </a:r>
            <a:r>
              <a:rPr lang="cs-CZ" sz="1000" dirty="0"/>
              <a:t> William and Wilkins, Baltimore 2013, 7th Ed.</a:t>
            </a:r>
            <a:endParaRPr lang="en-GB" sz="1000" dirty="0"/>
          </a:p>
        </p:txBody>
      </p:sp>
      <p:sp>
        <p:nvSpPr>
          <p:cNvPr id="6" name="TextovéPole 5"/>
          <p:cNvSpPr txBox="1"/>
          <p:nvPr/>
        </p:nvSpPr>
        <p:spPr>
          <a:xfrm>
            <a:off x="1270463" y="4142509"/>
            <a:ext cx="45719" cy="369332"/>
          </a:xfrm>
          <a:prstGeom prst="rect">
            <a:avLst/>
          </a:prstGeom>
          <a:noFill/>
        </p:spPr>
        <p:txBody>
          <a:bodyPr wrap="square" rtlCol="0">
            <a:spAutoFit/>
          </a:bodyPr>
          <a:lstStyle/>
          <a:p>
            <a:endParaRPr lang="cs-CZ" dirty="0"/>
          </a:p>
        </p:txBody>
      </p:sp>
      <p:sp>
        <p:nvSpPr>
          <p:cNvPr id="7" name="Obdélník 6"/>
          <p:cNvSpPr/>
          <p:nvPr/>
        </p:nvSpPr>
        <p:spPr>
          <a:xfrm>
            <a:off x="770965" y="3133304"/>
            <a:ext cx="6096000" cy="3046988"/>
          </a:xfrm>
          <a:prstGeom prst="rect">
            <a:avLst/>
          </a:prstGeom>
        </p:spPr>
        <p:txBody>
          <a:bodyPr>
            <a:spAutoFit/>
          </a:bodyPr>
          <a:lstStyle/>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r>
              <a:rPr lang="en-GB" sz="2400" dirty="0"/>
              <a:t>weak form of electrostatic interaction because of partial charges, but overlapping of orbitals occurs </a:t>
            </a:r>
          </a:p>
          <a:p>
            <a:pPr marL="342900" indent="-342900">
              <a:buFont typeface="Arial" panose="020B0604020202020204" pitchFamily="34" charset="0"/>
              <a:buChar char="•"/>
            </a:pPr>
            <a:r>
              <a:rPr lang="en-GB" sz="2400" dirty="0"/>
              <a:t>strength: 16–60 kJ.mol</a:t>
            </a:r>
            <a:r>
              <a:rPr lang="en-GB" sz="2400" baseline="30000" dirty="0"/>
              <a:t>-1</a:t>
            </a:r>
            <a:r>
              <a:rPr lang="en-GB" sz="2400" dirty="0"/>
              <a:t> in dependence on the angle X-H-Y (130–180° stronger, 90° weaker)</a:t>
            </a:r>
          </a:p>
          <a:p>
            <a:pPr marL="342900" indent="-342900">
              <a:buFont typeface="Arial" panose="020B0604020202020204" pitchFamily="34" charset="0"/>
              <a:buChar char="•"/>
            </a:pPr>
            <a:r>
              <a:rPr lang="en-GB" sz="2400" dirty="0"/>
              <a:t>length 1.5–2.2 Å</a:t>
            </a:r>
          </a:p>
        </p:txBody>
      </p:sp>
      <p:grpSp>
        <p:nvGrpSpPr>
          <p:cNvPr id="11" name="Skupina 10"/>
          <p:cNvGrpSpPr/>
          <p:nvPr/>
        </p:nvGrpSpPr>
        <p:grpSpPr>
          <a:xfrm>
            <a:off x="6693255" y="2918237"/>
            <a:ext cx="5107326" cy="1788703"/>
            <a:chOff x="3716182" y="2826074"/>
            <a:chExt cx="4711010" cy="1523615"/>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07" y="2826074"/>
              <a:ext cx="4662385" cy="1156586"/>
            </a:xfrm>
            <a:prstGeom prst="rect">
              <a:avLst/>
            </a:prstGeom>
          </p:spPr>
        </p:pic>
        <p:sp>
          <p:nvSpPr>
            <p:cNvPr id="10" name="TextovéPole 9"/>
            <p:cNvSpPr txBox="1"/>
            <p:nvPr/>
          </p:nvSpPr>
          <p:spPr>
            <a:xfrm>
              <a:off x="3716182" y="3982660"/>
              <a:ext cx="4387343" cy="367029"/>
            </a:xfrm>
            <a:prstGeom prst="rect">
              <a:avLst/>
            </a:prstGeom>
            <a:noFill/>
          </p:spPr>
          <p:txBody>
            <a:bodyPr wrap="none" rtlCol="0">
              <a:spAutoFit/>
            </a:bodyPr>
            <a:lstStyle/>
            <a:p>
              <a:r>
                <a:rPr lang="en-GB" sz="1200" dirty="0"/>
                <a:t>Fig. </a:t>
              </a:r>
              <a:r>
                <a:rPr lang="en-GB" sz="1000" dirty="0"/>
                <a:t>1.6 Hydrogen bonding shown by a dashed line between a drug and a binding site</a:t>
              </a:r>
            </a:p>
            <a:p>
              <a:r>
                <a:rPr lang="en-GB" sz="1000" dirty="0"/>
                <a:t>(X, Y = oxygen o nitrogen; BHD = hydrogen bond donor, HBA = hydrogen bond acceptor</a:t>
              </a:r>
              <a:r>
                <a:rPr lang="cs-CZ" sz="1000" dirty="0"/>
                <a:t>)</a:t>
              </a:r>
            </a:p>
          </p:txBody>
        </p:sp>
      </p:grpSp>
      <p:grpSp>
        <p:nvGrpSpPr>
          <p:cNvPr id="13" name="Skupina 12"/>
          <p:cNvGrpSpPr/>
          <p:nvPr/>
        </p:nvGrpSpPr>
        <p:grpSpPr>
          <a:xfrm>
            <a:off x="7353210" y="4930530"/>
            <a:ext cx="4013842" cy="1113400"/>
            <a:chOff x="186377" y="5974006"/>
            <a:chExt cx="3514344" cy="775402"/>
          </a:xfrm>
        </p:grpSpPr>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77" y="5974006"/>
              <a:ext cx="3514344" cy="518160"/>
            </a:xfrm>
            <a:prstGeom prst="rect">
              <a:avLst/>
            </a:prstGeom>
          </p:spPr>
        </p:pic>
        <p:sp>
          <p:nvSpPr>
            <p:cNvPr id="12" name="TextovéPole 11"/>
            <p:cNvSpPr txBox="1"/>
            <p:nvPr/>
          </p:nvSpPr>
          <p:spPr>
            <a:xfrm>
              <a:off x="693154" y="6503187"/>
              <a:ext cx="2404826" cy="246221"/>
            </a:xfrm>
            <a:prstGeom prst="rect">
              <a:avLst/>
            </a:prstGeom>
            <a:noFill/>
          </p:spPr>
          <p:txBody>
            <a:bodyPr wrap="none" rtlCol="0">
              <a:spAutoFit/>
            </a:bodyPr>
            <a:lstStyle/>
            <a:p>
              <a:r>
                <a:rPr lang="en-GB" sz="1000" dirty="0"/>
                <a:t>Fig. 1.7 Orbital overlap in a hydrogen bond</a:t>
              </a:r>
            </a:p>
          </p:txBody>
        </p:sp>
      </p:grpSp>
    </p:spTree>
    <p:extLst>
      <p:ext uri="{BB962C8B-B14F-4D97-AF65-F5344CB8AC3E}">
        <p14:creationId xmlns:p14="http://schemas.microsoft.com/office/powerpoint/2010/main" val="75328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Functional </a:t>
            </a:r>
            <a:r>
              <a:rPr lang="cs-CZ" dirty="0"/>
              <a:t>g</a:t>
            </a:r>
            <a:r>
              <a:rPr lang="en-GB" dirty="0" err="1"/>
              <a:t>roups</a:t>
            </a:r>
            <a:r>
              <a:rPr lang="en-GB" dirty="0"/>
              <a:t> in </a:t>
            </a:r>
            <a:r>
              <a:rPr lang="cs-CZ" dirty="0"/>
              <a:t>h</a:t>
            </a:r>
            <a:r>
              <a:rPr lang="en-GB" dirty="0" err="1"/>
              <a:t>ydrogen</a:t>
            </a:r>
            <a:r>
              <a:rPr lang="en-GB" dirty="0"/>
              <a:t> </a:t>
            </a:r>
            <a:r>
              <a:rPr lang="cs-CZ" dirty="0"/>
              <a:t>b</a:t>
            </a:r>
            <a:r>
              <a:rPr lang="en-GB" dirty="0" err="1"/>
              <a:t>onding</a:t>
            </a:r>
            <a:endParaRPr lang="en-GB" dirty="0"/>
          </a:p>
        </p:txBody>
      </p:sp>
      <p:sp>
        <p:nvSpPr>
          <p:cNvPr id="3" name="Zástupný symbol pro obsah 2"/>
          <p:cNvSpPr>
            <a:spLocks noGrp="1"/>
          </p:cNvSpPr>
          <p:nvPr>
            <p:ph idx="1"/>
          </p:nvPr>
        </p:nvSpPr>
        <p:spPr/>
        <p:txBody>
          <a:bodyPr/>
          <a:lstStyle/>
          <a:p>
            <a:r>
              <a:rPr lang="en-GB" sz="2000" dirty="0"/>
              <a:t>some groups can act as HBA as well as HBD, e.g.</a:t>
            </a:r>
            <a:r>
              <a:rPr lang="cs-CZ" sz="2000" dirty="0"/>
              <a:t>,</a:t>
            </a:r>
            <a:r>
              <a:rPr lang="en-GB" sz="2000" dirty="0"/>
              <a:t> OH, NH</a:t>
            </a:r>
            <a:r>
              <a:rPr lang="en-GB" sz="2000" baseline="-25000" dirty="0"/>
              <a:t>2</a:t>
            </a:r>
            <a:r>
              <a:rPr lang="en-GB" sz="2000" dirty="0"/>
              <a:t> =  </a:t>
            </a:r>
            <a:r>
              <a:rPr lang="en-GB" sz="2000" dirty="0">
                <a:solidFill>
                  <a:srgbClr val="FF0000"/>
                </a:solidFill>
              </a:rPr>
              <a:t>hydrogen bond flip-flop</a:t>
            </a:r>
          </a:p>
          <a:p>
            <a:r>
              <a:rPr lang="en-GB" sz="2000" dirty="0"/>
              <a:t>HBA has to be electronegative and have lone pair of electron (nitrogen has one, oxygen has two → can </a:t>
            </a:r>
            <a:r>
              <a:rPr lang="en-GB" sz="2000" dirty="0" err="1"/>
              <a:t>fo</a:t>
            </a:r>
            <a:r>
              <a:rPr lang="cs-CZ" sz="2000" dirty="0"/>
              <a:t>r</a:t>
            </a:r>
            <a:r>
              <a:rPr lang="en-GB" sz="2000" dirty="0"/>
              <a:t>m two HB)</a:t>
            </a:r>
          </a:p>
          <a:p>
            <a:endParaRPr lang="cs-CZ" dirty="0"/>
          </a:p>
        </p:txBody>
      </p:sp>
      <p:sp>
        <p:nvSpPr>
          <p:cNvPr id="5" name="Obdélník 4"/>
          <p:cNvSpPr/>
          <p:nvPr/>
        </p:nvSpPr>
        <p:spPr>
          <a:xfrm>
            <a:off x="3694684" y="6596875"/>
            <a:ext cx="7543800" cy="246221"/>
          </a:xfrm>
          <a:prstGeom prst="rect">
            <a:avLst/>
          </a:prstGeom>
        </p:spPr>
        <p:txBody>
          <a:bodyPr wrap="square">
            <a:spAutoFit/>
          </a:bodyPr>
          <a:lstStyle/>
          <a:p>
            <a:pPr>
              <a:defRPr/>
            </a:pPr>
            <a:r>
              <a:rPr lang="en-GB" sz="1000" dirty="0"/>
              <a:t>Patrick GL: An Introduction to Medicinal Chemistry, Oxford University Press, New York 2009, 4th Ed.</a:t>
            </a:r>
          </a:p>
        </p:txBody>
      </p:sp>
      <p:grpSp>
        <p:nvGrpSpPr>
          <p:cNvPr id="11" name="Skupina 10"/>
          <p:cNvGrpSpPr/>
          <p:nvPr/>
        </p:nvGrpSpPr>
        <p:grpSpPr>
          <a:xfrm>
            <a:off x="674649" y="2921348"/>
            <a:ext cx="4754571" cy="1999708"/>
            <a:chOff x="928440" y="3057898"/>
            <a:chExt cx="4754571" cy="1999708"/>
          </a:xfrm>
        </p:grpSpPr>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926" y="3057898"/>
              <a:ext cx="4419600" cy="1691640"/>
            </a:xfrm>
            <a:prstGeom prst="rect">
              <a:avLst/>
            </a:prstGeom>
          </p:spPr>
        </p:pic>
        <p:sp>
          <p:nvSpPr>
            <p:cNvPr id="10" name="TextovéPole 9"/>
            <p:cNvSpPr txBox="1"/>
            <p:nvPr/>
          </p:nvSpPr>
          <p:spPr>
            <a:xfrm>
              <a:off x="928440" y="4749829"/>
              <a:ext cx="4754571" cy="307777"/>
            </a:xfrm>
            <a:prstGeom prst="rect">
              <a:avLst/>
            </a:prstGeom>
            <a:noFill/>
          </p:spPr>
          <p:txBody>
            <a:bodyPr wrap="none" rtlCol="0">
              <a:spAutoFit/>
            </a:bodyPr>
            <a:lstStyle/>
            <a:p>
              <a:r>
                <a:rPr lang="en-GB" sz="1400" dirty="0"/>
                <a:t>Fig. 1.10 Relative strengths of hydrogen bond acceptors (HBAs)</a:t>
              </a:r>
            </a:p>
          </p:txBody>
        </p:sp>
      </p:grpSp>
      <p:grpSp>
        <p:nvGrpSpPr>
          <p:cNvPr id="14" name="Skupina 13"/>
          <p:cNvGrpSpPr/>
          <p:nvPr/>
        </p:nvGrpSpPr>
        <p:grpSpPr>
          <a:xfrm>
            <a:off x="6128844" y="3051873"/>
            <a:ext cx="5372305" cy="1262240"/>
            <a:chOff x="3729969" y="5149166"/>
            <a:chExt cx="5372305" cy="1262240"/>
          </a:xfrm>
        </p:grpSpPr>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2608" y="5149166"/>
              <a:ext cx="4568952" cy="731520"/>
            </a:xfrm>
            <a:prstGeom prst="rect">
              <a:avLst/>
            </a:prstGeom>
          </p:spPr>
        </p:pic>
        <p:sp>
          <p:nvSpPr>
            <p:cNvPr id="13" name="TextovéPole 12"/>
            <p:cNvSpPr txBox="1"/>
            <p:nvPr/>
          </p:nvSpPr>
          <p:spPr>
            <a:xfrm>
              <a:off x="3729969" y="5888186"/>
              <a:ext cx="5372305" cy="523220"/>
            </a:xfrm>
            <a:prstGeom prst="rect">
              <a:avLst/>
            </a:prstGeom>
            <a:noFill/>
          </p:spPr>
          <p:txBody>
            <a:bodyPr wrap="none" rtlCol="0">
              <a:spAutoFit/>
            </a:bodyPr>
            <a:lstStyle/>
            <a:p>
              <a:r>
                <a:rPr lang="en-GB" sz="1400" dirty="0"/>
                <a:t>Fig. 1.11 Comparison of different nitrogen-containing functional groups</a:t>
              </a:r>
            </a:p>
            <a:p>
              <a:r>
                <a:rPr lang="en-GB" sz="1400" dirty="0"/>
                <a:t>	as hydrogen bond acceptors (HBAs)</a:t>
              </a:r>
            </a:p>
          </p:txBody>
        </p:sp>
      </p:grpSp>
      <p:grpSp>
        <p:nvGrpSpPr>
          <p:cNvPr id="18" name="Skupina 17"/>
          <p:cNvGrpSpPr/>
          <p:nvPr/>
        </p:nvGrpSpPr>
        <p:grpSpPr>
          <a:xfrm>
            <a:off x="674649" y="5175269"/>
            <a:ext cx="5261120" cy="1001840"/>
            <a:chOff x="3073706" y="5310130"/>
            <a:chExt cx="5261120" cy="1001840"/>
          </a:xfrm>
        </p:grpSpPr>
        <p:pic>
          <p:nvPicPr>
            <p:cNvPr id="16" name="Obráze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3193" y="5310130"/>
              <a:ext cx="3123284" cy="694063"/>
            </a:xfrm>
            <a:prstGeom prst="rect">
              <a:avLst/>
            </a:prstGeom>
          </p:spPr>
        </p:pic>
        <p:sp>
          <p:nvSpPr>
            <p:cNvPr id="17" name="TextovéPole 16"/>
            <p:cNvSpPr txBox="1"/>
            <p:nvPr/>
          </p:nvSpPr>
          <p:spPr>
            <a:xfrm>
              <a:off x="3073706" y="6004193"/>
              <a:ext cx="5261120" cy="307777"/>
            </a:xfrm>
            <a:prstGeom prst="rect">
              <a:avLst/>
            </a:prstGeom>
            <a:noFill/>
          </p:spPr>
          <p:txBody>
            <a:bodyPr wrap="none" rtlCol="0">
              <a:spAutoFit/>
            </a:bodyPr>
            <a:lstStyle/>
            <a:p>
              <a:r>
                <a:rPr lang="en-GB" sz="1400" dirty="0"/>
                <a:t>Fig. 1.12 Comparison of carbonyl oxygen as hydrogen bond acceptors.</a:t>
              </a:r>
            </a:p>
          </p:txBody>
        </p:sp>
      </p:grpSp>
      <p:grpSp>
        <p:nvGrpSpPr>
          <p:cNvPr id="22" name="Skupina 21"/>
          <p:cNvGrpSpPr/>
          <p:nvPr/>
        </p:nvGrpSpPr>
        <p:grpSpPr>
          <a:xfrm>
            <a:off x="6830238" y="4921056"/>
            <a:ext cx="4217629" cy="1227977"/>
            <a:chOff x="5298302" y="4518422"/>
            <a:chExt cx="4217629" cy="1227977"/>
          </a:xfrm>
        </p:grpSpPr>
        <p:pic>
          <p:nvPicPr>
            <p:cNvPr id="20" name="Obráze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5361" y="4518422"/>
              <a:ext cx="2385899" cy="887459"/>
            </a:xfrm>
            <a:prstGeom prst="rect">
              <a:avLst/>
            </a:prstGeom>
          </p:spPr>
        </p:pic>
        <p:sp>
          <p:nvSpPr>
            <p:cNvPr id="21" name="TextovéPole 20"/>
            <p:cNvSpPr txBox="1"/>
            <p:nvPr/>
          </p:nvSpPr>
          <p:spPr>
            <a:xfrm>
              <a:off x="5298302" y="5438622"/>
              <a:ext cx="4217629" cy="307777"/>
            </a:xfrm>
            <a:prstGeom prst="rect">
              <a:avLst/>
            </a:prstGeom>
            <a:noFill/>
          </p:spPr>
          <p:txBody>
            <a:bodyPr wrap="none" rtlCol="0">
              <a:spAutoFit/>
            </a:bodyPr>
            <a:lstStyle/>
            <a:p>
              <a:r>
                <a:rPr lang="en-GB" sz="1400" dirty="0"/>
                <a:t>Fig. 1.13 Comparison of hydrogen bond donors (HBDs)</a:t>
              </a:r>
            </a:p>
          </p:txBody>
        </p:sp>
      </p:grpSp>
    </p:spTree>
    <p:extLst>
      <p:ext uri="{BB962C8B-B14F-4D97-AF65-F5344CB8AC3E}">
        <p14:creationId xmlns:p14="http://schemas.microsoft.com/office/powerpoint/2010/main" val="413368364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9620</TotalTime>
  <Words>5242</Words>
  <Application>Microsoft Office PowerPoint</Application>
  <PresentationFormat>Widescreen</PresentationFormat>
  <Paragraphs>501</Paragraphs>
  <Slides>55</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Calibri Light</vt:lpstr>
      <vt:lpstr>CMR12</vt:lpstr>
      <vt:lpstr>myriad-pro</vt:lpstr>
      <vt:lpstr>Times New Roman</vt:lpstr>
      <vt:lpstr>URWPalladioL-Bold</vt:lpstr>
      <vt:lpstr>Motiv Office</vt:lpstr>
      <vt:lpstr>CS ChemDraw Drawing</vt:lpstr>
      <vt:lpstr>Basics in Molecular Modelling of Drugs</vt:lpstr>
      <vt:lpstr>Drug targets</vt:lpstr>
      <vt:lpstr>Binding of a drug to the target</vt:lpstr>
      <vt:lpstr>Types of interactions (drug-target)</vt:lpstr>
      <vt:lpstr>Covalent bond in drug design </vt:lpstr>
      <vt:lpstr>Electrostatic or ionic bonds</vt:lpstr>
      <vt:lpstr>Dipole-dipole and ion-dipole interactions</vt:lpstr>
      <vt:lpstr>Hydrogen bond (HB) =  strong dipole-dipole interaction between </vt:lpstr>
      <vt:lpstr>Functional groups in hydrogen bonding</vt:lpstr>
      <vt:lpstr>Hydrogen bond</vt:lpstr>
      <vt:lpstr>Fluorine as a Hydrogen-Bond Acceptor</vt:lpstr>
      <vt:lpstr>Halogen bond C-X….O</vt:lpstr>
      <vt:lpstr>Halogen bond: C-X….O</vt:lpstr>
      <vt:lpstr>PowerPoint Presentation</vt:lpstr>
      <vt:lpstr>Van der Waals interactions (Londons forces)</vt:lpstr>
      <vt:lpstr>π-π interactions</vt:lpstr>
      <vt:lpstr>Energy of interactions</vt:lpstr>
      <vt:lpstr>Other aspects of binding drug-target </vt:lpstr>
      <vt:lpstr>Solvation of the binding site</vt:lpstr>
      <vt:lpstr>Gibbs Free Energy of Binding</vt:lpstr>
      <vt:lpstr>What Drives Binding?</vt:lpstr>
      <vt:lpstr>Protein structure</vt:lpstr>
      <vt:lpstr>Protein structure</vt:lpstr>
      <vt:lpstr>Peptide bond</vt:lpstr>
      <vt:lpstr>Amino acids</vt:lpstr>
      <vt:lpstr>Amino acids</vt:lpstr>
      <vt:lpstr>Secondary structure</vt:lpstr>
      <vt:lpstr>Secondary structure</vt:lpstr>
      <vt:lpstr>Secondary structure</vt:lpstr>
      <vt:lpstr>Protein folding</vt:lpstr>
      <vt:lpstr>Supersecondary structure = structural motifs</vt:lpstr>
      <vt:lpstr>Structural motifs – examples</vt:lpstr>
      <vt:lpstr>Structural domains</vt:lpstr>
      <vt:lpstr>α-domains</vt:lpstr>
      <vt:lpstr>α/β-domain structures</vt:lpstr>
      <vt:lpstr>Quarternary structure</vt:lpstr>
      <vt:lpstr>Enzymes as drug targets</vt:lpstr>
      <vt:lpstr>The catalytic role of enzymes – binding interactions</vt:lpstr>
      <vt:lpstr>Aa – specific functions</vt:lpstr>
      <vt:lpstr>Enzymes – mechanism of catalysis</vt:lpstr>
      <vt:lpstr>Cofactors</vt:lpstr>
      <vt:lpstr>Enzymes – mechanism of catalysis</vt:lpstr>
      <vt:lpstr>Enzymes</vt:lpstr>
      <vt:lpstr>DNA – Structure</vt:lpstr>
      <vt:lpstr>DNA – Structure</vt:lpstr>
      <vt:lpstr>DNA – Function</vt:lpstr>
      <vt:lpstr>RNA – Structure and Function</vt:lpstr>
      <vt:lpstr>RNA – Structure and Function</vt:lpstr>
      <vt:lpstr>Nucleic Acids as Drug Targets</vt:lpstr>
      <vt:lpstr>Receptor-Ligand Interaction/Binding Assays</vt:lpstr>
      <vt:lpstr>Receptor-Ligand Interaction/Binding Assays</vt:lpstr>
      <vt:lpstr>Surface plasmon resonance (SPR)</vt:lpstr>
      <vt:lpstr>Isothermal titration calorimetry (ITC)</vt:lpstr>
      <vt:lpstr>Thermal shift assay (TSA)</vt:lpstr>
      <vt:lpstr>Homework – see the video http://pdb101.rcsb.org/learn/videos/what-is-a-protein-video</vt:lpstr>
    </vt:vector>
  </TitlesOfParts>
  <Company>Univ. Karlova v Praze, Farmaceutická fakulta v 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in Molecular Modeling of Drugs</dc:title>
  <dc:creator>Marta Kučerová</dc:creator>
  <cp:lastModifiedBy>Marta Kučerová</cp:lastModifiedBy>
  <cp:revision>538</cp:revision>
  <dcterms:created xsi:type="dcterms:W3CDTF">2016-09-12T11:20:07Z</dcterms:created>
  <dcterms:modified xsi:type="dcterms:W3CDTF">2023-10-18T13:10:41Z</dcterms:modified>
</cp:coreProperties>
</file>