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57" r:id="rId5"/>
    <p:sldId id="258" r:id="rId6"/>
    <p:sldId id="270" r:id="rId7"/>
    <p:sldId id="259" r:id="rId8"/>
    <p:sldId id="273" r:id="rId9"/>
    <p:sldId id="268" r:id="rId10"/>
    <p:sldId id="260" r:id="rId11"/>
    <p:sldId id="261" r:id="rId12"/>
    <p:sldId id="262" r:id="rId13"/>
    <p:sldId id="269" r:id="rId14"/>
    <p:sldId id="272" r:id="rId15"/>
    <p:sldId id="264" r:id="rId16"/>
    <p:sldId id="263" r:id="rId17"/>
    <p:sldId id="26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280" autoAdjust="0"/>
  </p:normalViewPr>
  <p:slideViewPr>
    <p:cSldViewPr>
      <p:cViewPr varScale="1">
        <p:scale>
          <a:sx n="72" d="100"/>
          <a:sy n="72" d="100"/>
        </p:scale>
        <p:origin x="4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47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31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3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24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10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5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5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5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52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4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1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05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3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48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4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138E9-178E-41CC-B735-04DA12C9A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Štěpán a Matilda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0B953C-D389-4DD1-8E7D-BD2267B4C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1135 - 1154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30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7C543-947C-46FB-B0E1-FD2CCAA6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/>
              <a:t>Byl tedy přijat za krále (</a:t>
            </a:r>
            <a:r>
              <a:rPr lang="cs-CZ" sz="2000" i="1" dirty="0"/>
              <a:t>in </a:t>
            </a:r>
            <a:r>
              <a:rPr lang="cs-CZ" sz="2000" i="1" dirty="0" err="1"/>
              <a:t>regem</a:t>
            </a:r>
            <a:r>
              <a:rPr lang="cs-CZ" sz="2000" i="1" dirty="0"/>
              <a:t> </a:t>
            </a:r>
            <a:r>
              <a:rPr lang="cs-CZ" sz="2000" i="1" dirty="0" err="1"/>
              <a:t>exceptus</a:t>
            </a:r>
            <a:r>
              <a:rPr lang="cs-CZ" sz="2000" i="1" dirty="0"/>
              <a:t> </a:t>
            </a:r>
            <a:r>
              <a:rPr lang="cs-CZ" sz="2000" i="1" dirty="0" err="1"/>
              <a:t>est</a:t>
            </a:r>
            <a:r>
              <a:rPr lang="cs-CZ" sz="2000" i="1" dirty="0"/>
              <a:t>) </a:t>
            </a:r>
            <a:r>
              <a:rPr lang="cs-CZ" sz="2000" dirty="0"/>
              <a:t>od londýnských a </a:t>
            </a:r>
            <a:r>
              <a:rPr lang="cs-CZ" sz="2000" dirty="0" err="1"/>
              <a:t>winchesterských</a:t>
            </a:r>
            <a:r>
              <a:rPr lang="cs-CZ" sz="2000" dirty="0"/>
              <a:t> měšťanů a získal také Rogera ze </a:t>
            </a:r>
            <a:r>
              <a:rPr lang="cs-CZ" sz="2000" dirty="0" err="1"/>
              <a:t>Salisbury</a:t>
            </a:r>
            <a:r>
              <a:rPr lang="cs-CZ" sz="2000" dirty="0"/>
              <a:t> a Viléma z Pont de </a:t>
            </a:r>
            <a:r>
              <a:rPr lang="cs-CZ" sz="2000" dirty="0" err="1"/>
              <a:t>l‘Arche</a:t>
            </a:r>
            <a:r>
              <a:rPr lang="cs-CZ" sz="2000" dirty="0"/>
              <a:t>, strážce královské pokladnice. Avšak, abychom neskrývali pravdu před potomky, všechny jeho snahy by byly marné, nebýt veškeré podpory jeho bratra Jindřicha, biskupa z Winchesteru, který byl v té době v Anglii papežským legátem. (…) Tak byl Štěpán korunován králem Anglie, v neděli 22. prosince, dvacet dva dní po skonu jeho strýce, léta páně 1135, v přítomnosti tří biskupů, arcibiskupa a pak těch z Winchesteru a </a:t>
            </a:r>
            <a:r>
              <a:rPr lang="cs-CZ" sz="2000" dirty="0" err="1"/>
              <a:t>Salisbury</a:t>
            </a:r>
            <a:r>
              <a:rPr lang="cs-CZ" sz="2000" dirty="0"/>
              <a:t>. Avšak nebyli zde žádní opati a téměř nikdo ze šlechticů </a:t>
            </a:r>
            <a:r>
              <a:rPr lang="cs-CZ" sz="2000" i="1" dirty="0"/>
              <a:t>(</a:t>
            </a:r>
            <a:r>
              <a:rPr lang="cs-CZ" sz="2000" i="1" dirty="0" err="1"/>
              <a:t>optimatibus</a:t>
            </a:r>
            <a:r>
              <a:rPr lang="cs-CZ" sz="2000" i="1" dirty="0"/>
              <a:t>).</a:t>
            </a:r>
            <a:r>
              <a:rPr lang="cs-CZ" sz="2000" dirty="0"/>
              <a:t> 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14D695-8F58-4123-A7A3-B4DDC2ABF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Vilém z </a:t>
            </a:r>
            <a:r>
              <a:rPr lang="cs-CZ" dirty="0" err="1"/>
              <a:t>Malmesbury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Novella</a:t>
            </a:r>
            <a:r>
              <a:rPr lang="cs-CZ" i="1" dirty="0"/>
              <a:t>, </a:t>
            </a:r>
            <a:r>
              <a:rPr lang="cs-CZ" dirty="0"/>
              <a:t>kniha I 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5F5AD2-6FD6-4EC0-96A2-2C2C9C3A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0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2EAFE-A7C3-4A9F-9B54-B2BF748F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krále Štěpána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F2951E-F8A6-4A8C-8125-127D7DD4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Zpočátku měl podporu velké části anglo-normanských elit včetně nevlastního bratra Matildy Roberta z Gloucesteru </a:t>
            </a:r>
          </a:p>
          <a:p>
            <a:r>
              <a:rPr lang="cs-CZ" dirty="0"/>
              <a:t>V roce 1136 ho jako anglického krále uznal francouzský král Ludvík VI. a papež (</a:t>
            </a:r>
            <a:r>
              <a:rPr lang="cs-CZ" dirty="0" err="1"/>
              <a:t>hrabata</a:t>
            </a:r>
            <a:r>
              <a:rPr lang="cs-CZ" dirty="0"/>
              <a:t> z </a:t>
            </a:r>
            <a:r>
              <a:rPr lang="cs-CZ" dirty="0" err="1"/>
              <a:t>Blois</a:t>
            </a:r>
            <a:r>
              <a:rPr lang="cs-CZ" dirty="0"/>
              <a:t> byla spojenci Kapetovců proti </a:t>
            </a:r>
            <a:r>
              <a:rPr lang="cs-CZ" dirty="0" err="1"/>
              <a:t>hrabatům</a:t>
            </a:r>
            <a:r>
              <a:rPr lang="cs-CZ" dirty="0"/>
              <a:t> z Anjou) </a:t>
            </a:r>
          </a:p>
          <a:p>
            <a:r>
              <a:rPr lang="cs-CZ" dirty="0"/>
              <a:t>Musel čelit povstáním ve Walesu </a:t>
            </a:r>
            <a:r>
              <a:rPr lang="cs-CZ" dirty="0">
                <a:sym typeface="Wingdings" panose="05000000000000000000" pitchFamily="2" charset="2"/>
              </a:rPr>
              <a:t> nerozhodné řešení situace proti němu obrátilo některé jeho spojence </a:t>
            </a:r>
          </a:p>
          <a:p>
            <a:r>
              <a:rPr lang="cs-CZ" dirty="0">
                <a:sym typeface="Wingdings" panose="05000000000000000000" pitchFamily="2" charset="2"/>
              </a:rPr>
              <a:t>1138 – obrat v situaci – Robert z Gloucesteru se staví na stranu své sestry Matildy a odjíždí do Normandie </a:t>
            </a:r>
          </a:p>
          <a:p>
            <a:r>
              <a:rPr lang="cs-CZ" dirty="0">
                <a:sym typeface="Wingdings" panose="05000000000000000000" pitchFamily="2" charset="2"/>
              </a:rPr>
              <a:t>1139 – začíná válka – Robert z Gloucesteru a Matilda se vylodili v Anglii, </a:t>
            </a:r>
            <a:r>
              <a:rPr lang="cs-CZ" dirty="0" err="1">
                <a:sym typeface="Wingdings" panose="05000000000000000000" pitchFamily="2" charset="2"/>
              </a:rPr>
              <a:t>Geoffrey</a:t>
            </a:r>
            <a:r>
              <a:rPr lang="cs-CZ" dirty="0">
                <a:sym typeface="Wingdings" panose="05000000000000000000" pitchFamily="2" charset="2"/>
              </a:rPr>
              <a:t> z Anjou bojuje v Normandii </a:t>
            </a:r>
          </a:p>
          <a:p>
            <a:r>
              <a:rPr lang="cs-CZ" dirty="0">
                <a:sym typeface="Wingdings" panose="05000000000000000000" pitchFamily="2" charset="2"/>
              </a:rPr>
              <a:t>Období vlády Štěpána se označuje jako Doba Anarchie (</a:t>
            </a:r>
            <a:r>
              <a:rPr lang="cs-CZ" i="1" dirty="0">
                <a:sym typeface="Wingdings" panose="05000000000000000000" pitchFamily="2" charset="2"/>
              </a:rPr>
              <a:t>Age </a:t>
            </a:r>
            <a:r>
              <a:rPr lang="cs-CZ" i="1" dirty="0" err="1">
                <a:sym typeface="Wingdings" panose="05000000000000000000" pitchFamily="2" charset="2"/>
              </a:rPr>
              <a:t>of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Anarchy</a:t>
            </a:r>
            <a:r>
              <a:rPr lang="cs-CZ" i="1" dirty="0">
                <a:sym typeface="Wingdings" panose="05000000000000000000" pitchFamily="2" charset="2"/>
              </a:rPr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4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E0C15-07DE-4DF7-B859-006A3E06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pokračuje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A6320C-7535-4801-BA1E-9630B3DD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1141 – bitva u Lincolnu – porážka Štěpána </a:t>
            </a:r>
            <a:r>
              <a:rPr lang="cs-CZ" dirty="0">
                <a:sym typeface="Wingdings" panose="05000000000000000000" pitchFamily="2" charset="2"/>
              </a:rPr>
              <a:t> zajat a uvězněn </a:t>
            </a:r>
            <a:r>
              <a:rPr lang="en-GB" dirty="0">
                <a:sym typeface="Wingdings" panose="05000000000000000000" pitchFamily="2" charset="2"/>
              </a:rPr>
              <a:t> Matilda se </a:t>
            </a:r>
            <a:r>
              <a:rPr lang="cs-CZ" dirty="0">
                <a:sym typeface="Wingdings" panose="05000000000000000000" pitchFamily="2" charset="2"/>
              </a:rPr>
              <a:t>začala zvát „</a:t>
            </a:r>
            <a:r>
              <a:rPr lang="cs-CZ" i="1" dirty="0">
                <a:sym typeface="Wingdings" panose="05000000000000000000" pitchFamily="2" charset="2"/>
              </a:rPr>
              <a:t>domina </a:t>
            </a:r>
            <a:r>
              <a:rPr lang="cs-CZ" i="1" dirty="0" err="1">
                <a:sym typeface="Wingdings" panose="05000000000000000000" pitchFamily="2" charset="2"/>
              </a:rPr>
              <a:t>Anglorum</a:t>
            </a:r>
            <a:r>
              <a:rPr lang="cs-CZ" i="1" dirty="0">
                <a:sym typeface="Wingdings" panose="05000000000000000000" pitchFamily="2" charset="2"/>
              </a:rPr>
              <a:t>“ – </a:t>
            </a:r>
            <a:r>
              <a:rPr lang="cs-CZ" dirty="0">
                <a:sym typeface="Wingdings" panose="05000000000000000000" pitchFamily="2" charset="2"/>
              </a:rPr>
              <a:t>Paní Anglie (byla uznána za vládce ve Winchesteru) </a:t>
            </a:r>
          </a:p>
          <a:p>
            <a:r>
              <a:rPr lang="cs-CZ" dirty="0">
                <a:sym typeface="Wingdings" panose="05000000000000000000" pitchFamily="2" charset="2"/>
              </a:rPr>
              <a:t>Londýn se k Matildě postavil odmítavě, v boji pokračovala také manželka krále Štěpána a jeho přívrženci  podařilo se jim zajmout Roberta z Gloucesteru  výměna zajatců (Štěpán propuštěn) </a:t>
            </a:r>
          </a:p>
          <a:p>
            <a:r>
              <a:rPr lang="cs-CZ" dirty="0">
                <a:sym typeface="Wingdings" panose="05000000000000000000" pitchFamily="2" charset="2"/>
              </a:rPr>
              <a:t>1144 – </a:t>
            </a:r>
            <a:r>
              <a:rPr lang="cs-CZ" dirty="0" err="1">
                <a:sym typeface="Wingdings" panose="05000000000000000000" pitchFamily="2" charset="2"/>
              </a:rPr>
              <a:t>Geoffrey</a:t>
            </a:r>
            <a:r>
              <a:rPr lang="cs-CZ" dirty="0">
                <a:sym typeface="Wingdings" panose="05000000000000000000" pitchFamily="2" charset="2"/>
              </a:rPr>
              <a:t> z Anjou získává Normandii </a:t>
            </a:r>
          </a:p>
          <a:p>
            <a:r>
              <a:rPr lang="cs-CZ" dirty="0">
                <a:sym typeface="Wingdings" panose="05000000000000000000" pitchFamily="2" charset="2"/>
              </a:rPr>
              <a:t>1147 – umírá Robert z Gloucesteru – Matilda odjíždí do Normandie, boj v Anglii přebírá její čtrnáctiletý syn Jindřich  zpočátku neúspěšně  1150 mu otec svěřuje vládu nad Normandií (po </a:t>
            </a:r>
            <a:r>
              <a:rPr lang="cs-CZ" dirty="0" err="1">
                <a:sym typeface="Wingdings" panose="05000000000000000000" pitchFamily="2" charset="2"/>
              </a:rPr>
              <a:t>Geoffreyho</a:t>
            </a:r>
            <a:r>
              <a:rPr lang="cs-CZ" dirty="0">
                <a:sym typeface="Wingdings" panose="05000000000000000000" pitchFamily="2" charset="2"/>
              </a:rPr>
              <a:t> smrti r. 1151 také </a:t>
            </a:r>
            <a:r>
              <a:rPr lang="cs-CZ" dirty="0" err="1">
                <a:sym typeface="Wingdings" panose="05000000000000000000" pitchFamily="2" charset="2"/>
              </a:rPr>
              <a:t>hrabě</a:t>
            </a:r>
            <a:r>
              <a:rPr lang="cs-CZ" dirty="0">
                <a:sym typeface="Wingdings" panose="05000000000000000000" pitchFamily="2" charset="2"/>
              </a:rPr>
              <a:t> z Anjou)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8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medieval manuscript and ink picture of King Stephen at the Battle of Lincoln">
            <a:extLst>
              <a:ext uri="{FF2B5EF4-FFF2-40B4-BE49-F238E27FC236}">
                <a16:creationId xmlns:a16="http://schemas.microsoft.com/office/drawing/2014/main" id="{140F5CEC-F5AD-47D2-B27D-B18C4FFA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9613"/>
            <a:ext cx="76200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7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lincoln england">
            <a:extLst>
              <a:ext uri="{FF2B5EF4-FFF2-40B4-BE49-F238E27FC236}">
                <a16:creationId xmlns:a16="http://schemas.microsoft.com/office/drawing/2014/main" id="{7C0B3726-B4EE-4EEC-8F97-355482B3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0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E7668-5425-428E-BDA3-08A90E7B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 této bitvě a zajetí krále nastala v Anglii velká nejednota. Jindřich, biskup z Winchesteru se ihned připojil k </a:t>
            </a:r>
            <a:r>
              <a:rPr lang="cs-CZ" sz="2000" dirty="0" err="1"/>
              <a:t>anjouovské</a:t>
            </a:r>
            <a:r>
              <a:rPr lang="cs-CZ" sz="2000" dirty="0"/>
              <a:t> straně a s úctou přivítal hraběnku v královském městě a zcela opustil svého bratra krále a všechny, kteří byli na jeho straně. Earl </a:t>
            </a:r>
            <a:r>
              <a:rPr lang="cs-CZ" sz="2000" dirty="0" err="1"/>
              <a:t>Waleran</a:t>
            </a:r>
            <a:r>
              <a:rPr lang="cs-CZ" sz="2000" dirty="0"/>
              <a:t>, Vilém z </a:t>
            </a:r>
            <a:r>
              <a:rPr lang="cs-CZ" sz="2000" dirty="0" err="1"/>
              <a:t>Warenne</a:t>
            </a:r>
            <a:r>
              <a:rPr lang="cs-CZ" sz="2000" dirty="0"/>
              <a:t>, Simon a mnoho dalších pánů zůstalo věrných královně a zavázalo se bojovat za krále a jeho dědice.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CFF6E7-712D-4569-BAC7-9F118D6F99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Orderic</a:t>
            </a:r>
            <a:r>
              <a:rPr lang="cs-CZ" dirty="0"/>
              <a:t> </a:t>
            </a:r>
            <a:r>
              <a:rPr lang="cs-CZ" dirty="0" err="1"/>
              <a:t>Vitalis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Ecclesiastica</a:t>
            </a:r>
            <a:r>
              <a:rPr lang="cs-CZ" i="1" dirty="0"/>
              <a:t>, </a:t>
            </a:r>
            <a:r>
              <a:rPr lang="cs-CZ" dirty="0"/>
              <a:t>kniha XIV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B93247-7C61-43C9-9486-64AD8F445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2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68848-0E28-47AC-B233-228DABA5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dynastie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F9B6A0-55FF-48C7-AFF3-731EF861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1152 – umírá Štěpánova manželka Matilda z </a:t>
            </a:r>
            <a:r>
              <a:rPr lang="cs-CZ" dirty="0" err="1"/>
              <a:t>Boulogne</a:t>
            </a:r>
            <a:endParaRPr lang="cs-CZ" dirty="0"/>
          </a:p>
          <a:p>
            <a:r>
              <a:rPr lang="cs-CZ" dirty="0"/>
              <a:t>1153 – umírá jejich syn </a:t>
            </a:r>
            <a:r>
              <a:rPr lang="cs-CZ" dirty="0" err="1"/>
              <a:t>Eustace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Štěpán je zdrcen – opouští myšlenku na ustanovení vlastní dynastie vládnoucí v Anglii</a:t>
            </a:r>
          </a:p>
          <a:p>
            <a:r>
              <a:rPr lang="cs-CZ" dirty="0">
                <a:sym typeface="Wingdings" panose="05000000000000000000" pitchFamily="2" charset="2"/>
              </a:rPr>
              <a:t>Smlouva ve Winchesteru (listopad 1153) Štěpán určuje svým následníkem Jindřicha z Anjou, syna císařovny Matildy s podmínkou, že sám zůstane králem do konce života </a:t>
            </a:r>
          </a:p>
          <a:p>
            <a:r>
              <a:rPr lang="cs-CZ" dirty="0">
                <a:sym typeface="Wingdings" panose="05000000000000000000" pitchFamily="2" charset="2"/>
              </a:rPr>
              <a:t>Říjen 1154 – král Štěpán umírá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na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tr</a:t>
            </a:r>
            <a:r>
              <a:rPr lang="cs-CZ" dirty="0" err="1">
                <a:sym typeface="Wingdings" panose="05000000000000000000" pitchFamily="2" charset="2"/>
              </a:rPr>
              <a:t>ůn</a:t>
            </a:r>
            <a:r>
              <a:rPr lang="cs-CZ" dirty="0">
                <a:sym typeface="Wingdings" panose="05000000000000000000" pitchFamily="2" charset="2"/>
              </a:rPr>
              <a:t> podle smlouvy z Winchesteru nastupuje Jindřich z Anjou (jako Jindřich II.) </a:t>
            </a:r>
            <a:r>
              <a:rPr lang="en-GB" dirty="0">
                <a:sym typeface="Wingdings" panose="05000000000000000000" pitchFamily="2" charset="2"/>
              </a:rPr>
              <a:t> 19. </a:t>
            </a:r>
            <a:r>
              <a:rPr lang="en-GB" dirty="0" err="1">
                <a:sym typeface="Wingdings" panose="05000000000000000000" pitchFamily="2" charset="2"/>
              </a:rPr>
              <a:t>prosince</a:t>
            </a:r>
            <a:r>
              <a:rPr lang="en-GB" dirty="0">
                <a:sym typeface="Wingdings" panose="05000000000000000000" pitchFamily="2" charset="2"/>
              </a:rPr>
              <a:t> 1154 </a:t>
            </a:r>
            <a:r>
              <a:rPr lang="cs-CZ" dirty="0">
                <a:sym typeface="Wingdings" panose="05000000000000000000" pitchFamily="2" charset="2"/>
              </a:rPr>
              <a:t>korunován ve </a:t>
            </a:r>
            <a:r>
              <a:rPr lang="cs-CZ" dirty="0" err="1">
                <a:sym typeface="Wingdings" panose="05000000000000000000" pitchFamily="2" charset="2"/>
              </a:rPr>
              <a:t>Westminsteru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26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392C0-314A-4E95-A927-4141493D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/>
              <a:t>Štěpán, král Anglie a Jindřich, vévoda z Normandie se 6. listopadu (1153) usmířili, zatímco spravedlnost shlížela z nebes, a to za těchto podmínek: nejprve, král, za přítomnosti biskupů, earlů a </a:t>
            </a:r>
            <a:r>
              <a:rPr lang="cs-CZ" sz="2000"/>
              <a:t>zbyku</a:t>
            </a:r>
            <a:r>
              <a:rPr lang="cs-CZ" sz="2000" dirty="0"/>
              <a:t> nobility uznal, že Jindřich má dědičný nárok na království Anglie, poté dal vévoda svolení králi k tomu, aby zůstal králem dokud bude živ, ale s tím vědomím, že král, biskupové a nobilita složí přísahu, že po králově smrti získá tento vévoda, bude-li živ, mírumilovně a bez námitek celé království. Bylo též odpřisáhnuto, že statky, které byly nezákonně uloupeny nájezdníky mají být navráceny právoplatným majitelům a to podle toho, komu patřily za časů skvělého krále Jindřicha. A také, že hrady, kterých od smrti tohoto pána vyrostlo neuvěřitelných 375 mají být zbořeny.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6ED32A-2FE9-4F5A-9E44-9639A02F0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634" y="3739123"/>
            <a:ext cx="7536554" cy="381000"/>
          </a:xfrm>
        </p:spPr>
        <p:txBody>
          <a:bodyPr/>
          <a:lstStyle/>
          <a:p>
            <a:r>
              <a:rPr lang="cs-CZ" dirty="0"/>
              <a:t>Robert z </a:t>
            </a:r>
            <a:r>
              <a:rPr lang="cs-CZ" dirty="0" err="1"/>
              <a:t>Torigni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FA9EEF6-3869-4B47-9CE3-0D6A727C9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Smlouva z Winchesteru mezi králem Štěpánem a Jindřichem z Anjou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2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 MS Royal 14 C VII f.9 part 1.jpg">
            <a:extLst>
              <a:ext uri="{FF2B5EF4-FFF2-40B4-BE49-F238E27FC236}">
                <a16:creationId xmlns:a16="http://schemas.microsoft.com/office/drawing/2014/main" id="{3845CAF7-E001-4C98-AD65-BF8FA528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0"/>
          <a:stretch/>
        </p:blipFill>
        <p:spPr bwMode="auto">
          <a:xfrm>
            <a:off x="4151784" y="188640"/>
            <a:ext cx="4464496" cy="63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2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DCF20-EAFD-4697-B5B3-2F4E5C52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(k vládě Jindřicha I. a letům 1135 – 1154)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8E02D-CDB8-4611-9525-6636DF1F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Warren</a:t>
            </a:r>
            <a:r>
              <a:rPr lang="cs-CZ" dirty="0"/>
              <a:t> C. </a:t>
            </a:r>
            <a:r>
              <a:rPr lang="cs-CZ" dirty="0" err="1"/>
              <a:t>Hollister</a:t>
            </a:r>
            <a:r>
              <a:rPr lang="cs-CZ" dirty="0"/>
              <a:t>, </a:t>
            </a:r>
            <a:r>
              <a:rPr lang="cs-CZ" i="1" dirty="0"/>
              <a:t>Henry I, </a:t>
            </a:r>
            <a:r>
              <a:rPr lang="cs-CZ" dirty="0"/>
              <a:t>2001</a:t>
            </a:r>
          </a:p>
          <a:p>
            <a:r>
              <a:rPr lang="cs-CZ" dirty="0"/>
              <a:t>Judith Green, </a:t>
            </a:r>
            <a:r>
              <a:rPr lang="cs-CZ" i="1" dirty="0"/>
              <a:t>Henry I, </a:t>
            </a:r>
            <a:r>
              <a:rPr lang="cs-CZ" dirty="0"/>
              <a:t>2009</a:t>
            </a:r>
          </a:p>
          <a:p>
            <a:r>
              <a:rPr lang="cs-CZ" dirty="0"/>
              <a:t>Judith Green,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Government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England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Henry I, </a:t>
            </a:r>
            <a:r>
              <a:rPr lang="cs-CZ" dirty="0"/>
              <a:t>1986</a:t>
            </a:r>
          </a:p>
          <a:p>
            <a:r>
              <a:rPr lang="cs-CZ" dirty="0"/>
              <a:t>David </a:t>
            </a:r>
            <a:r>
              <a:rPr lang="cs-CZ" dirty="0" err="1"/>
              <a:t>Crouch</a:t>
            </a:r>
            <a:r>
              <a:rPr lang="cs-CZ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reign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Stephen</a:t>
            </a:r>
            <a:r>
              <a:rPr lang="cs-CZ" i="1" dirty="0"/>
              <a:t> 1135 – 1154, </a:t>
            </a:r>
            <a:r>
              <a:rPr lang="cs-CZ" dirty="0"/>
              <a:t>2000</a:t>
            </a:r>
          </a:p>
          <a:p>
            <a:r>
              <a:rPr lang="cs-CZ" dirty="0"/>
              <a:t>Edmund King, </a:t>
            </a:r>
            <a:r>
              <a:rPr lang="cs-CZ" i="1" dirty="0"/>
              <a:t>King </a:t>
            </a:r>
            <a:r>
              <a:rPr lang="cs-CZ" i="1" dirty="0" err="1"/>
              <a:t>Stephen</a:t>
            </a:r>
            <a:r>
              <a:rPr lang="cs-CZ" i="1" dirty="0"/>
              <a:t>, </a:t>
            </a:r>
            <a:r>
              <a:rPr lang="cs-CZ" dirty="0"/>
              <a:t>2011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21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74B13-3102-48A7-A325-1F9BDCBD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20C979-D798-40D5-BDE6-60005A92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Vilém z </a:t>
            </a:r>
            <a:r>
              <a:rPr lang="cs-CZ" dirty="0" err="1"/>
              <a:t>Malmesbury</a:t>
            </a:r>
            <a:r>
              <a:rPr lang="cs-CZ" dirty="0"/>
              <a:t>, </a:t>
            </a:r>
            <a:r>
              <a:rPr lang="cs-CZ" i="1" dirty="0"/>
              <a:t>Gesta </a:t>
            </a:r>
            <a:r>
              <a:rPr lang="cs-CZ" i="1" dirty="0" err="1"/>
              <a:t>Regum</a:t>
            </a:r>
            <a:r>
              <a:rPr lang="cs-CZ" i="1" dirty="0"/>
              <a:t> </a:t>
            </a:r>
            <a:r>
              <a:rPr lang="cs-CZ" i="1" dirty="0" err="1"/>
              <a:t>Anglorum</a:t>
            </a:r>
            <a:r>
              <a:rPr lang="cs-CZ" i="1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Novella</a:t>
            </a:r>
            <a:endParaRPr lang="cs-CZ" i="1" dirty="0"/>
          </a:p>
          <a:p>
            <a:r>
              <a:rPr lang="cs-CZ" dirty="0" err="1"/>
              <a:t>Orderic</a:t>
            </a:r>
            <a:r>
              <a:rPr lang="cs-CZ" dirty="0"/>
              <a:t> </a:t>
            </a:r>
            <a:r>
              <a:rPr lang="cs-CZ" dirty="0" err="1"/>
              <a:t>Vitalis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Eccleasiastica</a:t>
            </a:r>
            <a:endParaRPr lang="cs-CZ" i="1" dirty="0"/>
          </a:p>
          <a:p>
            <a:r>
              <a:rPr lang="cs-CZ" dirty="0"/>
              <a:t>Jindřich z </a:t>
            </a:r>
            <a:r>
              <a:rPr lang="cs-CZ" dirty="0" err="1"/>
              <a:t>Huntingdonu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Anglorum</a:t>
            </a:r>
            <a:r>
              <a:rPr lang="cs-CZ" i="1" dirty="0"/>
              <a:t> </a:t>
            </a:r>
          </a:p>
          <a:p>
            <a:r>
              <a:rPr lang="cs-CZ" i="1" dirty="0"/>
              <a:t>Gesta Stephani</a:t>
            </a:r>
          </a:p>
          <a:p>
            <a:r>
              <a:rPr lang="cs-CZ" dirty="0"/>
              <a:t>Robert z </a:t>
            </a:r>
            <a:r>
              <a:rPr lang="cs-CZ" dirty="0" err="1"/>
              <a:t>Torigni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endParaRPr lang="cs-CZ" i="1" dirty="0"/>
          </a:p>
          <a:p>
            <a:r>
              <a:rPr lang="cs-CZ" dirty="0" err="1"/>
              <a:t>Symeon</a:t>
            </a:r>
            <a:r>
              <a:rPr lang="cs-CZ" dirty="0"/>
              <a:t> z </a:t>
            </a:r>
            <a:r>
              <a:rPr lang="cs-CZ" dirty="0" err="1"/>
              <a:t>Durhamu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Regum</a:t>
            </a:r>
            <a:endParaRPr lang="cs-CZ" i="1" dirty="0"/>
          </a:p>
          <a:p>
            <a:r>
              <a:rPr lang="cs-CZ" i="1" dirty="0"/>
              <a:t>Anglo-saská kronika </a:t>
            </a:r>
          </a:p>
        </p:txBody>
      </p:sp>
    </p:spTree>
    <p:extLst>
      <p:ext uri="{BB962C8B-B14F-4D97-AF65-F5344CB8AC3E}">
        <p14:creationId xmlns:p14="http://schemas.microsoft.com/office/powerpoint/2010/main" val="249609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3F5DD-E640-4F08-8114-CD2029B3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/>
              <a:t>Mezitím Štěpán, </a:t>
            </a:r>
            <a:r>
              <a:rPr lang="cs-CZ" sz="2000" dirty="0" err="1"/>
              <a:t>hrabě</a:t>
            </a:r>
            <a:r>
              <a:rPr lang="cs-CZ" sz="2000" dirty="0"/>
              <a:t> z </a:t>
            </a:r>
            <a:r>
              <a:rPr lang="cs-CZ" sz="2000" dirty="0" err="1"/>
              <a:t>Boulogne</a:t>
            </a:r>
            <a:r>
              <a:rPr lang="cs-CZ" sz="2000" dirty="0"/>
              <a:t> a </a:t>
            </a:r>
            <a:r>
              <a:rPr lang="cs-CZ" sz="2000" dirty="0" err="1"/>
              <a:t>Mortain</a:t>
            </a:r>
            <a:r>
              <a:rPr lang="cs-CZ" sz="2000" dirty="0"/>
              <a:t>, synovec krále Jindřicha, jak jsem již předtím řekl, který, po králi skotském, byl první z laiků, kdo přísahal věrnost císařovně, uspíšil svůj příjezd do Anglie do </a:t>
            </a:r>
            <a:r>
              <a:rPr lang="cs-CZ" sz="2000" dirty="0" err="1"/>
              <a:t>Whitsandu</a:t>
            </a:r>
            <a:r>
              <a:rPr lang="cs-CZ" sz="2000" dirty="0"/>
              <a:t>. Císařovna z jistých důvodů, stejně jako její bratr Robert earl z Gloucesteru, a téměř všechna nobilita, opozdili svůj návrat do království. Nicméně některé hrady v Normandii, mezi nimi především </a:t>
            </a:r>
            <a:r>
              <a:rPr lang="cs-CZ" sz="2000" dirty="0" err="1"/>
              <a:t>Domfront</a:t>
            </a:r>
            <a:r>
              <a:rPr lang="cs-CZ" sz="2000" dirty="0"/>
              <a:t>, hájily stranu dědičky </a:t>
            </a:r>
            <a:r>
              <a:rPr lang="cs-CZ" sz="2000" i="1" dirty="0"/>
              <a:t>(</a:t>
            </a:r>
            <a:r>
              <a:rPr lang="cs-CZ" sz="2000" i="1" dirty="0" err="1"/>
              <a:t>heredis</a:t>
            </a:r>
            <a:r>
              <a:rPr lang="cs-CZ" sz="2000" dirty="0"/>
              <a:t>). Navíc jak je známo, v den kdy se Štěpán vylodil v Anglii, hned brzy po ránu, proti povaze zimního počasí v těchto místech, byl zde strašlivý hřmot hromu a strašlivé blesky a zdálo se, že nastává konec světa.   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F8E380-E398-4EFF-9E31-7BCF7FB1D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Vilém z </a:t>
            </a:r>
            <a:r>
              <a:rPr lang="cs-CZ" dirty="0" err="1"/>
              <a:t>Malmesbury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Novella</a:t>
            </a:r>
            <a:r>
              <a:rPr lang="cs-CZ" i="1" dirty="0"/>
              <a:t>, </a:t>
            </a:r>
            <a:r>
              <a:rPr lang="cs-CZ" dirty="0"/>
              <a:t>kniha I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F262C2-C8F8-4D7C-BAD3-41BE9C1D2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0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7089EA6-1AFC-46E1-A42B-074962218C86}"/>
              </a:ext>
            </a:extLst>
          </p:cNvPr>
          <p:cNvCxnSpPr/>
          <p:nvPr/>
        </p:nvCxnSpPr>
        <p:spPr>
          <a:xfrm>
            <a:off x="1015915" y="3307141"/>
            <a:ext cx="2760954" cy="1971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D4754E6-32A8-4FE2-98EB-DE891C59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Jindřicha I. 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815B63-EB26-4F67-80BF-F939FB1DECB8}"/>
              </a:ext>
            </a:extLst>
          </p:cNvPr>
          <p:cNvSpPr txBox="1"/>
          <p:nvPr/>
        </p:nvSpPr>
        <p:spPr>
          <a:xfrm>
            <a:off x="2875722" y="2809462"/>
            <a:ext cx="216010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Jindřich I. (+1135)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79B412-35DA-4210-9788-FE7CBC42FB22}"/>
              </a:ext>
            </a:extLst>
          </p:cNvPr>
          <p:cNvSpPr txBox="1"/>
          <p:nvPr/>
        </p:nvSpPr>
        <p:spPr>
          <a:xfrm>
            <a:off x="5671930" y="2809462"/>
            <a:ext cx="23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Matilda Skotská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D58FFE-2313-4EE6-B20C-1B00290B4812}"/>
              </a:ext>
            </a:extLst>
          </p:cNvPr>
          <p:cNvSpPr txBox="1"/>
          <p:nvPr/>
        </p:nvSpPr>
        <p:spPr>
          <a:xfrm>
            <a:off x="1603513" y="3898590"/>
            <a:ext cx="254441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Robert z Gloucesteru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F8785A-37E7-4814-8534-F9E64EB6E6BE}"/>
              </a:ext>
            </a:extLst>
          </p:cNvPr>
          <p:cNvSpPr txBox="1"/>
          <p:nvPr/>
        </p:nvSpPr>
        <p:spPr>
          <a:xfrm>
            <a:off x="4691270" y="3898590"/>
            <a:ext cx="28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Vilém „</a:t>
            </a:r>
            <a:r>
              <a:rPr lang="cs-CZ" dirty="0" err="1"/>
              <a:t>Aetheling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6B0682-93B5-4201-B101-87DB1E90E79D}"/>
              </a:ext>
            </a:extLst>
          </p:cNvPr>
          <p:cNvSpPr txBox="1"/>
          <p:nvPr/>
        </p:nvSpPr>
        <p:spPr>
          <a:xfrm>
            <a:off x="7209183" y="3898590"/>
            <a:ext cx="245165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Matilda „císařovna“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7E0D25-8D9C-410C-B950-87FFE10D2BC2}"/>
              </a:ext>
            </a:extLst>
          </p:cNvPr>
          <p:cNvSpPr txBox="1"/>
          <p:nvPr/>
        </p:nvSpPr>
        <p:spPr>
          <a:xfrm>
            <a:off x="9872870" y="3898590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Geoffrey</a:t>
            </a:r>
            <a:r>
              <a:rPr lang="cs-CZ" dirty="0"/>
              <a:t> z Anjou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B27E0F-0BE9-4C4B-8534-4D4C90C08080}"/>
              </a:ext>
            </a:extLst>
          </p:cNvPr>
          <p:cNvSpPr txBox="1"/>
          <p:nvPr/>
        </p:nvSpPr>
        <p:spPr>
          <a:xfrm>
            <a:off x="534589" y="2821851"/>
            <a:ext cx="202308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Adéla </a:t>
            </a: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23D2E8-DD77-4B6B-B6A9-A7CE62F11B27}"/>
              </a:ext>
            </a:extLst>
          </p:cNvPr>
          <p:cNvSpPr txBox="1"/>
          <p:nvPr/>
        </p:nvSpPr>
        <p:spPr>
          <a:xfrm>
            <a:off x="10018645" y="2821851"/>
            <a:ext cx="189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Fulk</a:t>
            </a:r>
            <a:r>
              <a:rPr lang="cs-CZ" dirty="0"/>
              <a:t> V. z Anjou</a:t>
            </a:r>
            <a:endParaRPr lang="en-GB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348B863-CE25-4BD9-BC8D-56F66482EEC6}"/>
              </a:ext>
            </a:extLst>
          </p:cNvPr>
          <p:cNvCxnSpPr/>
          <p:nvPr/>
        </p:nvCxnSpPr>
        <p:spPr>
          <a:xfrm flipH="1">
            <a:off x="2592924" y="3178794"/>
            <a:ext cx="1051424" cy="71979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9CAA87D-9B08-4957-97B5-43A53E17540E}"/>
              </a:ext>
            </a:extLst>
          </p:cNvPr>
          <p:cNvCxnSpPr>
            <a:cxnSpLocks/>
          </p:cNvCxnSpPr>
          <p:nvPr/>
        </p:nvCxnSpPr>
        <p:spPr>
          <a:xfrm>
            <a:off x="5314122" y="3006517"/>
            <a:ext cx="0" cy="879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1B0453D-3D4B-44B8-8797-7E794EEA3634}"/>
              </a:ext>
            </a:extLst>
          </p:cNvPr>
          <p:cNvCxnSpPr>
            <a:cxnSpLocks/>
          </p:cNvCxnSpPr>
          <p:nvPr/>
        </p:nvCxnSpPr>
        <p:spPr>
          <a:xfrm>
            <a:off x="5314122" y="3006517"/>
            <a:ext cx="2981739" cy="8920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D10F0F1-1528-4EE8-9837-8445393A47AD}"/>
              </a:ext>
            </a:extLst>
          </p:cNvPr>
          <p:cNvCxnSpPr/>
          <p:nvPr/>
        </p:nvCxnSpPr>
        <p:spPr>
          <a:xfrm>
            <a:off x="10787270" y="3191183"/>
            <a:ext cx="0" cy="70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84ED16-7DEE-48A8-91FB-C49616E6E53B}"/>
              </a:ext>
            </a:extLst>
          </p:cNvPr>
          <p:cNvCxnSpPr/>
          <p:nvPr/>
        </p:nvCxnSpPr>
        <p:spPr>
          <a:xfrm flipH="1" flipV="1">
            <a:off x="2464904" y="1905000"/>
            <a:ext cx="1073426" cy="7984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891B9F2-5B59-4BF7-BD2E-4B5D8E9460EB}"/>
              </a:ext>
            </a:extLst>
          </p:cNvPr>
          <p:cNvCxnSpPr/>
          <p:nvPr/>
        </p:nvCxnSpPr>
        <p:spPr>
          <a:xfrm flipV="1">
            <a:off x="887896" y="1905000"/>
            <a:ext cx="1298713" cy="9168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2EE7A69-3111-4841-AC8E-900F5DD13340}"/>
              </a:ext>
            </a:extLst>
          </p:cNvPr>
          <p:cNvSpPr txBox="1"/>
          <p:nvPr/>
        </p:nvSpPr>
        <p:spPr>
          <a:xfrm>
            <a:off x="1272209" y="5278403"/>
            <a:ext cx="119269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Štěpán</a:t>
            </a:r>
            <a:endParaRPr lang="en-GB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FE64406-7172-4472-AD46-07EF9EB2D016}"/>
              </a:ext>
            </a:extLst>
          </p:cNvPr>
          <p:cNvSpPr txBox="1"/>
          <p:nvPr/>
        </p:nvSpPr>
        <p:spPr>
          <a:xfrm>
            <a:off x="2938669" y="5278403"/>
            <a:ext cx="203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Theobald z </a:t>
            </a:r>
            <a:r>
              <a:rPr lang="cs-CZ" dirty="0" err="1"/>
              <a:t>Blois</a:t>
            </a:r>
            <a:endParaRPr lang="en-GB" dirty="0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AEA7C293-8B59-4B97-8B2F-C31D6AA01E8C}"/>
              </a:ext>
            </a:extLst>
          </p:cNvPr>
          <p:cNvCxnSpPr/>
          <p:nvPr/>
        </p:nvCxnSpPr>
        <p:spPr>
          <a:xfrm>
            <a:off x="980661" y="3286539"/>
            <a:ext cx="622852" cy="18553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14FA895-3701-4298-8911-AC5D0F276B8A}"/>
              </a:ext>
            </a:extLst>
          </p:cNvPr>
          <p:cNvCxnSpPr>
            <a:cxnSpLocks/>
          </p:cNvCxnSpPr>
          <p:nvPr/>
        </p:nvCxnSpPr>
        <p:spPr>
          <a:xfrm>
            <a:off x="4996070" y="2994128"/>
            <a:ext cx="6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9DC1BDBF-9D36-4E94-A2FD-55D5022FEC89}"/>
              </a:ext>
            </a:extLst>
          </p:cNvPr>
          <p:cNvCxnSpPr>
            <a:endCxn id="8" idx="1"/>
          </p:cNvCxnSpPr>
          <p:nvPr/>
        </p:nvCxnSpPr>
        <p:spPr>
          <a:xfrm>
            <a:off x="9475304" y="4083256"/>
            <a:ext cx="397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C5D0461-C148-4E65-A580-926132F4AD68}"/>
              </a:ext>
            </a:extLst>
          </p:cNvPr>
          <p:cNvSpPr txBox="1"/>
          <p:nvPr/>
        </p:nvSpPr>
        <p:spPr>
          <a:xfrm>
            <a:off x="8719931" y="4895818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Jindřich z Anjou</a:t>
            </a:r>
            <a:endParaRPr lang="en-GB" dirty="0"/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AB322715-67F9-4124-9255-3F6310CFD66B}"/>
              </a:ext>
            </a:extLst>
          </p:cNvPr>
          <p:cNvCxnSpPr>
            <a:cxnSpLocks/>
          </p:cNvCxnSpPr>
          <p:nvPr/>
        </p:nvCxnSpPr>
        <p:spPr>
          <a:xfrm>
            <a:off x="9674087" y="4083256"/>
            <a:ext cx="0" cy="81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A05F20-50AC-4EB6-8CF0-AC7A372DDB42}"/>
              </a:ext>
            </a:extLst>
          </p:cNvPr>
          <p:cNvSpPr txBox="1"/>
          <p:nvPr/>
        </p:nvSpPr>
        <p:spPr>
          <a:xfrm>
            <a:off x="1411356" y="1535668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Vilém Dobyvatel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3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102E8-CE18-439B-BF11-CDC0E71C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File:Henry1.jpg">
            <a:extLst>
              <a:ext uri="{FF2B5EF4-FFF2-40B4-BE49-F238E27FC236}">
                <a16:creationId xmlns:a16="http://schemas.microsoft.com/office/drawing/2014/main" id="{505C404F-3A23-4C84-BD49-DBDC4342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88640"/>
            <a:ext cx="3960440" cy="64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FE7DE-A38E-4B60-9CE2-51491AA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Štěpán proti Matildě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E0EE0A-841C-4928-882C-71224457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Prosinec 1135 – umírá Jindřich I. </a:t>
            </a:r>
            <a:r>
              <a:rPr lang="cs-CZ" dirty="0">
                <a:sym typeface="Wingdings" panose="05000000000000000000" pitchFamily="2" charset="2"/>
              </a:rPr>
              <a:t> několik pretendentů trůnu </a:t>
            </a:r>
          </a:p>
          <a:p>
            <a:r>
              <a:rPr lang="cs-CZ" dirty="0">
                <a:sym typeface="Wingdings" panose="05000000000000000000" pitchFamily="2" charset="2"/>
              </a:rPr>
              <a:t>Theobald z </a:t>
            </a:r>
            <a:r>
              <a:rPr lang="cs-CZ" dirty="0" err="1">
                <a:sym typeface="Wingdings" panose="05000000000000000000" pitchFamily="2" charset="2"/>
              </a:rPr>
              <a:t>Blois</a:t>
            </a:r>
            <a:r>
              <a:rPr lang="cs-CZ" dirty="0">
                <a:sym typeface="Wingdings" panose="05000000000000000000" pitchFamily="2" charset="2"/>
              </a:rPr>
              <a:t> – vnuk Viléma Dobyvatele – skupina normanských baronů mu nabídla korunu </a:t>
            </a:r>
          </a:p>
          <a:p>
            <a:r>
              <a:rPr lang="cs-CZ" dirty="0">
                <a:sym typeface="Wingdings" panose="05000000000000000000" pitchFamily="2" charset="2"/>
              </a:rPr>
              <a:t>Štěpán – mladší </a:t>
            </a:r>
            <a:r>
              <a:rPr lang="cs-CZ" dirty="0" err="1">
                <a:sym typeface="Wingdings" panose="05000000000000000000" pitchFamily="2" charset="2"/>
              </a:rPr>
              <a:t>Theobaldův</a:t>
            </a:r>
            <a:r>
              <a:rPr lang="cs-CZ" dirty="0">
                <a:sym typeface="Wingdings" panose="05000000000000000000" pitchFamily="2" charset="2"/>
              </a:rPr>
              <a:t> bratr, využil situace po smrti Jindřicha I. A nechal se 22. prosince korunovat králem v Londýně – Theobald nakonec jeho titul uznal, podporu Štěpánovi vyjádřil i nevlastní bratr Matildy Robert z Gloucesteru </a:t>
            </a:r>
          </a:p>
          <a:p>
            <a:r>
              <a:rPr lang="cs-CZ" dirty="0">
                <a:sym typeface="Wingdings" panose="05000000000000000000" pitchFamily="2" charset="2"/>
              </a:rPr>
              <a:t>Matilda – designovaný následník Jindřicha I.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 spory mezi Jindřichem a Matildou a jejím manželem </a:t>
            </a:r>
            <a:r>
              <a:rPr lang="cs-CZ" dirty="0" err="1">
                <a:sym typeface="Wingdings" panose="05000000000000000000" pitchFamily="2" charset="2"/>
              </a:rPr>
              <a:t>Geoffreyem</a:t>
            </a:r>
            <a:r>
              <a:rPr lang="cs-CZ" dirty="0">
                <a:sym typeface="Wingdings" panose="05000000000000000000" pitchFamily="2" charset="2"/>
              </a:rPr>
              <a:t> z Anjou rozdělily názorově anglo-normanské elity, měla zpočátku podporu skotského krále Davida (její příbuzný)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tc.usf.edu/maps/pages/1700/1785/1785.jpg">
            <a:extLst>
              <a:ext uri="{FF2B5EF4-FFF2-40B4-BE49-F238E27FC236}">
                <a16:creationId xmlns:a16="http://schemas.microsoft.com/office/drawing/2014/main" id="{D60F28F9-9F6A-42FD-A912-61D4A918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0"/>
            <a:ext cx="567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7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pan Blois.jpg">
            <a:extLst>
              <a:ext uri="{FF2B5EF4-FFF2-40B4-BE49-F238E27FC236}">
                <a16:creationId xmlns:a16="http://schemas.microsoft.com/office/drawing/2014/main" id="{C0F2C0A8-6E78-41EB-88C6-73A4C5FF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2655"/>
            <a:ext cx="3960440" cy="62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medieval painting of the Empress Matilda">
            <a:extLst>
              <a:ext uri="{FF2B5EF4-FFF2-40B4-BE49-F238E27FC236}">
                <a16:creationId xmlns:a16="http://schemas.microsoft.com/office/drawing/2014/main" id="{493DE82D-6EF8-4BAD-AE05-D93477BA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87731"/>
            <a:ext cx="2520280" cy="63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0898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1080</Words>
  <Application>Microsoft Office PowerPoint</Application>
  <PresentationFormat>Širokoúhlá obrazovka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Stébla</vt:lpstr>
      <vt:lpstr>Štěpán a Matilda</vt:lpstr>
      <vt:lpstr>Literatura (k vládě Jindřicha I. a letům 1135 – 1154) </vt:lpstr>
      <vt:lpstr>Prameny</vt:lpstr>
      <vt:lpstr>Mezitím Štěpán, hrabě z Boulogne a Mortain, synovec krále Jindřicha, jak jsem již předtím řekl, který, po králi skotském, byl první z laiků, kdo přísahal věrnost císařovně, uspíšil svůj příjezd do Anglie do Whitsandu. Císařovna z jistých důvodů, stejně jako její bratr Robert earl z Gloucesteru, a téměř všechna nobilita, opozdili svůj návrat do království. Nicméně některé hrady v Normandii, mezi nimi především Domfront, hájily stranu dědičky (heredis). Navíc jak je známo, v den kdy se Štěpán vylodil v Anglii, hned brzy po ránu, proti povaze zimního počasí v těchto místech, byl zde strašlivý hřmot hromu a strašlivé blesky a zdálo se, že nastává konec světa.    </vt:lpstr>
      <vt:lpstr>Rodina Jindřicha I. </vt:lpstr>
      <vt:lpstr>Prezentace aplikace PowerPoint</vt:lpstr>
      <vt:lpstr>Štěpán proti Matildě </vt:lpstr>
      <vt:lpstr>Prezentace aplikace PowerPoint</vt:lpstr>
      <vt:lpstr>Prezentace aplikace PowerPoint</vt:lpstr>
      <vt:lpstr>Byl tedy přijat za krále (in regem exceptus est) od londýnských a winchesterských měšťanů a získal také Rogera ze Salisbury a Viléma z Pont de l‘Arche, strážce královské pokladnice. Avšak, abychom neskrývali pravdu před potomky, všechny jeho snahy by byly marné, nebýt veškeré podpory jeho bratra Jindřicha, biskupa z Winchesteru, který byl v té době v Anglii papežským legátem. (…) Tak byl Štěpán korunován králem Anglie, v neděli 22. prosince, dvacet dva dní po skonu jeho strýce, léta páně 1135, v přítomnosti tří biskupů, arcibiskupa a pak těch z Winchesteru a Salisbury. Avšak nebyli zde žádní opati a téměř nikdo ze šlechticů (optimatibus).  </vt:lpstr>
      <vt:lpstr>Vláda krále Štěpána</vt:lpstr>
      <vt:lpstr>Válka pokračuje</vt:lpstr>
      <vt:lpstr>Prezentace aplikace PowerPoint</vt:lpstr>
      <vt:lpstr>Prezentace aplikace PowerPoint</vt:lpstr>
      <vt:lpstr>Po této bitvě a zajetí krále nastala v Anglii velká nejednota. Jindřich, biskup z Winchesteru se ihned připojil k anjouovské straně a s úctou přivítal hraběnku v královském městě a zcela opustil svého bratra krále a všechny, kteří byli na jeho straně. Earl Waleran, Vilém z Warenne, Simon a mnoho dalších pánů zůstalo věrných královně a zavázalo se bojovat za krále a jeho dědice. </vt:lpstr>
      <vt:lpstr>Konec dynastie</vt:lpstr>
      <vt:lpstr>Štěpán, král Anglie a Jindřich, vévoda z Normandie se 6. listopadu (1153) usmířili, zatímco spravedlnost shlížela z nebes, a to za těchto podmínek: nejprve, král, za přítomnosti biskupů, earlů a zbyku nobility uznal, že Jindřich má dědičný nárok na království Anglie, poté dal vévoda svolení králi k tomu, aby zůstal králem dokud bude živ, ale s tím vědomím, že král, biskupové a nobilita složí přísahu, že po králově smrti získá tento vévoda, bude-li živ, mírumilovně a bez námitek celé království. Bylo též odpřisáhnuto, že statky, které byly nezákonně uloupeny nájezdníky mají být navráceny právoplatným majitelům a to podle toho, komu patřily za časů skvělého krále Jindřicha. A také, že hrady, kterých od smrti tohoto pána vyrostlo neuvěřitelných 375 mají být zbořeny.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Štěpán a Matilda</dc:title>
  <dc:creator>Jan Malý</dc:creator>
  <cp:lastModifiedBy>Jan Malý</cp:lastModifiedBy>
  <cp:revision>34</cp:revision>
  <dcterms:created xsi:type="dcterms:W3CDTF">2017-10-16T19:58:58Z</dcterms:created>
  <dcterms:modified xsi:type="dcterms:W3CDTF">2017-10-18T20:22:16Z</dcterms:modified>
</cp:coreProperties>
</file>