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0E584-E8D7-4A3C-9925-E522C0E96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75C03C-B9FB-4FF4-9328-8623C7A5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8420C-4652-4802-89BB-88332149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CE39C-B642-4991-8BDF-DF8187E3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7DCA6-7718-412D-A7A5-B5E0E596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6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80EA3-0728-4DCE-9167-0B7305B0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00F7CB-E80A-495C-9A25-9FA2997D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CEFDA3-B367-45BF-AF52-AB3B6B36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5C660-7F8F-48CB-8823-DEBD55ED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4CCF-4493-4BCD-B01B-DFCBE03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A1970A-4AFB-4B16-9670-17C7FF971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64AEED-3D90-4CFE-9D58-A23F27043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7D89C9-6B0A-476B-9AF9-A9564FAB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70F71E-0DAF-476F-BA5E-ADB92B4A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53194-8A2F-4818-98EF-01C3EBAF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5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1545-B9FF-4FE4-AAF7-EEA2B3F0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61BF7-7913-45D4-A593-34C3835D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4B9B5-746F-4B82-A4F2-F84955AC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A9F5F-BE06-481C-AD74-8786EC41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051C06-EB4D-427C-9B89-99A9DF42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442A2-3D69-4C5F-B736-A0C820EC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9A3D25-D5DF-4924-8D0A-397D68D9A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5EEE1-FDF4-421A-8CD7-0CC1F55C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0F9D67-0198-4F02-808C-C171AA66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E706F7-4F1D-4AFB-BEB7-F3E24CB6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58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89381-A05F-41CE-99D4-8205E6BC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41022-2752-489E-956E-888BC420E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D1015BB-6511-4D61-A02C-C19931B5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9B909D-7530-4960-9C41-7EA8B13B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CDB1DE-AB99-4444-87F1-58E7DD6D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4BE7C3-D04F-4726-903E-C4428033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15CFD-43D1-41AA-936A-685EC64E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733042-D387-479D-967C-C3F516A1B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23AE030-60A7-4F21-AD63-1D2A3527F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48D4F5F-B981-4770-B48A-400FD34BB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030D55-C6A0-40A6-8C3A-5C98380D2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CA88BF-6D34-4DBD-B391-0AC18B7E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9DB334-4A59-4E9E-BBD7-4E1DA1CB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AD362E-F40C-41E8-9D36-14131AE2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08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EB9AD-5060-4E55-88C8-F2742BAD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5686C6-E4A0-42FF-ADB6-45D46112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FDDB38-F7AD-45C6-9846-B9BE72C9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448368-545C-45CE-B1D3-AA1A11E5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6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966148-E793-4BC8-9B86-7F94A8CF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F3B821-D0B8-4AC5-9DCF-3C92292E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4D542-622E-4555-BB4A-77BABB27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7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AA334-55A2-4FCE-B861-3685CCC5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7E038-21C2-49AE-A464-B0317BDA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D3CDB53-AB90-482F-A02C-67DC64E07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211389-2BA9-44D0-9E92-44B849F1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AEBDE6-E875-4DC5-AB33-BC0519F1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60A19-3109-4C79-971D-EEFA93A7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CF027-1B01-4E44-A575-A8320CA8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DA3B17-D3DC-4BBA-9614-7CEB4983B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4A6E7EF-EE63-45D1-9C1F-97AF9D8FB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85AFD5-04C6-4E0A-8311-53BB015C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F179A9-2818-4321-BF4B-603387F8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E86ECB-3FDE-409E-95F4-29AB8901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4D8CE0-5D11-4D74-AA60-D25712FC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93C8A0-DAFC-4C55-B6A9-D88FC363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0836FE-6214-478A-B192-B5F96BA97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A4E2-C81B-43C0-B570-44106EE78F7E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A1FDB-B7DA-4C17-93D6-98EAA9FA7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C7884-226A-4492-8DBF-F4C0181A4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0050C-B6AA-4617-8F12-C4B04390A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Synchronní proměny českého předložkového systému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A441F1-EDB1-4E8E-B286-C5D57DAE8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konzultace: po 10:50–12:00</a:t>
            </a:r>
          </a:p>
        </p:txBody>
      </p:sp>
    </p:spTree>
    <p:extLst>
      <p:ext uri="{BB962C8B-B14F-4D97-AF65-F5344CB8AC3E}">
        <p14:creationId xmlns:p14="http://schemas.microsoft.com/office/powerpoint/2010/main" val="327748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AC1E7-399F-4B50-B277-6E940072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náplň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974AE4A-5E80-4FF1-8F12-D8B4D61A2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620721"/>
              </p:ext>
            </p:extLst>
          </p:nvPr>
        </p:nvGraphicFramePr>
        <p:xfrm>
          <a:off x="1325218" y="1537253"/>
          <a:ext cx="9011478" cy="4614694"/>
        </p:xfrm>
        <a:graphic>
          <a:graphicData uri="http://schemas.openxmlformats.org/drawingml/2006/table">
            <a:tbl>
              <a:tblPr firstRow="1" firstCol="1" bandRow="1"/>
              <a:tblGrid>
                <a:gridCol w="1146250">
                  <a:extLst>
                    <a:ext uri="{9D8B030D-6E8A-4147-A177-3AD203B41FA5}">
                      <a16:colId xmlns:a16="http://schemas.microsoft.com/office/drawing/2014/main" val="2075852866"/>
                    </a:ext>
                  </a:extLst>
                </a:gridCol>
                <a:gridCol w="7865228">
                  <a:extLst>
                    <a:ext uri="{9D8B030D-6E8A-4147-A177-3AD203B41FA5}">
                      <a16:colId xmlns:a16="http://schemas.microsoft.com/office/drawing/2014/main" val="508842511"/>
                    </a:ext>
                  </a:extLst>
                </a:gridCol>
              </a:tblGrid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úvod, charakterizace předložkového systému, nástřel témat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987716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valence, vztah předložek a pádu, finální rozdělení témat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302"/>
                  </a:ext>
                </a:extLst>
              </a:tr>
              <a:tr h="349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jazyková změna: gramatikalizace, pohled konstrukční, pohled kognitivní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582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prepozicializace: sekundární prepozice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326942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prepozicializace: sekundární prepozice – individuální práce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041110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instrumentál + předložka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397428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prezentace korpusových výzkumů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888573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60464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prezentace korpusových výzkumů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24340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příprava empirického výzkumu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637402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72828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výzkum, interpretace výsledků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12617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výzkum, interpretace výsledků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55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7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DE65B-182C-46CA-BC8E-DE8738C38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EA217-0335-4F6A-B970-55AB45C90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atestace</a:t>
            </a:r>
            <a:endParaRPr lang="cs-CZ" dirty="0"/>
          </a:p>
          <a:p>
            <a:r>
              <a:rPr lang="cs-CZ" dirty="0"/>
              <a:t>bdění, aktivita</a:t>
            </a:r>
          </a:p>
          <a:p>
            <a:r>
              <a:rPr lang="cs-CZ" dirty="0"/>
              <a:t>docházka (max. 3 absence)</a:t>
            </a:r>
          </a:p>
          <a:p>
            <a:r>
              <a:rPr lang="cs-CZ" dirty="0"/>
              <a:t>domácí čtení textů, schopnost si o nich něco myslet a toto myšlení verbalizovat</a:t>
            </a:r>
          </a:p>
          <a:p>
            <a:r>
              <a:rPr lang="cs-CZ" dirty="0"/>
              <a:t>plnění úkolů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korpusový výzkum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příprava a provedení empirického výzkumu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materiály</a:t>
            </a:r>
            <a:r>
              <a:rPr lang="cs-CZ" dirty="0"/>
              <a:t>: v </a:t>
            </a:r>
            <a:r>
              <a:rPr lang="cs-CZ" dirty="0" err="1"/>
              <a:t>moodlu</a:t>
            </a:r>
            <a:r>
              <a:rPr lang="cs-CZ" dirty="0"/>
              <a:t> dle názvu semináře, heslo: kapybara</a:t>
            </a:r>
          </a:p>
        </p:txBody>
      </p:sp>
    </p:spTree>
    <p:extLst>
      <p:ext uri="{BB962C8B-B14F-4D97-AF65-F5344CB8AC3E}">
        <p14:creationId xmlns:p14="http://schemas.microsoft.com/office/powerpoint/2010/main" val="417860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A5D82-1CF6-49B4-AF14-A62972E6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prepozice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54DCE2-9914-4A12-86CA-D8070BBEA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29800" cy="4351338"/>
          </a:xfrm>
        </p:spPr>
        <p:txBody>
          <a:bodyPr/>
          <a:lstStyle/>
          <a:p>
            <a:r>
              <a:rPr lang="cs-CZ" dirty="0"/>
              <a:t>lat. </a:t>
            </a:r>
            <a:r>
              <a:rPr lang="cs-CZ" i="1" dirty="0" err="1"/>
              <a:t>praepositiō</a:t>
            </a:r>
            <a:r>
              <a:rPr lang="cs-CZ" dirty="0"/>
              <a:t> téhož významu odvozené z </a:t>
            </a:r>
            <a:r>
              <a:rPr lang="cs-CZ" i="1" dirty="0" err="1"/>
              <a:t>praepōnere</a:t>
            </a:r>
            <a:r>
              <a:rPr lang="cs-CZ" dirty="0"/>
              <a:t>, složeniny s významem „klást napřed“ (Rejzek 2015, str. 550)</a:t>
            </a:r>
          </a:p>
          <a:p>
            <a:r>
              <a:rPr lang="cs-CZ" dirty="0"/>
              <a:t>prepozice</a:t>
            </a:r>
          </a:p>
          <a:p>
            <a:pPr lvl="1"/>
            <a:r>
              <a:rPr lang="cs-CZ" dirty="0"/>
              <a:t>primární</a:t>
            </a:r>
          </a:p>
          <a:p>
            <a:pPr lvl="1"/>
            <a:r>
              <a:rPr lang="cs-CZ" dirty="0"/>
              <a:t>sekundární</a:t>
            </a:r>
          </a:p>
          <a:p>
            <a:r>
              <a:rPr lang="cs-CZ" dirty="0"/>
              <a:t>v </a:t>
            </a:r>
            <a:r>
              <a:rPr lang="cs-CZ" dirty="0" err="1"/>
              <a:t>čj</a:t>
            </a:r>
            <a:r>
              <a:rPr lang="cs-CZ" dirty="0"/>
              <a:t>: podmínka antepozice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Platí vždycky?</a:t>
            </a:r>
          </a:p>
        </p:txBody>
      </p:sp>
    </p:spTree>
    <p:extLst>
      <p:ext uri="{BB962C8B-B14F-4D97-AF65-F5344CB8AC3E}">
        <p14:creationId xmlns:p14="http://schemas.microsoft.com/office/powerpoint/2010/main" val="388813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A5D82-1CF6-49B4-AF14-A62972E6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prepozice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54DCE2-9914-4A12-86CA-D8070BBEA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29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 způsoby, jak se prepozice zapojují do celků vyšší roviny</a:t>
            </a:r>
          </a:p>
          <a:p>
            <a:r>
              <a:rPr lang="cs-CZ" dirty="0"/>
              <a:t>jednosměrně</a:t>
            </a:r>
          </a:p>
          <a:p>
            <a:pPr lvl="1"/>
            <a:r>
              <a:rPr lang="cs-CZ" dirty="0"/>
              <a:t>pojí se výhradně se jménem, jemuž předchází</a:t>
            </a:r>
          </a:p>
          <a:p>
            <a:pPr lvl="1"/>
            <a:r>
              <a:rPr lang="cs-CZ" dirty="0"/>
              <a:t>tvoří jeden strukturní uzel</a:t>
            </a:r>
          </a:p>
          <a:p>
            <a:pPr lvl="2"/>
            <a:r>
              <a:rPr lang="cs-CZ" i="1" dirty="0"/>
              <a:t>v kostele</a:t>
            </a:r>
            <a:r>
              <a:rPr lang="cs-CZ" dirty="0"/>
              <a:t>, </a:t>
            </a:r>
            <a:r>
              <a:rPr lang="cs-CZ" i="1" dirty="0"/>
              <a:t>na zádech</a:t>
            </a:r>
            <a:r>
              <a:rPr lang="cs-CZ" dirty="0"/>
              <a:t>, </a:t>
            </a:r>
            <a:r>
              <a:rPr lang="cs-CZ" i="1" dirty="0"/>
              <a:t>na tebe</a:t>
            </a:r>
          </a:p>
          <a:p>
            <a:r>
              <a:rPr lang="cs-CZ" dirty="0"/>
              <a:t>obousměrně</a:t>
            </a:r>
          </a:p>
          <a:p>
            <a:pPr lvl="1"/>
            <a:r>
              <a:rPr lang="cs-CZ" dirty="0" err="1"/>
              <a:t>interpozice</a:t>
            </a:r>
            <a:r>
              <a:rPr lang="cs-CZ" dirty="0"/>
              <a:t>, vázanost na řídící prvek, verbum, nebo deverbativum</a:t>
            </a:r>
          </a:p>
          <a:p>
            <a:pPr lvl="2"/>
            <a:r>
              <a:rPr lang="cs-CZ" i="1" dirty="0"/>
              <a:t>pocházet z</a:t>
            </a:r>
            <a:r>
              <a:rPr lang="cs-CZ" dirty="0"/>
              <a:t>, </a:t>
            </a:r>
            <a:r>
              <a:rPr lang="cs-CZ" i="1" dirty="0"/>
              <a:t>těšit se na</a:t>
            </a:r>
            <a:r>
              <a:rPr lang="cs-CZ" dirty="0"/>
              <a:t>/</a:t>
            </a:r>
            <a:r>
              <a:rPr lang="cs-CZ" i="1" dirty="0"/>
              <a:t>do</a:t>
            </a:r>
            <a:r>
              <a:rPr lang="cs-CZ" dirty="0"/>
              <a:t>, </a:t>
            </a:r>
            <a:r>
              <a:rPr lang="cs-CZ" i="1" dirty="0"/>
              <a:t>připojení k</a:t>
            </a:r>
            <a:r>
              <a:rPr lang="cs-CZ" dirty="0"/>
              <a:t>/</a:t>
            </a:r>
            <a:r>
              <a:rPr lang="cs-CZ" i="1" dirty="0"/>
              <a:t>na</a:t>
            </a:r>
            <a:r>
              <a:rPr lang="cs-CZ" dirty="0"/>
              <a:t>/</a:t>
            </a:r>
            <a:r>
              <a:rPr lang="cs-CZ" i="1" dirty="0"/>
              <a:t>do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fakultativní přívěsek verbálního jádra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91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A5D82-1CF6-49B4-AF14-A62972E6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prepozice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54DCE2-9914-4A12-86CA-D8070BBEA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29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2 způsoby, jak se prepozice zapojují do celků vyšší roviny</a:t>
            </a:r>
          </a:p>
          <a:p>
            <a:r>
              <a:rPr lang="cs-CZ" dirty="0"/>
              <a:t>jednosměrně</a:t>
            </a:r>
          </a:p>
          <a:p>
            <a:pPr lvl="1"/>
            <a:r>
              <a:rPr lang="cs-CZ" dirty="0"/>
              <a:t>pojí se výhradně se jménem, jemuž předchází</a:t>
            </a:r>
          </a:p>
          <a:p>
            <a:pPr lvl="1"/>
            <a:r>
              <a:rPr lang="cs-CZ" dirty="0"/>
              <a:t>tvoří jeden strukturní uzel</a:t>
            </a:r>
          </a:p>
          <a:p>
            <a:pPr lvl="2"/>
            <a:r>
              <a:rPr lang="cs-CZ" i="1" dirty="0"/>
              <a:t>v kostele</a:t>
            </a:r>
            <a:r>
              <a:rPr lang="cs-CZ" dirty="0"/>
              <a:t>, </a:t>
            </a:r>
            <a:r>
              <a:rPr lang="cs-CZ" i="1" dirty="0"/>
              <a:t>na zádech</a:t>
            </a:r>
            <a:r>
              <a:rPr lang="cs-CZ" dirty="0"/>
              <a:t>, </a:t>
            </a:r>
            <a:r>
              <a:rPr lang="cs-CZ" i="1" dirty="0"/>
              <a:t>na tebe</a:t>
            </a:r>
          </a:p>
          <a:p>
            <a:r>
              <a:rPr lang="cs-CZ" dirty="0"/>
              <a:t>obousměrně</a:t>
            </a:r>
          </a:p>
          <a:p>
            <a:pPr lvl="1"/>
            <a:r>
              <a:rPr lang="cs-CZ" dirty="0" err="1"/>
              <a:t>interpozice</a:t>
            </a:r>
            <a:r>
              <a:rPr lang="cs-CZ" dirty="0"/>
              <a:t>, vázanost na řídící prvek, verbum, nebo deverbativum</a:t>
            </a:r>
          </a:p>
          <a:p>
            <a:pPr lvl="2"/>
            <a:r>
              <a:rPr lang="cs-CZ" i="1" dirty="0"/>
              <a:t>pocházet z</a:t>
            </a:r>
            <a:r>
              <a:rPr lang="cs-CZ" dirty="0"/>
              <a:t>, </a:t>
            </a:r>
            <a:r>
              <a:rPr lang="cs-CZ" i="1" dirty="0"/>
              <a:t>těšit se na</a:t>
            </a:r>
            <a:r>
              <a:rPr lang="cs-CZ" dirty="0"/>
              <a:t>/</a:t>
            </a:r>
            <a:r>
              <a:rPr lang="cs-CZ" i="1" dirty="0"/>
              <a:t>do</a:t>
            </a:r>
            <a:r>
              <a:rPr lang="cs-CZ" dirty="0"/>
              <a:t>, </a:t>
            </a:r>
            <a:r>
              <a:rPr lang="cs-CZ" i="1" dirty="0"/>
              <a:t>připojení k</a:t>
            </a:r>
            <a:r>
              <a:rPr lang="cs-CZ" dirty="0"/>
              <a:t>/</a:t>
            </a:r>
            <a:r>
              <a:rPr lang="cs-CZ" i="1" dirty="0"/>
              <a:t>na</a:t>
            </a:r>
            <a:r>
              <a:rPr lang="cs-CZ" dirty="0"/>
              <a:t>/</a:t>
            </a:r>
            <a:r>
              <a:rPr lang="cs-CZ" i="1" dirty="0"/>
              <a:t>do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fakultativní přívěsek verbálního jádra</a:t>
            </a:r>
          </a:p>
          <a:p>
            <a:pPr lvl="1"/>
            <a:r>
              <a:rPr lang="cs-CZ" dirty="0"/>
              <a:t>vyjadřují „</a:t>
            </a:r>
            <a:r>
              <a:rPr lang="cs-CZ" dirty="0">
                <a:solidFill>
                  <a:srgbClr val="00B050"/>
                </a:solidFill>
              </a:rPr>
              <a:t>vztah</a:t>
            </a:r>
            <a:r>
              <a:rPr lang="cs-CZ" dirty="0"/>
              <a:t> jmen </a:t>
            </a:r>
            <a:r>
              <a:rPr lang="cs-CZ" dirty="0">
                <a:solidFill>
                  <a:srgbClr val="00B050"/>
                </a:solidFill>
              </a:rPr>
              <a:t>k </a:t>
            </a:r>
            <a:r>
              <a:rPr lang="cs-CZ" dirty="0"/>
              <a:t>jejich</a:t>
            </a:r>
            <a:r>
              <a:rPr lang="cs-CZ" dirty="0">
                <a:solidFill>
                  <a:srgbClr val="00B050"/>
                </a:solidFill>
              </a:rPr>
              <a:t> řídícím větným členům</a:t>
            </a:r>
            <a:r>
              <a:rPr lang="cs-CZ" dirty="0"/>
              <a:t> [...] a podílejí se tak na vytváření syntaktických i jiných významů“(MSČ 2010, s. 282)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1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7C5C4-1ABE-4157-B8F5-05877D96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samostatná práce: zpracování drobného výseku korpusových dokladů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3558B1-13C5-4C21-AAF1-01EB0C3DC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individuálně × ve dvojicích</a:t>
            </a:r>
          </a:p>
          <a:p>
            <a:r>
              <a:rPr lang="cs-CZ" dirty="0"/>
              <a:t>udělat korpusovou sondu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náhodně vybraný vzorek 100, případně nuceně méně výskytů v SYN verze 5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komparativní studii dvou časově vzdálených, typově odpovídajících korpusů (náhodně vybraných 50, případně nuceně méně výskytů)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ve vybraném korpusu ORAL → značně omezené možnosti prohledávání, postup konzultovat</a:t>
            </a:r>
          </a:p>
          <a:p>
            <a:r>
              <a:rPr lang="cs-CZ" dirty="0"/>
              <a:t>výsledky formou prezentace (15–20 min.) podle harmonogramu</a:t>
            </a:r>
          </a:p>
          <a:p>
            <a:pPr marL="0" indent="0">
              <a:buNone/>
            </a:pPr>
            <a:r>
              <a:rPr lang="cs-CZ" dirty="0"/>
              <a:t>	+ teoretické pozadí (mluvnice, možno </a:t>
            </a:r>
            <a:r>
              <a:rPr lang="cs-CZ" dirty="0" err="1"/>
              <a:t>Vallex</a:t>
            </a:r>
            <a:r>
              <a:rPr lang="cs-CZ" dirty="0"/>
              <a:t>, MSČ 2, učebnice češtiny 	pro cizince)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51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7C5C4-1ABE-4157-B8F5-05877D96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samostatná práce: zpracování drobného výseku korpusových dokladů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3558B1-13C5-4C21-AAF1-01EB0C3DC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bránit, chránit (se), obrana, ochrana před něčím × proti něčemu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být citlivý, citlivost k něčemu × na něco × vůči něčemu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ptát se, poptávka na něco × po něčem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bazéně/bazénu × na bazéně/bazénu, na bazén × do bazénu</a:t>
            </a:r>
          </a:p>
          <a:p>
            <a:pPr lvl="1"/>
            <a:r>
              <a:rPr lang="cs-CZ" dirty="0"/>
              <a:t>sémantika, možnost zkoumat dialektologický aspekt</a:t>
            </a:r>
          </a:p>
          <a:p>
            <a:pPr marL="457200" lvl="1" indent="0">
              <a:buNone/>
            </a:pPr>
            <a:r>
              <a:rPr lang="cs-CZ" dirty="0"/>
              <a:t>+ vztah deklinace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+ Ukrajina, do/v × Ukrajina</a:t>
            </a:r>
          </a:p>
          <a:p>
            <a:pPr lvl="1"/>
            <a:r>
              <a:rPr lang="cs-CZ" dirty="0"/>
              <a:t>aspekt politický, chce to zmapovat diskuse, názory učitelů </a:t>
            </a:r>
            <a:r>
              <a:rPr lang="cs-CZ" dirty="0" err="1"/>
              <a:t>čj</a:t>
            </a:r>
            <a:r>
              <a:rPr lang="cs-CZ" dirty="0"/>
              <a:t> jako L2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oběd × k obědu (snídaně, večeře…)</a:t>
            </a:r>
          </a:p>
          <a:p>
            <a:pPr lvl="1"/>
            <a:r>
              <a:rPr lang="cs-CZ" dirty="0"/>
              <a:t>frekvence + dialektologický aspekt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kvůli × díky</a:t>
            </a:r>
          </a:p>
          <a:p>
            <a:pPr lvl="1"/>
            <a:r>
              <a:rPr lang="cs-CZ" dirty="0"/>
              <a:t>sémantika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730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554</Words>
  <Application>Microsoft Office PowerPoint</Application>
  <PresentationFormat>Širokoúhlá obrazovka</PresentationFormat>
  <Paragraphs>90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Synchronní proměny českého předložkového systému</vt:lpstr>
      <vt:lpstr>náplň</vt:lpstr>
      <vt:lpstr>Prezentace aplikace PowerPoint</vt:lpstr>
      <vt:lpstr>prepozice</vt:lpstr>
      <vt:lpstr>prepozice</vt:lpstr>
      <vt:lpstr>prepozice</vt:lpstr>
      <vt:lpstr>samostatná práce: zpracování drobného výseku korpusových dokladů</vt:lpstr>
      <vt:lpstr>samostatná práce: zpracování drobného výseku korpusových dokladů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Synchronní proměny českého předložkového systému</dc:title>
  <dc:creator>pivo</dc:creator>
  <cp:lastModifiedBy>pivo</cp:lastModifiedBy>
  <cp:revision>14</cp:revision>
  <dcterms:created xsi:type="dcterms:W3CDTF">2017-10-04T11:45:58Z</dcterms:created>
  <dcterms:modified xsi:type="dcterms:W3CDTF">2017-10-04T15:20:05Z</dcterms:modified>
</cp:coreProperties>
</file>