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47" r:id="rId2"/>
    <p:sldId id="339" r:id="rId3"/>
    <p:sldId id="274" r:id="rId4"/>
    <p:sldId id="349" r:id="rId5"/>
    <p:sldId id="344" r:id="rId6"/>
    <p:sldId id="279" r:id="rId7"/>
    <p:sldId id="283" r:id="rId8"/>
    <p:sldId id="275" r:id="rId9"/>
    <p:sldId id="276" r:id="rId10"/>
    <p:sldId id="353" r:id="rId11"/>
    <p:sldId id="277" r:id="rId12"/>
    <p:sldId id="314" r:id="rId13"/>
    <p:sldId id="278" r:id="rId14"/>
    <p:sldId id="257" r:id="rId15"/>
    <p:sldId id="271" r:id="rId16"/>
    <p:sldId id="312" r:id="rId17"/>
    <p:sldId id="272" r:id="rId18"/>
    <p:sldId id="352" r:id="rId19"/>
    <p:sldId id="280" r:id="rId20"/>
    <p:sldId id="286" r:id="rId21"/>
    <p:sldId id="287" r:id="rId22"/>
    <p:sldId id="288" r:id="rId23"/>
    <p:sldId id="289" r:id="rId24"/>
    <p:sldId id="269" r:id="rId25"/>
    <p:sldId id="298" r:id="rId26"/>
    <p:sldId id="299" r:id="rId27"/>
    <p:sldId id="295" r:id="rId28"/>
    <p:sldId id="296" r:id="rId29"/>
    <p:sldId id="323" r:id="rId30"/>
    <p:sldId id="297" r:id="rId31"/>
    <p:sldId id="324" r:id="rId32"/>
    <p:sldId id="325" r:id="rId33"/>
    <p:sldId id="326" r:id="rId34"/>
    <p:sldId id="328" r:id="rId35"/>
    <p:sldId id="327" r:id="rId36"/>
    <p:sldId id="329" r:id="rId37"/>
    <p:sldId id="330" r:id="rId38"/>
    <p:sldId id="331" r:id="rId39"/>
    <p:sldId id="351" r:id="rId40"/>
    <p:sldId id="332" r:id="rId41"/>
    <p:sldId id="355" r:id="rId42"/>
    <p:sldId id="304" r:id="rId43"/>
    <p:sldId id="307" r:id="rId44"/>
    <p:sldId id="310" r:id="rId45"/>
    <p:sldId id="309" r:id="rId46"/>
    <p:sldId id="306" r:id="rId47"/>
    <p:sldId id="308" r:id="rId48"/>
    <p:sldId id="311" r:id="rId49"/>
    <p:sldId id="333" r:id="rId50"/>
    <p:sldId id="345" r:id="rId51"/>
    <p:sldId id="334" r:id="rId52"/>
    <p:sldId id="340" r:id="rId53"/>
    <p:sldId id="335" r:id="rId54"/>
    <p:sldId id="336" r:id="rId55"/>
    <p:sldId id="337" r:id="rId56"/>
    <p:sldId id="338" r:id="rId57"/>
    <p:sldId id="354" r:id="rId58"/>
    <p:sldId id="350" r:id="rId59"/>
    <p:sldId id="348" r:id="rId6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onymous" initials="anonymous" lastIdx="8" clrIdx="0"/>
  <p:cmAuthor id="2" name="Marta Kučerová" initials="MK" lastIdx="9" clrIdx="1">
    <p:extLst>
      <p:ext uri="{19B8F6BF-5375-455C-9EA6-DF929625EA0E}">
        <p15:presenceInfo xmlns:p15="http://schemas.microsoft.com/office/powerpoint/2012/main" userId="S-1-5-21-2141392567-1894731518-2036863733-430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0775" autoAdjust="0"/>
  </p:normalViewPr>
  <p:slideViewPr>
    <p:cSldViewPr snapToGrid="0">
      <p:cViewPr varScale="1">
        <p:scale>
          <a:sx n="92" d="100"/>
          <a:sy n="92" d="100"/>
        </p:scale>
        <p:origin x="480" y="78"/>
      </p:cViewPr>
      <p:guideLst/>
    </p:cSldViewPr>
  </p:slid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67133-26A7-405D-8CEC-69EFF6AF4E26}" type="doc">
      <dgm:prSet loTypeId="urn:microsoft.com/office/officeart/2005/8/layout/venn1" loCatId="relationship" qsTypeId="urn:microsoft.com/office/officeart/2005/8/quickstyle/simple1" qsCatId="simple" csTypeId="urn:microsoft.com/office/officeart/2005/8/colors/accent1_2" csCatId="accent1" phldr="1"/>
      <dgm:spPr/>
    </dgm:pt>
    <dgm:pt modelId="{7F334130-D8DF-4D6C-B078-60BA06891235}">
      <dgm:prSet phldrT="[Text]"/>
      <dgm:spPr/>
      <dgm:t>
        <a:bodyPr/>
        <a:lstStyle/>
        <a:p>
          <a:r>
            <a:rPr lang="cs-CZ" dirty="0"/>
            <a:t>Data </a:t>
          </a:r>
          <a:r>
            <a:rPr lang="cs-CZ" dirty="0" err="1"/>
            <a:t>integration</a:t>
          </a:r>
          <a:endParaRPr lang="cs-CZ" dirty="0"/>
        </a:p>
        <a:p>
          <a:r>
            <a:rPr lang="cs-CZ" dirty="0"/>
            <a:t>Data </a:t>
          </a:r>
          <a:r>
            <a:rPr lang="cs-CZ" dirty="0" err="1"/>
            <a:t>curation</a:t>
          </a:r>
          <a:r>
            <a:rPr lang="cs-CZ" dirty="0"/>
            <a:t> and </a:t>
          </a:r>
          <a:r>
            <a:rPr lang="cs-CZ" dirty="0" err="1"/>
            <a:t>annotation</a:t>
          </a:r>
          <a:endParaRPr lang="cs-CZ" dirty="0"/>
        </a:p>
        <a:p>
          <a:r>
            <a:rPr lang="cs-CZ" dirty="0"/>
            <a:t>Data </a:t>
          </a:r>
          <a:r>
            <a:rPr lang="cs-CZ" dirty="0" err="1"/>
            <a:t>analysis</a:t>
          </a:r>
          <a:endParaRPr lang="cs-CZ" dirty="0"/>
        </a:p>
        <a:p>
          <a:r>
            <a:rPr lang="cs-CZ" dirty="0"/>
            <a:t>Data </a:t>
          </a:r>
          <a:r>
            <a:rPr lang="cs-CZ" dirty="0" err="1"/>
            <a:t>visualization</a:t>
          </a:r>
          <a:endParaRPr lang="cs-CZ" dirty="0"/>
        </a:p>
      </dgm:t>
    </dgm:pt>
    <dgm:pt modelId="{4A5CBA68-A6A9-4C27-87F8-9113CC982989}" type="parTrans" cxnId="{06C9FC40-9307-4085-ABA2-6A861F66DEE0}">
      <dgm:prSet/>
      <dgm:spPr/>
      <dgm:t>
        <a:bodyPr/>
        <a:lstStyle/>
        <a:p>
          <a:endParaRPr lang="cs-CZ"/>
        </a:p>
      </dgm:t>
    </dgm:pt>
    <dgm:pt modelId="{D17683D2-FC20-468B-8149-408FE605FB7A}" type="sibTrans" cxnId="{06C9FC40-9307-4085-ABA2-6A861F66DEE0}">
      <dgm:prSet/>
      <dgm:spPr/>
      <dgm:t>
        <a:bodyPr/>
        <a:lstStyle/>
        <a:p>
          <a:endParaRPr lang="cs-CZ"/>
        </a:p>
      </dgm:t>
    </dgm:pt>
    <dgm:pt modelId="{BC5E1CA1-A073-40A8-9933-D96ACD6DD098}">
      <dgm:prSet phldrT="[Text]"/>
      <dgm:spPr/>
      <dgm:t>
        <a:bodyPr/>
        <a:lstStyle/>
        <a:p>
          <a:r>
            <a:rPr lang="cs-CZ" dirty="0" err="1"/>
            <a:t>Comparative</a:t>
          </a:r>
          <a:r>
            <a:rPr lang="cs-CZ" dirty="0"/>
            <a:t> modelling</a:t>
          </a:r>
        </a:p>
        <a:p>
          <a:r>
            <a:rPr lang="cs-CZ" dirty="0" err="1"/>
            <a:t>Molecular</a:t>
          </a:r>
          <a:r>
            <a:rPr lang="cs-CZ" dirty="0"/>
            <a:t> </a:t>
          </a:r>
          <a:r>
            <a:rPr lang="cs-CZ" dirty="0" err="1"/>
            <a:t>docking</a:t>
          </a:r>
          <a:endParaRPr lang="cs-CZ" dirty="0"/>
        </a:p>
        <a:p>
          <a:r>
            <a:rPr lang="cs-CZ" dirty="0" err="1"/>
            <a:t>Virtual</a:t>
          </a:r>
          <a:r>
            <a:rPr lang="cs-CZ" dirty="0"/>
            <a:t> </a:t>
          </a:r>
          <a:r>
            <a:rPr lang="cs-CZ" dirty="0" err="1"/>
            <a:t>screening</a:t>
          </a:r>
          <a:endParaRPr lang="cs-CZ" dirty="0"/>
        </a:p>
        <a:p>
          <a:r>
            <a:rPr lang="cs-CZ" dirty="0"/>
            <a:t>PH4-modelling</a:t>
          </a:r>
        </a:p>
        <a:p>
          <a:r>
            <a:rPr lang="cs-CZ" dirty="0"/>
            <a:t>MD </a:t>
          </a:r>
          <a:r>
            <a:rPr lang="cs-CZ" dirty="0" err="1"/>
            <a:t>simulations</a:t>
          </a:r>
          <a:r>
            <a:rPr lang="cs-CZ" dirty="0"/>
            <a:t>/</a:t>
          </a:r>
          <a:r>
            <a:rPr lang="cs-CZ" dirty="0" err="1"/>
            <a:t>normal</a:t>
          </a:r>
          <a:r>
            <a:rPr lang="cs-CZ" dirty="0"/>
            <a:t> mode </a:t>
          </a:r>
          <a:r>
            <a:rPr lang="cs-CZ" dirty="0" err="1"/>
            <a:t>analysis</a:t>
          </a:r>
          <a:endParaRPr lang="cs-CZ" dirty="0"/>
        </a:p>
      </dgm:t>
    </dgm:pt>
    <dgm:pt modelId="{3F0C748C-01D7-408F-BCA9-6FF451AB8533}" type="parTrans" cxnId="{5DB08DD5-C490-4275-88DA-3BF8D546AEE6}">
      <dgm:prSet/>
      <dgm:spPr/>
      <dgm:t>
        <a:bodyPr/>
        <a:lstStyle/>
        <a:p>
          <a:endParaRPr lang="cs-CZ"/>
        </a:p>
      </dgm:t>
    </dgm:pt>
    <dgm:pt modelId="{8971AE45-90A0-4BF0-B29D-3040E357EA9A}" type="sibTrans" cxnId="{5DB08DD5-C490-4275-88DA-3BF8D546AEE6}">
      <dgm:prSet/>
      <dgm:spPr/>
      <dgm:t>
        <a:bodyPr/>
        <a:lstStyle/>
        <a:p>
          <a:endParaRPr lang="cs-CZ"/>
        </a:p>
      </dgm:t>
    </dgm:pt>
    <dgm:pt modelId="{6BBA66BD-3C8C-4B1D-AC6E-71EDBB08C98C}" type="pres">
      <dgm:prSet presAssocID="{02267133-26A7-405D-8CEC-69EFF6AF4E26}" presName="compositeShape" presStyleCnt="0">
        <dgm:presLayoutVars>
          <dgm:chMax val="7"/>
          <dgm:dir/>
          <dgm:resizeHandles val="exact"/>
        </dgm:presLayoutVars>
      </dgm:prSet>
      <dgm:spPr/>
    </dgm:pt>
    <dgm:pt modelId="{FDF74F06-1257-42B9-9876-336822465435}" type="pres">
      <dgm:prSet presAssocID="{7F334130-D8DF-4D6C-B078-60BA06891235}" presName="circ1" presStyleLbl="vennNode1" presStyleIdx="0" presStyleCnt="2" custScaleX="125404" custLinFactNeighborX="-40867"/>
      <dgm:spPr/>
    </dgm:pt>
    <dgm:pt modelId="{EBA716F4-3FBA-4A4F-84DE-67C0A2C00EC0}" type="pres">
      <dgm:prSet presAssocID="{7F334130-D8DF-4D6C-B078-60BA06891235}" presName="circ1Tx" presStyleLbl="revTx" presStyleIdx="0" presStyleCnt="0">
        <dgm:presLayoutVars>
          <dgm:chMax val="0"/>
          <dgm:chPref val="0"/>
          <dgm:bulletEnabled val="1"/>
        </dgm:presLayoutVars>
      </dgm:prSet>
      <dgm:spPr/>
    </dgm:pt>
    <dgm:pt modelId="{F2C7EA77-2CED-4CCA-9B57-E93A17E3F555}" type="pres">
      <dgm:prSet presAssocID="{BC5E1CA1-A073-40A8-9933-D96ACD6DD098}" presName="circ2" presStyleLbl="vennNode1" presStyleIdx="1" presStyleCnt="2" custScaleX="126952" custLinFactNeighborX="19584"/>
      <dgm:spPr/>
    </dgm:pt>
    <dgm:pt modelId="{0A269167-BE87-4DF2-A48B-EDEC81C4978F}" type="pres">
      <dgm:prSet presAssocID="{BC5E1CA1-A073-40A8-9933-D96ACD6DD098}" presName="circ2Tx" presStyleLbl="revTx" presStyleIdx="0" presStyleCnt="0">
        <dgm:presLayoutVars>
          <dgm:chMax val="0"/>
          <dgm:chPref val="0"/>
          <dgm:bulletEnabled val="1"/>
        </dgm:presLayoutVars>
      </dgm:prSet>
      <dgm:spPr/>
    </dgm:pt>
  </dgm:ptLst>
  <dgm:cxnLst>
    <dgm:cxn modelId="{06C9FC40-9307-4085-ABA2-6A861F66DEE0}" srcId="{02267133-26A7-405D-8CEC-69EFF6AF4E26}" destId="{7F334130-D8DF-4D6C-B078-60BA06891235}" srcOrd="0" destOrd="0" parTransId="{4A5CBA68-A6A9-4C27-87F8-9113CC982989}" sibTransId="{D17683D2-FC20-468B-8149-408FE605FB7A}"/>
    <dgm:cxn modelId="{16E5A28E-6D73-4B21-9E3C-46EA976DD6DE}" type="presOf" srcId="{7F334130-D8DF-4D6C-B078-60BA06891235}" destId="{EBA716F4-3FBA-4A4F-84DE-67C0A2C00EC0}" srcOrd="1" destOrd="0" presId="urn:microsoft.com/office/officeart/2005/8/layout/venn1"/>
    <dgm:cxn modelId="{37C61C9D-C3AE-4B85-8905-E28C1827469E}" type="presOf" srcId="{BC5E1CA1-A073-40A8-9933-D96ACD6DD098}" destId="{F2C7EA77-2CED-4CCA-9B57-E93A17E3F555}" srcOrd="0" destOrd="0" presId="urn:microsoft.com/office/officeart/2005/8/layout/venn1"/>
    <dgm:cxn modelId="{EEDEF59D-6E54-429A-9A1A-91F6E0247843}" type="presOf" srcId="{7F334130-D8DF-4D6C-B078-60BA06891235}" destId="{FDF74F06-1257-42B9-9876-336822465435}" srcOrd="0" destOrd="0" presId="urn:microsoft.com/office/officeart/2005/8/layout/venn1"/>
    <dgm:cxn modelId="{C5A43CAB-3C7E-4D47-8710-20441E550500}" type="presOf" srcId="{02267133-26A7-405D-8CEC-69EFF6AF4E26}" destId="{6BBA66BD-3C8C-4B1D-AC6E-71EDBB08C98C}" srcOrd="0" destOrd="0" presId="urn:microsoft.com/office/officeart/2005/8/layout/venn1"/>
    <dgm:cxn modelId="{18D932BC-1C97-47C5-B4E0-036D9DD7FF16}" type="presOf" srcId="{BC5E1CA1-A073-40A8-9933-D96ACD6DD098}" destId="{0A269167-BE87-4DF2-A48B-EDEC81C4978F}" srcOrd="1" destOrd="0" presId="urn:microsoft.com/office/officeart/2005/8/layout/venn1"/>
    <dgm:cxn modelId="{5DB08DD5-C490-4275-88DA-3BF8D546AEE6}" srcId="{02267133-26A7-405D-8CEC-69EFF6AF4E26}" destId="{BC5E1CA1-A073-40A8-9933-D96ACD6DD098}" srcOrd="1" destOrd="0" parTransId="{3F0C748C-01D7-408F-BCA9-6FF451AB8533}" sibTransId="{8971AE45-90A0-4BF0-B29D-3040E357EA9A}"/>
    <dgm:cxn modelId="{39DEE3AC-5747-494E-AD9F-08EB145116FE}" type="presParOf" srcId="{6BBA66BD-3C8C-4B1D-AC6E-71EDBB08C98C}" destId="{FDF74F06-1257-42B9-9876-336822465435}" srcOrd="0" destOrd="0" presId="urn:microsoft.com/office/officeart/2005/8/layout/venn1"/>
    <dgm:cxn modelId="{B8191714-34CB-4505-BAFB-BC7D27D17D1B}" type="presParOf" srcId="{6BBA66BD-3C8C-4B1D-AC6E-71EDBB08C98C}" destId="{EBA716F4-3FBA-4A4F-84DE-67C0A2C00EC0}" srcOrd="1" destOrd="0" presId="urn:microsoft.com/office/officeart/2005/8/layout/venn1"/>
    <dgm:cxn modelId="{999031E7-38C4-49F5-9DF3-B499EBFD6061}" type="presParOf" srcId="{6BBA66BD-3C8C-4B1D-AC6E-71EDBB08C98C}" destId="{F2C7EA77-2CED-4CCA-9B57-E93A17E3F555}" srcOrd="2" destOrd="0" presId="urn:microsoft.com/office/officeart/2005/8/layout/venn1"/>
    <dgm:cxn modelId="{AB918E44-F6E1-4F1A-A797-72C5EEBF8086}" type="presParOf" srcId="{6BBA66BD-3C8C-4B1D-AC6E-71EDBB08C98C}" destId="{0A269167-BE87-4DF2-A48B-EDEC81C4978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AC8E1-2802-4DCB-BE9F-D0967CEE0C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A6D9B980-4220-487B-81A6-CC0E62CA577B}">
      <dgm:prSet phldrT="[Text]"/>
      <dgm:spPr/>
      <dgm:t>
        <a:bodyPr/>
        <a:lstStyle/>
        <a:p>
          <a:r>
            <a:rPr lang="en-GB" b="1" noProof="0" dirty="0"/>
            <a:t>Structure-Based Drug Design (SBDD)</a:t>
          </a:r>
        </a:p>
        <a:p>
          <a:r>
            <a:rPr lang="en-GB" b="0" noProof="0" dirty="0"/>
            <a:t>= virtual design in order to </a:t>
          </a:r>
        </a:p>
      </dgm:t>
    </dgm:pt>
    <dgm:pt modelId="{E3C58709-0816-4043-820A-C427B733BDD8}" type="parTrans" cxnId="{B8121C10-75FC-4CDB-A4FE-CFCEB7F9B6B4}">
      <dgm:prSet/>
      <dgm:spPr/>
      <dgm:t>
        <a:bodyPr/>
        <a:lstStyle/>
        <a:p>
          <a:endParaRPr lang="en-GB" noProof="0" dirty="0"/>
        </a:p>
      </dgm:t>
    </dgm:pt>
    <dgm:pt modelId="{0218DA23-078F-4AC9-A969-5DB606E93A63}" type="sibTrans" cxnId="{B8121C10-75FC-4CDB-A4FE-CFCEB7F9B6B4}">
      <dgm:prSet/>
      <dgm:spPr/>
      <dgm:t>
        <a:bodyPr/>
        <a:lstStyle/>
        <a:p>
          <a:endParaRPr lang="en-GB" noProof="0" dirty="0"/>
        </a:p>
      </dgm:t>
    </dgm:pt>
    <dgm:pt modelId="{D3F2F523-B8B8-4861-B63A-25C58677AA51}">
      <dgm:prSet phldrT="[Text]"/>
      <dgm:spPr/>
      <dgm:t>
        <a:bodyPr/>
        <a:lstStyle/>
        <a:p>
          <a:r>
            <a:rPr lang="en-GB" noProof="0" dirty="0"/>
            <a:t>select a compound from possible molecules which could be synthesized as a part of a lead optimisation program</a:t>
          </a:r>
        </a:p>
      </dgm:t>
    </dgm:pt>
    <dgm:pt modelId="{1EAE9A90-988E-4494-84C9-0AAEA20E2328}" type="parTrans" cxnId="{97798D93-8D3D-4BE1-84EF-16E4738ABAF5}">
      <dgm:prSet/>
      <dgm:spPr/>
      <dgm:t>
        <a:bodyPr/>
        <a:lstStyle/>
        <a:p>
          <a:endParaRPr lang="en-GB" noProof="0" dirty="0"/>
        </a:p>
      </dgm:t>
    </dgm:pt>
    <dgm:pt modelId="{CAC1835D-3752-4BDC-8AF7-053694F18980}" type="sibTrans" cxnId="{97798D93-8D3D-4BE1-84EF-16E4738ABAF5}">
      <dgm:prSet/>
      <dgm:spPr/>
      <dgm:t>
        <a:bodyPr/>
        <a:lstStyle/>
        <a:p>
          <a:endParaRPr lang="en-GB" noProof="0" dirty="0"/>
        </a:p>
      </dgm:t>
    </dgm:pt>
    <dgm:pt modelId="{1745625C-2C01-4DF9-A240-7C1BA8457086}">
      <dgm:prSet phldrT="[Text]"/>
      <dgm:spPr/>
      <dgm:t>
        <a:bodyPr/>
        <a:lstStyle/>
        <a:p>
          <a:r>
            <a:rPr lang="en-GB" noProof="0" dirty="0"/>
            <a:t>discover leads in an existing collection of molecules</a:t>
          </a:r>
        </a:p>
      </dgm:t>
    </dgm:pt>
    <dgm:pt modelId="{90C9402F-DB8D-4FEC-AD3A-33E8A2DADD17}" type="sibTrans" cxnId="{6598FD11-53ED-428B-AC61-EFD712BB691C}">
      <dgm:prSet/>
      <dgm:spPr/>
      <dgm:t>
        <a:bodyPr/>
        <a:lstStyle/>
        <a:p>
          <a:endParaRPr lang="en-GB" noProof="0" dirty="0"/>
        </a:p>
      </dgm:t>
    </dgm:pt>
    <dgm:pt modelId="{62B91FC7-AE28-494A-8125-2B1FD06C260A}" type="parTrans" cxnId="{6598FD11-53ED-428B-AC61-EFD712BB691C}">
      <dgm:prSet/>
      <dgm:spPr/>
      <dgm:t>
        <a:bodyPr/>
        <a:lstStyle/>
        <a:p>
          <a:endParaRPr lang="en-GB" noProof="0" dirty="0"/>
        </a:p>
      </dgm:t>
    </dgm:pt>
    <dgm:pt modelId="{5A7C5D40-728E-4895-90D9-C334A421B3B2}" type="pres">
      <dgm:prSet presAssocID="{5E7AC8E1-2802-4DCB-BE9F-D0967CEE0C04}" presName="hierChild1" presStyleCnt="0">
        <dgm:presLayoutVars>
          <dgm:orgChart val="1"/>
          <dgm:chPref val="1"/>
          <dgm:dir/>
          <dgm:animOne val="branch"/>
          <dgm:animLvl val="lvl"/>
          <dgm:resizeHandles/>
        </dgm:presLayoutVars>
      </dgm:prSet>
      <dgm:spPr/>
    </dgm:pt>
    <dgm:pt modelId="{314146FB-141F-4B0F-8F5F-A9CA6AF97859}" type="pres">
      <dgm:prSet presAssocID="{A6D9B980-4220-487B-81A6-CC0E62CA577B}" presName="hierRoot1" presStyleCnt="0">
        <dgm:presLayoutVars>
          <dgm:hierBranch val="init"/>
        </dgm:presLayoutVars>
      </dgm:prSet>
      <dgm:spPr/>
    </dgm:pt>
    <dgm:pt modelId="{8396DDE0-66C9-4581-886C-1D9AC5BC9235}" type="pres">
      <dgm:prSet presAssocID="{A6D9B980-4220-487B-81A6-CC0E62CA577B}" presName="rootComposite1" presStyleCnt="0"/>
      <dgm:spPr/>
    </dgm:pt>
    <dgm:pt modelId="{58F6AE99-3624-48A3-AA46-359E78CC0B6D}" type="pres">
      <dgm:prSet presAssocID="{A6D9B980-4220-487B-81A6-CC0E62CA577B}" presName="rootText1" presStyleLbl="node0" presStyleIdx="0" presStyleCnt="1" custScaleX="239479" custLinFactNeighborY="1374">
        <dgm:presLayoutVars>
          <dgm:chPref val="3"/>
        </dgm:presLayoutVars>
      </dgm:prSet>
      <dgm:spPr/>
    </dgm:pt>
    <dgm:pt modelId="{05930D55-5B31-4A7D-A35D-0C505C412828}" type="pres">
      <dgm:prSet presAssocID="{A6D9B980-4220-487B-81A6-CC0E62CA577B}" presName="rootConnector1" presStyleLbl="node1" presStyleIdx="0" presStyleCnt="0"/>
      <dgm:spPr/>
    </dgm:pt>
    <dgm:pt modelId="{1033086C-E359-488C-BD20-76DA6E3B5FA3}" type="pres">
      <dgm:prSet presAssocID="{A6D9B980-4220-487B-81A6-CC0E62CA577B}" presName="hierChild2" presStyleCnt="0"/>
      <dgm:spPr/>
    </dgm:pt>
    <dgm:pt modelId="{00F7CDE8-BF74-458F-9A3E-74F689B93064}" type="pres">
      <dgm:prSet presAssocID="{62B91FC7-AE28-494A-8125-2B1FD06C260A}" presName="Name37" presStyleLbl="parChTrans1D2" presStyleIdx="0" presStyleCnt="2"/>
      <dgm:spPr/>
    </dgm:pt>
    <dgm:pt modelId="{DA57439A-8480-42D3-91D7-2A33A31A92B8}" type="pres">
      <dgm:prSet presAssocID="{1745625C-2C01-4DF9-A240-7C1BA8457086}" presName="hierRoot2" presStyleCnt="0">
        <dgm:presLayoutVars>
          <dgm:hierBranch val="init"/>
        </dgm:presLayoutVars>
      </dgm:prSet>
      <dgm:spPr/>
    </dgm:pt>
    <dgm:pt modelId="{0FE99F1A-88BC-4E14-8B1A-CE54DEB0B2C9}" type="pres">
      <dgm:prSet presAssocID="{1745625C-2C01-4DF9-A240-7C1BA8457086}" presName="rootComposite" presStyleCnt="0"/>
      <dgm:spPr/>
    </dgm:pt>
    <dgm:pt modelId="{AA03381B-FACF-48A0-9605-9E8F57225B75}" type="pres">
      <dgm:prSet presAssocID="{1745625C-2C01-4DF9-A240-7C1BA8457086}" presName="rootText" presStyleLbl="node2" presStyleIdx="0" presStyleCnt="2">
        <dgm:presLayoutVars>
          <dgm:chPref val="3"/>
        </dgm:presLayoutVars>
      </dgm:prSet>
      <dgm:spPr/>
    </dgm:pt>
    <dgm:pt modelId="{E4181C7D-967A-4EF6-8294-4364F97E8006}" type="pres">
      <dgm:prSet presAssocID="{1745625C-2C01-4DF9-A240-7C1BA8457086}" presName="rootConnector" presStyleLbl="node2" presStyleIdx="0" presStyleCnt="2"/>
      <dgm:spPr/>
    </dgm:pt>
    <dgm:pt modelId="{82C8358F-DF24-47DA-A0F9-33F618978F73}" type="pres">
      <dgm:prSet presAssocID="{1745625C-2C01-4DF9-A240-7C1BA8457086}" presName="hierChild4" presStyleCnt="0"/>
      <dgm:spPr/>
    </dgm:pt>
    <dgm:pt modelId="{6E61CAB9-E1F7-4B6D-944C-C7682858C01A}" type="pres">
      <dgm:prSet presAssocID="{1745625C-2C01-4DF9-A240-7C1BA8457086}" presName="hierChild5" presStyleCnt="0"/>
      <dgm:spPr/>
    </dgm:pt>
    <dgm:pt modelId="{C6CF5EED-48A6-4F07-8214-EBF43B6D0581}" type="pres">
      <dgm:prSet presAssocID="{1EAE9A90-988E-4494-84C9-0AAEA20E2328}" presName="Name37" presStyleLbl="parChTrans1D2" presStyleIdx="1" presStyleCnt="2"/>
      <dgm:spPr/>
    </dgm:pt>
    <dgm:pt modelId="{88725861-D3DF-41EC-82FA-8A67C1DC83F2}" type="pres">
      <dgm:prSet presAssocID="{D3F2F523-B8B8-4861-B63A-25C58677AA51}" presName="hierRoot2" presStyleCnt="0">
        <dgm:presLayoutVars>
          <dgm:hierBranch val="init"/>
        </dgm:presLayoutVars>
      </dgm:prSet>
      <dgm:spPr/>
    </dgm:pt>
    <dgm:pt modelId="{62C9395C-E0BE-4F9A-904F-8C454F2AFA48}" type="pres">
      <dgm:prSet presAssocID="{D3F2F523-B8B8-4861-B63A-25C58677AA51}" presName="rootComposite" presStyleCnt="0"/>
      <dgm:spPr/>
    </dgm:pt>
    <dgm:pt modelId="{4B1D935B-002E-4CA4-B2E4-59FBFC9FAC64}" type="pres">
      <dgm:prSet presAssocID="{D3F2F523-B8B8-4861-B63A-25C58677AA51}" presName="rootText" presStyleLbl="node2" presStyleIdx="1" presStyleCnt="2">
        <dgm:presLayoutVars>
          <dgm:chPref val="3"/>
        </dgm:presLayoutVars>
      </dgm:prSet>
      <dgm:spPr/>
    </dgm:pt>
    <dgm:pt modelId="{7822B071-229A-46FA-8AF8-F120D184CF9C}" type="pres">
      <dgm:prSet presAssocID="{D3F2F523-B8B8-4861-B63A-25C58677AA51}" presName="rootConnector" presStyleLbl="node2" presStyleIdx="1" presStyleCnt="2"/>
      <dgm:spPr/>
    </dgm:pt>
    <dgm:pt modelId="{A57B6106-B741-4517-9513-5187645AF9A5}" type="pres">
      <dgm:prSet presAssocID="{D3F2F523-B8B8-4861-B63A-25C58677AA51}" presName="hierChild4" presStyleCnt="0"/>
      <dgm:spPr/>
    </dgm:pt>
    <dgm:pt modelId="{6FF1DD8A-C867-4D50-A6ED-38165A2E24EE}" type="pres">
      <dgm:prSet presAssocID="{D3F2F523-B8B8-4861-B63A-25C58677AA51}" presName="hierChild5" presStyleCnt="0"/>
      <dgm:spPr/>
    </dgm:pt>
    <dgm:pt modelId="{C59413FC-09CB-4CFD-A358-D4E17B903356}" type="pres">
      <dgm:prSet presAssocID="{A6D9B980-4220-487B-81A6-CC0E62CA577B}" presName="hierChild3" presStyleCnt="0"/>
      <dgm:spPr/>
    </dgm:pt>
  </dgm:ptLst>
  <dgm:cxnLst>
    <dgm:cxn modelId="{B8121C10-75FC-4CDB-A4FE-CFCEB7F9B6B4}" srcId="{5E7AC8E1-2802-4DCB-BE9F-D0967CEE0C04}" destId="{A6D9B980-4220-487B-81A6-CC0E62CA577B}" srcOrd="0" destOrd="0" parTransId="{E3C58709-0816-4043-820A-C427B733BDD8}" sibTransId="{0218DA23-078F-4AC9-A969-5DB606E93A63}"/>
    <dgm:cxn modelId="{6598FD11-53ED-428B-AC61-EFD712BB691C}" srcId="{A6D9B980-4220-487B-81A6-CC0E62CA577B}" destId="{1745625C-2C01-4DF9-A240-7C1BA8457086}" srcOrd="0" destOrd="0" parTransId="{62B91FC7-AE28-494A-8125-2B1FD06C260A}" sibTransId="{90C9402F-DB8D-4FEC-AD3A-33E8A2DADD17}"/>
    <dgm:cxn modelId="{C337A81A-E316-4996-8BD8-623B27893B76}" type="presOf" srcId="{D3F2F523-B8B8-4861-B63A-25C58677AA51}" destId="{4B1D935B-002E-4CA4-B2E4-59FBFC9FAC64}" srcOrd="0" destOrd="0" presId="urn:microsoft.com/office/officeart/2005/8/layout/orgChart1"/>
    <dgm:cxn modelId="{13CBD21E-44B5-45BD-86CF-62379DBE7A41}" type="presOf" srcId="{A6D9B980-4220-487B-81A6-CC0E62CA577B}" destId="{58F6AE99-3624-48A3-AA46-359E78CC0B6D}" srcOrd="0" destOrd="0" presId="urn:microsoft.com/office/officeart/2005/8/layout/orgChart1"/>
    <dgm:cxn modelId="{28CDBC25-8360-4EE4-8667-3C8AA7FB71DF}" type="presOf" srcId="{1EAE9A90-988E-4494-84C9-0AAEA20E2328}" destId="{C6CF5EED-48A6-4F07-8214-EBF43B6D0581}" srcOrd="0" destOrd="0" presId="urn:microsoft.com/office/officeart/2005/8/layout/orgChart1"/>
    <dgm:cxn modelId="{DE84303A-1A23-4B7E-B01D-CFE1BC7A0367}" type="presOf" srcId="{5E7AC8E1-2802-4DCB-BE9F-D0967CEE0C04}" destId="{5A7C5D40-728E-4895-90D9-C334A421B3B2}" srcOrd="0" destOrd="0" presId="urn:microsoft.com/office/officeart/2005/8/layout/orgChart1"/>
    <dgm:cxn modelId="{3DA76651-0125-4B48-A81D-AA3A22F73F50}" type="presOf" srcId="{1745625C-2C01-4DF9-A240-7C1BA8457086}" destId="{AA03381B-FACF-48A0-9605-9E8F57225B75}" srcOrd="0" destOrd="0" presId="urn:microsoft.com/office/officeart/2005/8/layout/orgChart1"/>
    <dgm:cxn modelId="{56842B76-AE58-4591-9916-F2908C74B2CE}" type="presOf" srcId="{D3F2F523-B8B8-4861-B63A-25C58677AA51}" destId="{7822B071-229A-46FA-8AF8-F120D184CF9C}" srcOrd="1" destOrd="0" presId="urn:microsoft.com/office/officeart/2005/8/layout/orgChart1"/>
    <dgm:cxn modelId="{97798D93-8D3D-4BE1-84EF-16E4738ABAF5}" srcId="{A6D9B980-4220-487B-81A6-CC0E62CA577B}" destId="{D3F2F523-B8B8-4861-B63A-25C58677AA51}" srcOrd="1" destOrd="0" parTransId="{1EAE9A90-988E-4494-84C9-0AAEA20E2328}" sibTransId="{CAC1835D-3752-4BDC-8AF7-053694F18980}"/>
    <dgm:cxn modelId="{DA0B1F98-C570-48BE-911A-0D76DD9306B3}" type="presOf" srcId="{62B91FC7-AE28-494A-8125-2B1FD06C260A}" destId="{00F7CDE8-BF74-458F-9A3E-74F689B93064}" srcOrd="0" destOrd="0" presId="urn:microsoft.com/office/officeart/2005/8/layout/orgChart1"/>
    <dgm:cxn modelId="{FBAF1BC7-5108-4D81-933F-720C41D9331A}" type="presOf" srcId="{A6D9B980-4220-487B-81A6-CC0E62CA577B}" destId="{05930D55-5B31-4A7D-A35D-0C505C412828}" srcOrd="1" destOrd="0" presId="urn:microsoft.com/office/officeart/2005/8/layout/orgChart1"/>
    <dgm:cxn modelId="{426B61D1-3E56-4C6D-B91D-C46A32E420FA}" type="presOf" srcId="{1745625C-2C01-4DF9-A240-7C1BA8457086}" destId="{E4181C7D-967A-4EF6-8294-4364F97E8006}" srcOrd="1" destOrd="0" presId="urn:microsoft.com/office/officeart/2005/8/layout/orgChart1"/>
    <dgm:cxn modelId="{2A7F8372-0545-4BF5-ACF7-6422C6375EA8}" type="presParOf" srcId="{5A7C5D40-728E-4895-90D9-C334A421B3B2}" destId="{314146FB-141F-4B0F-8F5F-A9CA6AF97859}" srcOrd="0" destOrd="0" presId="urn:microsoft.com/office/officeart/2005/8/layout/orgChart1"/>
    <dgm:cxn modelId="{1E106C84-63EA-4259-B37F-47E4E245C272}" type="presParOf" srcId="{314146FB-141F-4B0F-8F5F-A9CA6AF97859}" destId="{8396DDE0-66C9-4581-886C-1D9AC5BC9235}" srcOrd="0" destOrd="0" presId="urn:microsoft.com/office/officeart/2005/8/layout/orgChart1"/>
    <dgm:cxn modelId="{DF7A661C-4E13-4247-AE07-ED5AD95067F6}" type="presParOf" srcId="{8396DDE0-66C9-4581-886C-1D9AC5BC9235}" destId="{58F6AE99-3624-48A3-AA46-359E78CC0B6D}" srcOrd="0" destOrd="0" presId="urn:microsoft.com/office/officeart/2005/8/layout/orgChart1"/>
    <dgm:cxn modelId="{E3F551D2-E551-4BC7-BDF0-661C37467ECE}" type="presParOf" srcId="{8396DDE0-66C9-4581-886C-1D9AC5BC9235}" destId="{05930D55-5B31-4A7D-A35D-0C505C412828}" srcOrd="1" destOrd="0" presId="urn:microsoft.com/office/officeart/2005/8/layout/orgChart1"/>
    <dgm:cxn modelId="{9890E758-D435-4526-8B35-96A0F275713C}" type="presParOf" srcId="{314146FB-141F-4B0F-8F5F-A9CA6AF97859}" destId="{1033086C-E359-488C-BD20-76DA6E3B5FA3}" srcOrd="1" destOrd="0" presId="urn:microsoft.com/office/officeart/2005/8/layout/orgChart1"/>
    <dgm:cxn modelId="{459E71FC-2410-4D51-A694-6E1C048676C7}" type="presParOf" srcId="{1033086C-E359-488C-BD20-76DA6E3B5FA3}" destId="{00F7CDE8-BF74-458F-9A3E-74F689B93064}" srcOrd="0" destOrd="0" presId="urn:microsoft.com/office/officeart/2005/8/layout/orgChart1"/>
    <dgm:cxn modelId="{0A21091E-1854-4BDC-B2A2-81D82BEBEBB7}" type="presParOf" srcId="{1033086C-E359-488C-BD20-76DA6E3B5FA3}" destId="{DA57439A-8480-42D3-91D7-2A33A31A92B8}" srcOrd="1" destOrd="0" presId="urn:microsoft.com/office/officeart/2005/8/layout/orgChart1"/>
    <dgm:cxn modelId="{CCD27D7D-1301-4AA7-8247-4AB6E73FD5BD}" type="presParOf" srcId="{DA57439A-8480-42D3-91D7-2A33A31A92B8}" destId="{0FE99F1A-88BC-4E14-8B1A-CE54DEB0B2C9}" srcOrd="0" destOrd="0" presId="urn:microsoft.com/office/officeart/2005/8/layout/orgChart1"/>
    <dgm:cxn modelId="{9618B85E-04FC-4E47-9045-A4923CCEF37F}" type="presParOf" srcId="{0FE99F1A-88BC-4E14-8B1A-CE54DEB0B2C9}" destId="{AA03381B-FACF-48A0-9605-9E8F57225B75}" srcOrd="0" destOrd="0" presId="urn:microsoft.com/office/officeart/2005/8/layout/orgChart1"/>
    <dgm:cxn modelId="{4BD00236-E302-46EA-8C1C-FF19D21279E1}" type="presParOf" srcId="{0FE99F1A-88BC-4E14-8B1A-CE54DEB0B2C9}" destId="{E4181C7D-967A-4EF6-8294-4364F97E8006}" srcOrd="1" destOrd="0" presId="urn:microsoft.com/office/officeart/2005/8/layout/orgChart1"/>
    <dgm:cxn modelId="{B9CDDB77-3870-4CA2-A979-D0D6480EECA4}" type="presParOf" srcId="{DA57439A-8480-42D3-91D7-2A33A31A92B8}" destId="{82C8358F-DF24-47DA-A0F9-33F618978F73}" srcOrd="1" destOrd="0" presId="urn:microsoft.com/office/officeart/2005/8/layout/orgChart1"/>
    <dgm:cxn modelId="{02A8F768-4FF3-4864-8EC6-EDFAF10B249F}" type="presParOf" srcId="{DA57439A-8480-42D3-91D7-2A33A31A92B8}" destId="{6E61CAB9-E1F7-4B6D-944C-C7682858C01A}" srcOrd="2" destOrd="0" presId="urn:microsoft.com/office/officeart/2005/8/layout/orgChart1"/>
    <dgm:cxn modelId="{D0A98688-5020-463C-9390-CD3A12CF2E2E}" type="presParOf" srcId="{1033086C-E359-488C-BD20-76DA6E3B5FA3}" destId="{C6CF5EED-48A6-4F07-8214-EBF43B6D0581}" srcOrd="2" destOrd="0" presId="urn:microsoft.com/office/officeart/2005/8/layout/orgChart1"/>
    <dgm:cxn modelId="{108310DD-B371-4849-8E87-F22683F37790}" type="presParOf" srcId="{1033086C-E359-488C-BD20-76DA6E3B5FA3}" destId="{88725861-D3DF-41EC-82FA-8A67C1DC83F2}" srcOrd="3" destOrd="0" presId="urn:microsoft.com/office/officeart/2005/8/layout/orgChart1"/>
    <dgm:cxn modelId="{678A9C47-5E26-4B7D-AD4F-7C775A7405F5}" type="presParOf" srcId="{88725861-D3DF-41EC-82FA-8A67C1DC83F2}" destId="{62C9395C-E0BE-4F9A-904F-8C454F2AFA48}" srcOrd="0" destOrd="0" presId="urn:microsoft.com/office/officeart/2005/8/layout/orgChart1"/>
    <dgm:cxn modelId="{C259274B-09BA-4C71-B293-647271AEA4E9}" type="presParOf" srcId="{62C9395C-E0BE-4F9A-904F-8C454F2AFA48}" destId="{4B1D935B-002E-4CA4-B2E4-59FBFC9FAC64}" srcOrd="0" destOrd="0" presId="urn:microsoft.com/office/officeart/2005/8/layout/orgChart1"/>
    <dgm:cxn modelId="{795F0A41-AA21-4864-9A2C-9C398E282B67}" type="presParOf" srcId="{62C9395C-E0BE-4F9A-904F-8C454F2AFA48}" destId="{7822B071-229A-46FA-8AF8-F120D184CF9C}" srcOrd="1" destOrd="0" presId="urn:microsoft.com/office/officeart/2005/8/layout/orgChart1"/>
    <dgm:cxn modelId="{0DDA9D08-B55A-4D7C-8BE1-E2712097D9E6}" type="presParOf" srcId="{88725861-D3DF-41EC-82FA-8A67C1DC83F2}" destId="{A57B6106-B741-4517-9513-5187645AF9A5}" srcOrd="1" destOrd="0" presId="urn:microsoft.com/office/officeart/2005/8/layout/orgChart1"/>
    <dgm:cxn modelId="{84E8DA19-1A60-4839-8AAE-690C849ED3B1}" type="presParOf" srcId="{88725861-D3DF-41EC-82FA-8A67C1DC83F2}" destId="{6FF1DD8A-C867-4D50-A6ED-38165A2E24EE}" srcOrd="2" destOrd="0" presId="urn:microsoft.com/office/officeart/2005/8/layout/orgChart1"/>
    <dgm:cxn modelId="{8BDF59B3-3E5A-4E98-8AC1-6D48A49D368E}" type="presParOf" srcId="{314146FB-141F-4B0F-8F5F-A9CA6AF97859}" destId="{C59413FC-09CB-4CFD-A358-D4E17B90335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74F06-1257-42B9-9876-336822465435}">
      <dsp:nvSpPr>
        <dsp:cNvPr id="0" name=""/>
        <dsp:cNvSpPr/>
      </dsp:nvSpPr>
      <dsp:spPr>
        <a:xfrm>
          <a:off x="0" y="11835"/>
          <a:ext cx="5427067"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cs-CZ" sz="2600" kern="1200" dirty="0"/>
            <a:t>Data </a:t>
          </a:r>
          <a:r>
            <a:rPr lang="cs-CZ" sz="2600" kern="1200" dirty="0" err="1"/>
            <a:t>integration</a:t>
          </a:r>
          <a:endParaRPr lang="cs-CZ" sz="2600" kern="1200" dirty="0"/>
        </a:p>
        <a:p>
          <a:pPr marL="0" lvl="0" indent="0" algn="ctr" defTabSz="1155700">
            <a:lnSpc>
              <a:spcPct val="90000"/>
            </a:lnSpc>
            <a:spcBef>
              <a:spcPct val="0"/>
            </a:spcBef>
            <a:spcAft>
              <a:spcPct val="35000"/>
            </a:spcAft>
            <a:buNone/>
          </a:pPr>
          <a:r>
            <a:rPr lang="cs-CZ" sz="2600" kern="1200" dirty="0"/>
            <a:t>Data </a:t>
          </a:r>
          <a:r>
            <a:rPr lang="cs-CZ" sz="2600" kern="1200" dirty="0" err="1"/>
            <a:t>curation</a:t>
          </a:r>
          <a:r>
            <a:rPr lang="cs-CZ" sz="2600" kern="1200" dirty="0"/>
            <a:t> and </a:t>
          </a:r>
          <a:r>
            <a:rPr lang="cs-CZ" sz="2600" kern="1200" dirty="0" err="1"/>
            <a:t>annotation</a:t>
          </a:r>
          <a:endParaRPr lang="cs-CZ" sz="2600" kern="1200" dirty="0"/>
        </a:p>
        <a:p>
          <a:pPr marL="0" lvl="0" indent="0" algn="ctr" defTabSz="1155700">
            <a:lnSpc>
              <a:spcPct val="90000"/>
            </a:lnSpc>
            <a:spcBef>
              <a:spcPct val="0"/>
            </a:spcBef>
            <a:spcAft>
              <a:spcPct val="35000"/>
            </a:spcAft>
            <a:buNone/>
          </a:pPr>
          <a:r>
            <a:rPr lang="cs-CZ" sz="2600" kern="1200" dirty="0"/>
            <a:t>Data </a:t>
          </a:r>
          <a:r>
            <a:rPr lang="cs-CZ" sz="2600" kern="1200" dirty="0" err="1"/>
            <a:t>analysis</a:t>
          </a:r>
          <a:endParaRPr lang="cs-CZ" sz="2600" kern="1200" dirty="0"/>
        </a:p>
        <a:p>
          <a:pPr marL="0" lvl="0" indent="0" algn="ctr" defTabSz="1155700">
            <a:lnSpc>
              <a:spcPct val="90000"/>
            </a:lnSpc>
            <a:spcBef>
              <a:spcPct val="0"/>
            </a:spcBef>
            <a:spcAft>
              <a:spcPct val="35000"/>
            </a:spcAft>
            <a:buNone/>
          </a:pPr>
          <a:r>
            <a:rPr lang="cs-CZ" sz="2600" kern="1200" dirty="0"/>
            <a:t>Data </a:t>
          </a:r>
          <a:r>
            <a:rPr lang="cs-CZ" sz="2600" kern="1200" dirty="0" err="1"/>
            <a:t>visualization</a:t>
          </a:r>
          <a:endParaRPr lang="cs-CZ" sz="2600" kern="1200" dirty="0"/>
        </a:p>
      </dsp:txBody>
      <dsp:txXfrm>
        <a:off x="757833" y="522160"/>
        <a:ext cx="3129119" cy="3307016"/>
      </dsp:txXfrm>
    </dsp:sp>
    <dsp:sp modelId="{F2C7EA77-2CED-4CCA-9B57-E93A17E3F555}">
      <dsp:nvSpPr>
        <dsp:cNvPr id="0" name=""/>
        <dsp:cNvSpPr/>
      </dsp:nvSpPr>
      <dsp:spPr>
        <a:xfrm>
          <a:off x="4901071" y="11835"/>
          <a:ext cx="5494059"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cs-CZ" sz="2600" kern="1200" dirty="0" err="1"/>
            <a:t>Comparative</a:t>
          </a:r>
          <a:r>
            <a:rPr lang="cs-CZ" sz="2600" kern="1200" dirty="0"/>
            <a:t> modelling</a:t>
          </a:r>
        </a:p>
        <a:p>
          <a:pPr marL="0" lvl="0" indent="0" algn="ctr" defTabSz="1155700">
            <a:lnSpc>
              <a:spcPct val="90000"/>
            </a:lnSpc>
            <a:spcBef>
              <a:spcPct val="0"/>
            </a:spcBef>
            <a:spcAft>
              <a:spcPct val="35000"/>
            </a:spcAft>
            <a:buNone/>
          </a:pPr>
          <a:r>
            <a:rPr lang="cs-CZ" sz="2600" kern="1200" dirty="0" err="1"/>
            <a:t>Molecular</a:t>
          </a:r>
          <a:r>
            <a:rPr lang="cs-CZ" sz="2600" kern="1200" dirty="0"/>
            <a:t> </a:t>
          </a:r>
          <a:r>
            <a:rPr lang="cs-CZ" sz="2600" kern="1200" dirty="0" err="1"/>
            <a:t>docking</a:t>
          </a:r>
          <a:endParaRPr lang="cs-CZ" sz="2600" kern="1200" dirty="0"/>
        </a:p>
        <a:p>
          <a:pPr marL="0" lvl="0" indent="0" algn="ctr" defTabSz="1155700">
            <a:lnSpc>
              <a:spcPct val="90000"/>
            </a:lnSpc>
            <a:spcBef>
              <a:spcPct val="0"/>
            </a:spcBef>
            <a:spcAft>
              <a:spcPct val="35000"/>
            </a:spcAft>
            <a:buNone/>
          </a:pPr>
          <a:r>
            <a:rPr lang="cs-CZ" sz="2600" kern="1200" dirty="0" err="1"/>
            <a:t>Virtual</a:t>
          </a:r>
          <a:r>
            <a:rPr lang="cs-CZ" sz="2600" kern="1200" dirty="0"/>
            <a:t> </a:t>
          </a:r>
          <a:r>
            <a:rPr lang="cs-CZ" sz="2600" kern="1200" dirty="0" err="1"/>
            <a:t>screening</a:t>
          </a:r>
          <a:endParaRPr lang="cs-CZ" sz="2600" kern="1200" dirty="0"/>
        </a:p>
        <a:p>
          <a:pPr marL="0" lvl="0" indent="0" algn="ctr" defTabSz="1155700">
            <a:lnSpc>
              <a:spcPct val="90000"/>
            </a:lnSpc>
            <a:spcBef>
              <a:spcPct val="0"/>
            </a:spcBef>
            <a:spcAft>
              <a:spcPct val="35000"/>
            </a:spcAft>
            <a:buNone/>
          </a:pPr>
          <a:r>
            <a:rPr lang="cs-CZ" sz="2600" kern="1200" dirty="0"/>
            <a:t>PH4-modelling</a:t>
          </a:r>
        </a:p>
        <a:p>
          <a:pPr marL="0" lvl="0" indent="0" algn="ctr" defTabSz="1155700">
            <a:lnSpc>
              <a:spcPct val="90000"/>
            </a:lnSpc>
            <a:spcBef>
              <a:spcPct val="0"/>
            </a:spcBef>
            <a:spcAft>
              <a:spcPct val="35000"/>
            </a:spcAft>
            <a:buNone/>
          </a:pPr>
          <a:r>
            <a:rPr lang="cs-CZ" sz="2600" kern="1200" dirty="0"/>
            <a:t>MD </a:t>
          </a:r>
          <a:r>
            <a:rPr lang="cs-CZ" sz="2600" kern="1200" dirty="0" err="1"/>
            <a:t>simulations</a:t>
          </a:r>
          <a:r>
            <a:rPr lang="cs-CZ" sz="2600" kern="1200" dirty="0"/>
            <a:t>/</a:t>
          </a:r>
          <a:r>
            <a:rPr lang="cs-CZ" sz="2600" kern="1200" dirty="0" err="1"/>
            <a:t>normal</a:t>
          </a:r>
          <a:r>
            <a:rPr lang="cs-CZ" sz="2600" kern="1200" dirty="0"/>
            <a:t> mode </a:t>
          </a:r>
          <a:r>
            <a:rPr lang="cs-CZ" sz="2600" kern="1200" dirty="0" err="1"/>
            <a:t>analysis</a:t>
          </a:r>
          <a:endParaRPr lang="cs-CZ" sz="2600" kern="1200" dirty="0"/>
        </a:p>
      </dsp:txBody>
      <dsp:txXfrm>
        <a:off x="6460196" y="522160"/>
        <a:ext cx="3167745" cy="3307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5EED-48A6-4F07-8214-EBF43B6D0581}">
      <dsp:nvSpPr>
        <dsp:cNvPr id="0" name=""/>
        <dsp:cNvSpPr/>
      </dsp:nvSpPr>
      <dsp:spPr>
        <a:xfrm>
          <a:off x="4816763" y="2501324"/>
          <a:ext cx="2433194" cy="816950"/>
        </a:xfrm>
        <a:custGeom>
          <a:avLst/>
          <a:gdLst/>
          <a:ahLst/>
          <a:cxnLst/>
          <a:rect l="0" t="0" r="0" b="0"/>
          <a:pathLst>
            <a:path>
              <a:moveTo>
                <a:pt x="0" y="0"/>
              </a:moveTo>
              <a:lnTo>
                <a:pt x="0" y="394660"/>
              </a:lnTo>
              <a:lnTo>
                <a:pt x="2433194" y="394660"/>
              </a:lnTo>
              <a:lnTo>
                <a:pt x="2433194" y="816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F7CDE8-BF74-458F-9A3E-74F689B93064}">
      <dsp:nvSpPr>
        <dsp:cNvPr id="0" name=""/>
        <dsp:cNvSpPr/>
      </dsp:nvSpPr>
      <dsp:spPr>
        <a:xfrm>
          <a:off x="2383568" y="2501324"/>
          <a:ext cx="2433194" cy="816950"/>
        </a:xfrm>
        <a:custGeom>
          <a:avLst/>
          <a:gdLst/>
          <a:ahLst/>
          <a:cxnLst/>
          <a:rect l="0" t="0" r="0" b="0"/>
          <a:pathLst>
            <a:path>
              <a:moveTo>
                <a:pt x="2433194" y="0"/>
              </a:moveTo>
              <a:lnTo>
                <a:pt x="2433194" y="394660"/>
              </a:lnTo>
              <a:lnTo>
                <a:pt x="0" y="394660"/>
              </a:lnTo>
              <a:lnTo>
                <a:pt x="0" y="816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F6AE99-3624-48A3-AA46-359E78CC0B6D}">
      <dsp:nvSpPr>
        <dsp:cNvPr id="0" name=""/>
        <dsp:cNvSpPr/>
      </dsp:nvSpPr>
      <dsp:spPr>
        <a:xfrm>
          <a:off x="1069" y="490419"/>
          <a:ext cx="9631388" cy="2010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t>Structure-Based Drug Design (SBDD)</a:t>
          </a:r>
        </a:p>
        <a:p>
          <a:pPr marL="0" lvl="0" indent="0" algn="ctr" defTabSz="1244600">
            <a:lnSpc>
              <a:spcPct val="90000"/>
            </a:lnSpc>
            <a:spcBef>
              <a:spcPct val="0"/>
            </a:spcBef>
            <a:spcAft>
              <a:spcPct val="35000"/>
            </a:spcAft>
            <a:buNone/>
          </a:pPr>
          <a:r>
            <a:rPr lang="en-GB" sz="2800" b="0" kern="1200" noProof="0" dirty="0"/>
            <a:t>= virtual design in order to </a:t>
          </a:r>
        </a:p>
      </dsp:txBody>
      <dsp:txXfrm>
        <a:off x="1069" y="490419"/>
        <a:ext cx="9631388" cy="2010904"/>
      </dsp:txXfrm>
    </dsp:sp>
    <dsp:sp modelId="{AA03381B-FACF-48A0-9605-9E8F57225B75}">
      <dsp:nvSpPr>
        <dsp:cNvPr id="0" name=""/>
        <dsp:cNvSpPr/>
      </dsp:nvSpPr>
      <dsp:spPr>
        <a:xfrm>
          <a:off x="372664" y="3318274"/>
          <a:ext cx="4021809" cy="2010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discover leads in an existing collection of molecules</a:t>
          </a:r>
        </a:p>
      </dsp:txBody>
      <dsp:txXfrm>
        <a:off x="372664" y="3318274"/>
        <a:ext cx="4021809" cy="2010904"/>
      </dsp:txXfrm>
    </dsp:sp>
    <dsp:sp modelId="{4B1D935B-002E-4CA4-B2E4-59FBFC9FAC64}">
      <dsp:nvSpPr>
        <dsp:cNvPr id="0" name=""/>
        <dsp:cNvSpPr/>
      </dsp:nvSpPr>
      <dsp:spPr>
        <a:xfrm>
          <a:off x="5239053" y="3318274"/>
          <a:ext cx="4021809" cy="2010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select a compound from possible molecules which could be synthesized as a part of a lead optimisation program</a:t>
          </a:r>
        </a:p>
      </dsp:txBody>
      <dsp:txXfrm>
        <a:off x="5239053" y="3318274"/>
        <a:ext cx="4021809" cy="20109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AD0B1-244E-4103-8E48-86B146E5E8E7}" type="datetimeFigureOut">
              <a:rPr lang="cs-CZ" smtClean="0"/>
              <a:t>05.10.2023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5F613-BB89-4A4F-A383-250BBB5BD62A}" type="slidenum">
              <a:rPr lang="cs-CZ" smtClean="0"/>
              <a:t>‹#›</a:t>
            </a:fld>
            <a:endParaRPr lang="cs-CZ"/>
          </a:p>
        </p:txBody>
      </p:sp>
    </p:spTree>
    <p:extLst>
      <p:ext uri="{BB962C8B-B14F-4D97-AF65-F5344CB8AC3E}">
        <p14:creationId xmlns:p14="http://schemas.microsoft.com/office/powerpoint/2010/main" val="38455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kap. </a:t>
            </a:r>
            <a:r>
              <a:rPr lang="cs-CZ" dirty="0" err="1"/>
              <a:t>Computers</a:t>
            </a:r>
            <a:r>
              <a:rPr lang="cs-CZ" dirty="0"/>
              <a:t> in Med. </a:t>
            </a:r>
            <a:r>
              <a:rPr lang="cs-CZ" dirty="0" err="1"/>
              <a:t>Chem</a:t>
            </a:r>
            <a:r>
              <a:rPr lang="cs-CZ" dirty="0"/>
              <a:t>. Patrick str. 354</a:t>
            </a:r>
          </a:p>
          <a:p>
            <a:r>
              <a:rPr lang="cs-CZ" dirty="0"/>
              <a:t>https://smarts.plus/about</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a:t>
            </a:fld>
            <a:endParaRPr lang="cs-CZ"/>
          </a:p>
        </p:txBody>
      </p:sp>
    </p:spTree>
    <p:extLst>
      <p:ext uri="{BB962C8B-B14F-4D97-AF65-F5344CB8AC3E}">
        <p14:creationId xmlns:p14="http://schemas.microsoft.com/office/powerpoint/2010/main" val="140350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11</a:t>
            </a:fld>
            <a:endParaRPr lang="cs-CZ"/>
          </a:p>
        </p:txBody>
      </p:sp>
    </p:spTree>
    <p:extLst>
      <p:ext uri="{BB962C8B-B14F-4D97-AF65-F5344CB8AC3E}">
        <p14:creationId xmlns:p14="http://schemas.microsoft.com/office/powerpoint/2010/main" val="238643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err="1">
                <a:solidFill>
                  <a:schemeClr val="tx1"/>
                </a:solidFill>
                <a:latin typeface="+mn-lt"/>
                <a:ea typeface="+mn-ea"/>
                <a:cs typeface="+mn-cs"/>
              </a:rPr>
              <a:t>molfile</a:t>
            </a:r>
            <a:endParaRPr lang="cs-CZ"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a:t>
            </a:r>
            <a:r>
              <a:rPr lang="en-US" sz="1200" b="0" i="0" u="none" strike="noStrike" kern="1200" baseline="0" dirty="0" err="1">
                <a:solidFill>
                  <a:schemeClr val="tx1"/>
                </a:solidFill>
                <a:latin typeface="+mn-lt"/>
                <a:ea typeface="+mn-ea"/>
                <a:cs typeface="+mn-cs"/>
              </a:rPr>
              <a:t>molfile</a:t>
            </a:r>
            <a:r>
              <a:rPr lang="en-US" sz="1200" b="0" i="0" u="none" strike="noStrike" kern="1200" baseline="0" dirty="0">
                <a:solidFill>
                  <a:schemeClr val="tx1"/>
                </a:solidFill>
                <a:latin typeface="+mn-lt"/>
                <a:ea typeface="+mn-ea"/>
                <a:cs typeface="+mn-cs"/>
              </a:rPr>
              <a:t> is a table containing atom type, connectivity and a more or less arbitrary </a:t>
            </a:r>
            <a:r>
              <a:rPr lang="en-US" sz="1200" b="0" i="1" u="none" strike="noStrike" kern="1200" baseline="0" dirty="0">
                <a:solidFill>
                  <a:schemeClr val="tx1"/>
                </a:solidFill>
                <a:latin typeface="+mn-lt"/>
                <a:ea typeface="+mn-ea"/>
                <a:cs typeface="+mn-cs"/>
              </a:rPr>
              <a:t>2D </a:t>
            </a:r>
            <a:r>
              <a:rPr lang="en-US" sz="1200" b="0" i="0" u="none" strike="noStrike" kern="1200" baseline="0" dirty="0">
                <a:solidFill>
                  <a:schemeClr val="tx1"/>
                </a:solidFill>
                <a:latin typeface="+mn-lt"/>
                <a:ea typeface="+mn-ea"/>
                <a:cs typeface="+mn-cs"/>
              </a:rPr>
              <a:t>or</a:t>
            </a:r>
            <a:r>
              <a:rPr lang="cs-CZ"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3D </a:t>
            </a:r>
            <a:r>
              <a:rPr lang="en-US" sz="1200" b="0" i="0" u="none" strike="noStrike" kern="1200" baseline="0" dirty="0">
                <a:solidFill>
                  <a:schemeClr val="tx1"/>
                </a:solidFill>
                <a:latin typeface="+mn-lt"/>
                <a:ea typeface="+mn-ea"/>
                <a:cs typeface="+mn-cs"/>
              </a:rPr>
              <a:t>information about a molecule. Well-known file formats include the </a:t>
            </a:r>
            <a:r>
              <a:rPr lang="en-US" sz="1200" b="0" i="0" u="none" strike="noStrike" kern="1200" baseline="0" dirty="0" err="1">
                <a:solidFill>
                  <a:schemeClr val="tx1"/>
                </a:solidFill>
                <a:latin typeface="+mn-lt"/>
                <a:ea typeface="+mn-ea"/>
                <a:cs typeface="+mn-cs"/>
              </a:rPr>
              <a:t>MOLfile</a:t>
            </a:r>
            <a:r>
              <a:rPr lang="en-US" sz="1200" b="0" i="0" u="none" strike="noStrike" kern="1200" baseline="0" dirty="0">
                <a:solidFill>
                  <a:schemeClr val="tx1"/>
                </a:solidFill>
                <a:latin typeface="+mn-lt"/>
                <a:ea typeface="+mn-ea"/>
                <a:cs typeface="+mn-cs"/>
              </a:rPr>
              <a:t> used by MDL</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Information Systems Inc. (</a:t>
            </a:r>
            <a:r>
              <a:rPr lang="en-US" sz="1200" b="0" i="1" u="none" strike="noStrike" kern="1200" baseline="0" dirty="0">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in the database MACCS), the MOL2 file used by </a:t>
            </a:r>
            <a:r>
              <a:rPr lang="en-US" sz="1200" b="0" i="0" u="none" strike="noStrike" kern="1200" baseline="0" dirty="0" err="1">
                <a:solidFill>
                  <a:schemeClr val="tx1"/>
                </a:solidFill>
                <a:latin typeface="+mn-lt"/>
                <a:ea typeface="+mn-ea"/>
                <a:cs typeface="+mn-cs"/>
              </a:rPr>
              <a:t>Tripos</a:t>
            </a:r>
            <a:r>
              <a:rPr lang="en-US" sz="1200" b="0" i="0" u="none" strike="noStrike" kern="1200" baseline="0" dirty="0">
                <a:solidFill>
                  <a:schemeClr val="tx1"/>
                </a:solidFill>
                <a:latin typeface="+mn-lt"/>
                <a:ea typeface="+mn-ea"/>
                <a:cs typeface="+mn-cs"/>
              </a:rPr>
              <a:t> Associates</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in the modelling package SYBYL), or the CSSR format.</a:t>
            </a:r>
            <a:endParaRPr lang="cs-CZ" baseline="0" dirty="0"/>
          </a:p>
          <a:p>
            <a:endParaRPr lang="cs-CZ" sz="1200" b="0" i="0" u="none" strike="noStrike" kern="1200" baseline="0" dirty="0">
              <a:solidFill>
                <a:schemeClr val="tx1"/>
              </a:solidFill>
              <a:latin typeface="+mn-lt"/>
              <a:ea typeface="+mn-ea"/>
              <a:cs typeface="+mn-cs"/>
            </a:endParaRPr>
          </a:p>
          <a:p>
            <a:endParaRPr lang="cs-CZ" dirty="0"/>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14</a:t>
            </a:fld>
            <a:endParaRPr lang="cs-CZ"/>
          </a:p>
        </p:txBody>
      </p:sp>
    </p:spTree>
    <p:extLst>
      <p:ext uri="{BB962C8B-B14F-4D97-AF65-F5344CB8AC3E}">
        <p14:creationId xmlns:p14="http://schemas.microsoft.com/office/powerpoint/2010/main" val="397798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Max Born</a:t>
            </a:r>
          </a:p>
          <a:p>
            <a:r>
              <a:rPr lang="cs-CZ" dirty="0"/>
              <a:t>Robert Oppenheimer</a:t>
            </a:r>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15</a:t>
            </a:fld>
            <a:endParaRPr lang="cs-CZ"/>
          </a:p>
        </p:txBody>
      </p:sp>
    </p:spTree>
    <p:extLst>
      <p:ext uri="{BB962C8B-B14F-4D97-AF65-F5344CB8AC3E}">
        <p14:creationId xmlns:p14="http://schemas.microsoft.com/office/powerpoint/2010/main" val="235046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16</a:t>
            </a:fld>
            <a:endParaRPr lang="cs-CZ"/>
          </a:p>
        </p:txBody>
      </p:sp>
    </p:spTree>
    <p:extLst>
      <p:ext uri="{BB962C8B-B14F-4D97-AF65-F5344CB8AC3E}">
        <p14:creationId xmlns:p14="http://schemas.microsoft.com/office/powerpoint/2010/main" val="134819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17</a:t>
            </a:fld>
            <a:endParaRPr lang="cs-CZ"/>
          </a:p>
        </p:txBody>
      </p:sp>
    </p:spTree>
    <p:extLst>
      <p:ext uri="{BB962C8B-B14F-4D97-AF65-F5344CB8AC3E}">
        <p14:creationId xmlns:p14="http://schemas.microsoft.com/office/powerpoint/2010/main" val="208168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sz="1800" b="0" i="0" u="none" strike="noStrike" baseline="0" dirty="0">
                <a:latin typeface="AdvOT863180fb+20"/>
              </a:rPr>
              <a:t>“</a:t>
            </a:r>
            <a:r>
              <a:rPr lang="en-US" sz="1800" b="0" i="0" u="none" strike="noStrike" baseline="0" dirty="0">
                <a:latin typeface="AdvOT863180fb"/>
              </a:rPr>
              <a:t>ball and spring</a:t>
            </a:r>
            <a:r>
              <a:rPr lang="en-US" sz="1800" b="0" i="0" u="none" strike="noStrike" baseline="0" dirty="0">
                <a:latin typeface="AdvOT863180fb+20"/>
              </a:rPr>
              <a:t>” </a:t>
            </a:r>
            <a:r>
              <a:rPr lang="en-US" sz="1800" b="0" i="0" u="none" strike="noStrike" baseline="0" dirty="0">
                <a:latin typeface="AdvOT863180fb"/>
              </a:rPr>
              <a:t>model where atoms are treated as</a:t>
            </a:r>
            <a:r>
              <a:rPr lang="cs-CZ" sz="1800" b="0" i="0" u="none" strike="noStrike" baseline="0" dirty="0">
                <a:latin typeface="AdvOT863180fb"/>
              </a:rPr>
              <a:t> </a:t>
            </a:r>
            <a:r>
              <a:rPr lang="en-US" sz="1800" b="0" i="0" u="none" strike="noStrike" baseline="0" dirty="0">
                <a:latin typeface="AdvOT863180fb"/>
              </a:rPr>
              <a:t>hard spheres and bonds are described by equations similar to those</a:t>
            </a:r>
            <a:r>
              <a:rPr lang="cs-CZ" sz="1800" b="0" i="0" u="none" strike="noStrike" baseline="0" dirty="0">
                <a:latin typeface="AdvOT863180fb"/>
              </a:rPr>
              <a:t> </a:t>
            </a:r>
            <a:r>
              <a:rPr lang="en-US" sz="1800" b="0" i="0" u="none" strike="noStrike" baseline="0" dirty="0">
                <a:latin typeface="AdvOT863180fb"/>
              </a:rPr>
              <a:t>from Hooke</a:t>
            </a:r>
            <a:r>
              <a:rPr lang="en-US" sz="1800" b="0" i="0" u="none" strike="noStrike" baseline="0" dirty="0">
                <a:latin typeface="AdvOT863180fb+20"/>
              </a:rPr>
              <a:t>’</a:t>
            </a:r>
            <a:r>
              <a:rPr lang="en-US" sz="1800" b="0" i="0" u="none" strike="noStrike" baseline="0" dirty="0">
                <a:latin typeface="AdvOT863180fb"/>
              </a:rPr>
              <a:t>s law.</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20</a:t>
            </a:fld>
            <a:endParaRPr lang="cs-CZ"/>
          </a:p>
        </p:txBody>
      </p:sp>
    </p:spTree>
    <p:extLst>
      <p:ext uri="{BB962C8B-B14F-4D97-AF65-F5344CB8AC3E}">
        <p14:creationId xmlns:p14="http://schemas.microsoft.com/office/powerpoint/2010/main" val="340524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21</a:t>
            </a:fld>
            <a:endParaRPr lang="cs-CZ"/>
          </a:p>
        </p:txBody>
      </p:sp>
    </p:spTree>
    <p:extLst>
      <p:ext uri="{BB962C8B-B14F-4D97-AF65-F5344CB8AC3E}">
        <p14:creationId xmlns:p14="http://schemas.microsoft.com/office/powerpoint/2010/main" val="196155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22</a:t>
            </a:fld>
            <a:endParaRPr lang="cs-CZ"/>
          </a:p>
        </p:txBody>
      </p:sp>
    </p:spTree>
    <p:extLst>
      <p:ext uri="{BB962C8B-B14F-4D97-AF65-F5344CB8AC3E}">
        <p14:creationId xmlns:p14="http://schemas.microsoft.com/office/powerpoint/2010/main" val="6125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23</a:t>
            </a:fld>
            <a:endParaRPr lang="cs-CZ"/>
          </a:p>
        </p:txBody>
      </p:sp>
    </p:spTree>
    <p:extLst>
      <p:ext uri="{BB962C8B-B14F-4D97-AF65-F5344CB8AC3E}">
        <p14:creationId xmlns:p14="http://schemas.microsoft.com/office/powerpoint/2010/main" val="332242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Can</a:t>
            </a:r>
            <a:r>
              <a:rPr lang="cs-CZ" dirty="0"/>
              <a:t> </a:t>
            </a:r>
            <a:r>
              <a:rPr lang="cs-CZ" dirty="0" err="1"/>
              <a:t>be</a:t>
            </a:r>
            <a:r>
              <a:rPr lang="cs-CZ" dirty="0"/>
              <a:t> </a:t>
            </a:r>
            <a:r>
              <a:rPr lang="cs-CZ" dirty="0" err="1"/>
              <a:t>splitted</a:t>
            </a:r>
            <a:r>
              <a:rPr lang="cs-CZ" dirty="0"/>
              <a:t> </a:t>
            </a:r>
            <a:r>
              <a:rPr lang="cs-CZ" dirty="0" err="1"/>
              <a:t>into</a:t>
            </a:r>
            <a:r>
              <a:rPr lang="cs-CZ" dirty="0"/>
              <a:t> </a:t>
            </a:r>
            <a:r>
              <a:rPr lang="cs-CZ" dirty="0" err="1"/>
              <a:t>virtual</a:t>
            </a:r>
            <a:r>
              <a:rPr lang="cs-CZ" dirty="0"/>
              <a:t> screening and de novo </a:t>
            </a:r>
            <a:r>
              <a:rPr lang="cs-CZ" dirty="0" err="1"/>
              <a:t>approaches</a:t>
            </a:r>
            <a:endParaRPr lang="en-GB" dirty="0"/>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24</a:t>
            </a:fld>
            <a:endParaRPr lang="cs-CZ"/>
          </a:p>
        </p:txBody>
      </p:sp>
    </p:spTree>
    <p:extLst>
      <p:ext uri="{BB962C8B-B14F-4D97-AF65-F5344CB8AC3E}">
        <p14:creationId xmlns:p14="http://schemas.microsoft.com/office/powerpoint/2010/main" val="118745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Corey-Pauling-Koltun</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a:t>
            </a:fld>
            <a:endParaRPr lang="cs-CZ"/>
          </a:p>
        </p:txBody>
      </p:sp>
    </p:spTree>
    <p:extLst>
      <p:ext uri="{BB962C8B-B14F-4D97-AF65-F5344CB8AC3E}">
        <p14:creationId xmlns:p14="http://schemas.microsoft.com/office/powerpoint/2010/main" val="175951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Burger:</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a:t>resolution</a:t>
            </a:r>
            <a:r>
              <a:rPr lang="cs-CZ" baseline="0" dirty="0"/>
              <a:t>=</a:t>
            </a:r>
            <a:r>
              <a:rPr lang="cs-CZ" baseline="0" dirty="0" err="1"/>
              <a:t>is</a:t>
            </a:r>
            <a:r>
              <a:rPr lang="cs-CZ" baseline="0" dirty="0"/>
              <a:t> a </a:t>
            </a:r>
            <a:r>
              <a:rPr lang="cs-CZ" baseline="0" dirty="0" err="1"/>
              <a:t>statement</a:t>
            </a:r>
            <a:r>
              <a:rPr lang="cs-CZ" baseline="0" dirty="0"/>
              <a:t> </a:t>
            </a:r>
            <a:r>
              <a:rPr lang="cs-CZ" baseline="0" dirty="0" err="1"/>
              <a:t>of</a:t>
            </a:r>
            <a:r>
              <a:rPr lang="cs-CZ" baseline="0" dirty="0"/>
              <a:t> </a:t>
            </a:r>
            <a:r>
              <a:rPr lang="cs-CZ" baseline="0" dirty="0" err="1"/>
              <a:t>the</a:t>
            </a:r>
            <a:r>
              <a:rPr lang="cs-CZ" baseline="0" dirty="0"/>
              <a:t> </a:t>
            </a:r>
            <a:r>
              <a:rPr lang="cs-CZ" baseline="0" dirty="0" err="1"/>
              <a:t>accuracy</a:t>
            </a:r>
            <a:r>
              <a:rPr lang="cs-CZ" baseline="0" dirty="0"/>
              <a:t> in data </a:t>
            </a:r>
            <a:r>
              <a:rPr lang="cs-CZ" baseline="0" dirty="0" err="1"/>
              <a:t>collection</a:t>
            </a:r>
            <a:r>
              <a:rPr lang="cs-CZ" baseline="0" dirty="0"/>
              <a:t>, not a </a:t>
            </a:r>
            <a:r>
              <a:rPr lang="cs-CZ" baseline="0" dirty="0" err="1"/>
              <a:t>measure</a:t>
            </a:r>
            <a:r>
              <a:rPr lang="cs-CZ" baseline="0" dirty="0"/>
              <a:t> </a:t>
            </a:r>
            <a:r>
              <a:rPr lang="cs-CZ" baseline="0" dirty="0" err="1"/>
              <a:t>of</a:t>
            </a:r>
            <a:r>
              <a:rPr lang="cs-CZ" baseline="0" dirty="0"/>
              <a:t> </a:t>
            </a:r>
            <a:r>
              <a:rPr lang="cs-CZ" baseline="0" dirty="0" err="1"/>
              <a:t>the</a:t>
            </a:r>
            <a:r>
              <a:rPr lang="cs-CZ" baseline="0" dirty="0"/>
              <a:t> </a:t>
            </a:r>
            <a:r>
              <a:rPr lang="cs-CZ" baseline="0" dirty="0" err="1"/>
              <a:t>accuracy</a:t>
            </a:r>
            <a:r>
              <a:rPr lang="cs-CZ" baseline="0" dirty="0"/>
              <a:t> in </a:t>
            </a:r>
            <a:r>
              <a:rPr lang="cs-CZ" baseline="0" dirty="0" err="1"/>
              <a:t>refinement</a:t>
            </a: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resolution</a:t>
            </a:r>
            <a:r>
              <a:rPr lang="cs-CZ" dirty="0"/>
              <a:t> in </a:t>
            </a:r>
            <a:r>
              <a:rPr lang="cs-CZ" dirty="0" err="1"/>
              <a:t>crystalography</a:t>
            </a:r>
            <a:r>
              <a:rPr lang="cs-CZ" dirty="0"/>
              <a:t>=</a:t>
            </a:r>
            <a:r>
              <a:rPr lang="cs-CZ" baseline="0" dirty="0"/>
              <a:t> a </a:t>
            </a:r>
            <a:r>
              <a:rPr lang="cs-CZ" baseline="0" dirty="0" err="1"/>
              <a:t>width</a:t>
            </a:r>
            <a:r>
              <a:rPr lang="cs-CZ" baseline="0" dirty="0"/>
              <a:t> </a:t>
            </a:r>
            <a:r>
              <a:rPr lang="cs-CZ" baseline="0" dirty="0" err="1"/>
              <a:t>of</a:t>
            </a:r>
            <a:r>
              <a:rPr lang="cs-CZ" baseline="0" dirty="0"/>
              <a:t> </a:t>
            </a:r>
            <a:r>
              <a:rPr lang="cs-CZ" baseline="0" dirty="0" err="1"/>
              <a:t>window</a:t>
            </a:r>
            <a:r>
              <a:rPr lang="cs-CZ" baseline="0" dirty="0"/>
              <a:t> </a:t>
            </a:r>
            <a:r>
              <a:rPr lang="cs-CZ" baseline="0" dirty="0" err="1"/>
              <a:t>we</a:t>
            </a:r>
            <a:r>
              <a:rPr lang="cs-CZ" baseline="0" dirty="0"/>
              <a:t> use to </a:t>
            </a:r>
            <a:r>
              <a:rPr lang="cs-CZ" baseline="0" dirty="0" err="1"/>
              <a:t>analyze</a:t>
            </a:r>
            <a:r>
              <a:rPr lang="cs-CZ" baseline="0" dirty="0"/>
              <a:t> </a:t>
            </a:r>
            <a:r>
              <a:rPr lang="cs-CZ" baseline="0" dirty="0" err="1"/>
              <a:t>the</a:t>
            </a:r>
            <a:r>
              <a:rPr lang="cs-CZ" baseline="0" dirty="0"/>
              <a:t> </a:t>
            </a:r>
            <a:r>
              <a:rPr lang="cs-CZ" baseline="0" dirty="0" err="1"/>
              <a:t>crystal</a:t>
            </a:r>
            <a:endParaRPr lang="cs-CZ" dirty="0"/>
          </a:p>
          <a:p>
            <a:endParaRPr lang="cs-CZ" dirty="0"/>
          </a:p>
          <a:p>
            <a:r>
              <a:rPr lang="cs-CZ" dirty="0" err="1"/>
              <a:t>Cryo</a:t>
            </a:r>
            <a:r>
              <a:rPr lang="cs-CZ" dirty="0"/>
              <a:t>-EM - </a:t>
            </a:r>
            <a:r>
              <a:rPr lang="en-US" dirty="0"/>
              <a:t>preparation of vitrified cryo-EM specimens, which facilitates rapid plunge-freezing of holey carbon grids in liquid ethane after application and blotting of the protein solution. This achieves embedding of proteins in a thin layer of non-crystalline ice preserving their native state in solution.</a:t>
            </a:r>
            <a:r>
              <a:rPr lang="cs-CZ" dirty="0"/>
              <a:t> </a:t>
            </a:r>
            <a:r>
              <a:rPr lang="en-US" dirty="0"/>
              <a:t>records movies that represent 2D projection images of the target of interest and are subsequently used for computational 3D image reconstruction. After data collection, 3D reconstruction involves orienting and averaging hundreds of thousands of 2D images of isolated particles to calculate a high-resolution map of the protein.</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25</a:t>
            </a:fld>
            <a:endParaRPr lang="cs-CZ"/>
          </a:p>
        </p:txBody>
      </p:sp>
    </p:spTree>
    <p:extLst>
      <p:ext uri="{BB962C8B-B14F-4D97-AF65-F5344CB8AC3E}">
        <p14:creationId xmlns:p14="http://schemas.microsoft.com/office/powerpoint/2010/main" val="109150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http://www.rcsb.org/stats/summary</a:t>
            </a:r>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26</a:t>
            </a:fld>
            <a:endParaRPr lang="cs-CZ"/>
          </a:p>
        </p:txBody>
      </p:sp>
    </p:spTree>
    <p:extLst>
      <p:ext uri="{BB962C8B-B14F-4D97-AF65-F5344CB8AC3E}">
        <p14:creationId xmlns:p14="http://schemas.microsoft.com/office/powerpoint/2010/main" val="351984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27</a:t>
            </a:fld>
            <a:endParaRPr lang="cs-CZ"/>
          </a:p>
        </p:txBody>
      </p:sp>
    </p:spTree>
    <p:extLst>
      <p:ext uri="{BB962C8B-B14F-4D97-AF65-F5344CB8AC3E}">
        <p14:creationId xmlns:p14="http://schemas.microsoft.com/office/powerpoint/2010/main" val="795174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28</a:t>
            </a:fld>
            <a:endParaRPr lang="cs-CZ"/>
          </a:p>
        </p:txBody>
      </p:sp>
    </p:spTree>
    <p:extLst>
      <p:ext uri="{BB962C8B-B14F-4D97-AF65-F5344CB8AC3E}">
        <p14:creationId xmlns:p14="http://schemas.microsoft.com/office/powerpoint/2010/main" val="3106527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Force-field</a:t>
            </a:r>
            <a:r>
              <a:rPr lang="cs-CZ" baseline="0" dirty="0"/>
              <a:t> </a:t>
            </a:r>
            <a:r>
              <a:rPr lang="cs-CZ" baseline="0" dirty="0" err="1"/>
              <a:t>for</a:t>
            </a:r>
            <a:r>
              <a:rPr lang="cs-CZ" baseline="0" dirty="0"/>
              <a:t> MD: GROMOS, CHARMM, AMBER</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29</a:t>
            </a:fld>
            <a:endParaRPr lang="cs-CZ"/>
          </a:p>
        </p:txBody>
      </p:sp>
    </p:spTree>
    <p:extLst>
      <p:ext uri="{BB962C8B-B14F-4D97-AF65-F5344CB8AC3E}">
        <p14:creationId xmlns:p14="http://schemas.microsoft.com/office/powerpoint/2010/main" val="1650889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https://www.ccdc.cam.ac.uk/CCDCStats/</a:t>
            </a:r>
          </a:p>
        </p:txBody>
      </p:sp>
      <p:sp>
        <p:nvSpPr>
          <p:cNvPr id="4" name="Slide Number Placeholder 3"/>
          <p:cNvSpPr>
            <a:spLocks noGrp="1"/>
          </p:cNvSpPr>
          <p:nvPr>
            <p:ph type="sldNum" sz="quarter" idx="5"/>
          </p:nvPr>
        </p:nvSpPr>
        <p:spPr/>
        <p:txBody>
          <a:bodyPr/>
          <a:lstStyle/>
          <a:p>
            <a:fld id="{67A5F613-BB89-4A4F-A383-250BBB5BD62A}" type="slidenum">
              <a:rPr lang="cs-CZ" smtClean="0"/>
              <a:t>34</a:t>
            </a:fld>
            <a:endParaRPr lang="cs-CZ"/>
          </a:p>
        </p:txBody>
      </p:sp>
    </p:spTree>
    <p:extLst>
      <p:ext uri="{BB962C8B-B14F-4D97-AF65-F5344CB8AC3E}">
        <p14:creationId xmlns:p14="http://schemas.microsoft.com/office/powerpoint/2010/main" val="3809817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program </a:t>
            </a:r>
            <a:r>
              <a:rPr lang="cs-CZ" dirty="0" err="1"/>
              <a:t>for</a:t>
            </a:r>
            <a:r>
              <a:rPr lang="cs-CZ" baseline="0" dirty="0"/>
              <a:t> </a:t>
            </a:r>
            <a:r>
              <a:rPr lang="cs-CZ" baseline="0" dirty="0" err="1"/>
              <a:t>generating</a:t>
            </a:r>
            <a:r>
              <a:rPr lang="cs-CZ" baseline="0" dirty="0"/>
              <a:t> 3D </a:t>
            </a:r>
            <a:r>
              <a:rPr lang="cs-CZ" baseline="0" dirty="0" err="1"/>
              <a:t>structure</a:t>
            </a:r>
            <a:r>
              <a:rPr lang="cs-CZ" baseline="0" dirty="0"/>
              <a:t> </a:t>
            </a:r>
            <a:r>
              <a:rPr lang="cs-CZ" baseline="0" dirty="0" err="1"/>
              <a:t>databases</a:t>
            </a:r>
            <a:r>
              <a:rPr lang="cs-CZ" baseline="0" dirty="0"/>
              <a:t> </a:t>
            </a:r>
            <a:r>
              <a:rPr lang="cs-CZ" baseline="0" dirty="0" err="1"/>
              <a:t>from</a:t>
            </a:r>
            <a:r>
              <a:rPr lang="cs-CZ" baseline="0" dirty="0"/>
              <a:t> 2D </a:t>
            </a:r>
            <a:r>
              <a:rPr lang="cs-CZ" baseline="0" dirty="0" err="1"/>
              <a:t>structure</a:t>
            </a:r>
            <a:r>
              <a:rPr lang="cs-CZ" baseline="0" dirty="0"/>
              <a:t> </a:t>
            </a:r>
            <a:r>
              <a:rPr lang="cs-CZ" baseline="0" dirty="0" err="1"/>
              <a:t>databases</a:t>
            </a:r>
            <a:r>
              <a:rPr lang="cs-CZ" baseline="0" dirty="0"/>
              <a:t>: CONCORD, CORINA</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35</a:t>
            </a:fld>
            <a:endParaRPr lang="cs-CZ"/>
          </a:p>
        </p:txBody>
      </p:sp>
    </p:spTree>
    <p:extLst>
      <p:ext uri="{BB962C8B-B14F-4D97-AF65-F5344CB8AC3E}">
        <p14:creationId xmlns:p14="http://schemas.microsoft.com/office/powerpoint/2010/main" val="1734951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36</a:t>
            </a:fld>
            <a:endParaRPr lang="cs-CZ"/>
          </a:p>
        </p:txBody>
      </p:sp>
    </p:spTree>
    <p:extLst>
      <p:ext uri="{BB962C8B-B14F-4D97-AF65-F5344CB8AC3E}">
        <p14:creationId xmlns:p14="http://schemas.microsoft.com/office/powerpoint/2010/main" val="201027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DAT = dopamine </a:t>
            </a:r>
            <a:r>
              <a:rPr lang="cs-CZ" dirty="0" err="1"/>
              <a:t>transporters</a:t>
            </a:r>
            <a:endParaRPr lang="en-GB"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38</a:t>
            </a:fld>
            <a:endParaRPr lang="cs-CZ"/>
          </a:p>
        </p:txBody>
      </p:sp>
    </p:spTree>
    <p:extLst>
      <p:ext uri="{BB962C8B-B14F-4D97-AF65-F5344CB8AC3E}">
        <p14:creationId xmlns:p14="http://schemas.microsoft.com/office/powerpoint/2010/main" val="191222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43</a:t>
            </a:fld>
            <a:endParaRPr lang="cs-CZ"/>
          </a:p>
        </p:txBody>
      </p:sp>
    </p:spTree>
    <p:extLst>
      <p:ext uri="{BB962C8B-B14F-4D97-AF65-F5344CB8AC3E}">
        <p14:creationId xmlns:p14="http://schemas.microsoft.com/office/powerpoint/2010/main" val="377988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err="1">
                <a:solidFill>
                  <a:schemeClr val="tx1"/>
                </a:solidFill>
                <a:latin typeface="+mn-lt"/>
                <a:ea typeface="+mn-ea"/>
                <a:cs typeface="+mn-cs"/>
              </a:rPr>
              <a:t>Solomon</a:t>
            </a:r>
            <a:r>
              <a:rPr lang="cs-CZ" sz="1200" b="0" i="0" u="none" strike="noStrike" kern="1200" baseline="0" dirty="0">
                <a:solidFill>
                  <a:schemeClr val="tx1"/>
                </a:solidFill>
                <a:latin typeface="+mn-lt"/>
                <a:ea typeface="+mn-ea"/>
                <a:cs typeface="+mn-cs"/>
              </a:rPr>
              <a:t> K. A.: </a:t>
            </a:r>
            <a:r>
              <a:rPr lang="cs-CZ" sz="1200" b="0" i="0" u="none" strike="noStrike" kern="1200" baseline="0" dirty="0" err="1">
                <a:solidFill>
                  <a:schemeClr val="tx1"/>
                </a:solidFill>
                <a:latin typeface="+mn-lt"/>
                <a:ea typeface="+mn-ea"/>
                <a:cs typeface="+mn-cs"/>
              </a:rPr>
              <a:t>molecular</a:t>
            </a:r>
            <a:r>
              <a:rPr lang="cs-CZ" sz="1200" b="0" i="0" u="none" strike="noStrike" kern="1200" baseline="0" dirty="0">
                <a:solidFill>
                  <a:schemeClr val="tx1"/>
                </a:solidFill>
                <a:latin typeface="+mn-lt"/>
                <a:ea typeface="+mn-ea"/>
                <a:cs typeface="+mn-cs"/>
              </a:rPr>
              <a:t> modelling and </a:t>
            </a:r>
            <a:r>
              <a:rPr lang="cs-CZ" sz="1200" b="0" i="0" u="none" strike="noStrike" kern="1200" baseline="0" dirty="0" err="1">
                <a:solidFill>
                  <a:schemeClr val="tx1"/>
                </a:solidFill>
                <a:latin typeface="+mn-lt"/>
                <a:ea typeface="+mn-ea"/>
                <a:cs typeface="+mn-cs"/>
              </a:rPr>
              <a:t>drug</a:t>
            </a:r>
            <a:r>
              <a:rPr lang="cs-CZ" sz="1200" b="0" i="0" u="none" strike="noStrike" kern="1200" baseline="0" dirty="0">
                <a:solidFill>
                  <a:schemeClr val="tx1"/>
                </a:solidFill>
                <a:latin typeface="+mn-lt"/>
                <a:ea typeface="+mn-ea"/>
                <a:cs typeface="+mn-cs"/>
              </a:rPr>
              <a:t> design, MJP Publisher, </a:t>
            </a:r>
            <a:r>
              <a:rPr lang="cs-CZ" sz="1200" b="0" i="0" u="none" strike="noStrike" kern="1200" baseline="0" dirty="0" err="1">
                <a:solidFill>
                  <a:schemeClr val="tx1"/>
                </a:solidFill>
                <a:latin typeface="+mn-lt"/>
                <a:ea typeface="+mn-ea"/>
                <a:cs typeface="+mn-cs"/>
              </a:rPr>
              <a:t>Chennai</a:t>
            </a:r>
            <a:r>
              <a:rPr lang="cs-CZ" sz="1200" b="0" i="0" u="none" strike="noStrike" kern="1200" baseline="0" dirty="0">
                <a:solidFill>
                  <a:schemeClr val="tx1"/>
                </a:solidFill>
                <a:latin typeface="+mn-lt"/>
                <a:ea typeface="+mn-ea"/>
                <a:cs typeface="+mn-cs"/>
              </a:rPr>
              <a:t> 2008</a:t>
            </a:r>
          </a:p>
          <a:p>
            <a:r>
              <a:rPr lang="cs-CZ" dirty="0"/>
              <a:t>CADD</a:t>
            </a:r>
            <a:r>
              <a:rPr lang="cs-CZ" baseline="0" dirty="0"/>
              <a:t> </a:t>
            </a:r>
            <a:r>
              <a:rPr lang="cs-CZ" baseline="0" dirty="0" err="1"/>
              <a:t>can</a:t>
            </a:r>
            <a:r>
              <a:rPr lang="cs-CZ" baseline="0" dirty="0"/>
              <a:t> </a:t>
            </a:r>
            <a:r>
              <a:rPr lang="cs-CZ" baseline="0" dirty="0" err="1"/>
              <a:t>be</a:t>
            </a:r>
            <a:r>
              <a:rPr lang="cs-CZ" baseline="0" dirty="0"/>
              <a:t> </a:t>
            </a:r>
            <a:r>
              <a:rPr lang="cs-CZ" baseline="0" dirty="0" err="1"/>
              <a:t>used</a:t>
            </a:r>
            <a:r>
              <a:rPr lang="cs-CZ" baseline="0" dirty="0"/>
              <a:t> in </a:t>
            </a:r>
            <a:r>
              <a:rPr lang="cs-CZ" baseline="0" dirty="0" err="1"/>
              <a:t>evaluation</a:t>
            </a:r>
            <a:r>
              <a:rPr lang="cs-CZ" baseline="0" dirty="0"/>
              <a:t> </a:t>
            </a:r>
            <a:r>
              <a:rPr lang="cs-CZ" baseline="0" dirty="0" err="1"/>
              <a:t>of</a:t>
            </a:r>
            <a:r>
              <a:rPr lang="cs-CZ" baseline="0" dirty="0"/>
              <a:t> </a:t>
            </a:r>
            <a:r>
              <a:rPr lang="cs-CZ" baseline="0" dirty="0" err="1"/>
              <a:t>efficiency</a:t>
            </a:r>
            <a:r>
              <a:rPr lang="cs-CZ" baseline="0" dirty="0"/>
              <a:t>, stability (</a:t>
            </a:r>
            <a:r>
              <a:rPr lang="cs-CZ" baseline="0" dirty="0" err="1"/>
              <a:t>chemical</a:t>
            </a:r>
            <a:r>
              <a:rPr lang="cs-CZ" baseline="0" dirty="0"/>
              <a:t>, </a:t>
            </a:r>
            <a:r>
              <a:rPr lang="cs-CZ" baseline="0" dirty="0" err="1"/>
              <a:t>metabolic</a:t>
            </a:r>
            <a:r>
              <a:rPr lang="cs-CZ" baseline="0" dirty="0"/>
              <a:t>), </a:t>
            </a:r>
            <a:r>
              <a:rPr lang="cs-CZ" baseline="0" dirty="0" err="1"/>
              <a:t>solubility</a:t>
            </a:r>
            <a:r>
              <a:rPr lang="cs-CZ" baseline="0" dirty="0"/>
              <a:t> (</a:t>
            </a:r>
            <a:r>
              <a:rPr lang="cs-CZ" baseline="0" dirty="0" err="1"/>
              <a:t>absorption</a:t>
            </a:r>
            <a:r>
              <a:rPr lang="cs-CZ" baseline="0" dirty="0"/>
              <a:t>, </a:t>
            </a:r>
            <a:r>
              <a:rPr lang="cs-CZ" baseline="0" dirty="0" err="1"/>
              <a:t>distribution</a:t>
            </a:r>
            <a:r>
              <a:rPr lang="cs-CZ" baseline="0" dirty="0"/>
              <a:t>), </a:t>
            </a:r>
            <a:r>
              <a:rPr lang="cs-CZ" baseline="0" dirty="0" err="1"/>
              <a:t>synthetic</a:t>
            </a:r>
            <a:r>
              <a:rPr lang="cs-CZ" baseline="0" dirty="0"/>
              <a:t> </a:t>
            </a:r>
            <a:r>
              <a:rPr lang="cs-CZ" baseline="0" dirty="0" err="1"/>
              <a:t>viability</a:t>
            </a:r>
            <a:r>
              <a:rPr lang="cs-CZ" baseline="0" dirty="0"/>
              <a:t> (bio-, </a:t>
            </a:r>
            <a:r>
              <a:rPr lang="cs-CZ" baseline="0" dirty="0" err="1"/>
              <a:t>chemo</a:t>
            </a:r>
            <a:r>
              <a:rPr lang="cs-CZ" baseline="0" dirty="0"/>
              <a:t>-), </a:t>
            </a:r>
            <a:r>
              <a:rPr lang="cs-CZ" baseline="0" dirty="0" err="1"/>
              <a:t>novelty</a:t>
            </a:r>
            <a:r>
              <a:rPr lang="cs-CZ" baseline="0" dirty="0"/>
              <a:t> (</a:t>
            </a:r>
            <a:r>
              <a:rPr lang="cs-CZ" baseline="0" dirty="0" err="1"/>
              <a:t>patentability</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a:t>
            </a:fld>
            <a:endParaRPr lang="cs-CZ"/>
          </a:p>
        </p:txBody>
      </p:sp>
    </p:spTree>
    <p:extLst>
      <p:ext uri="{BB962C8B-B14F-4D97-AF65-F5344CB8AC3E}">
        <p14:creationId xmlns:p14="http://schemas.microsoft.com/office/powerpoint/2010/main" val="2289983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44</a:t>
            </a:fld>
            <a:endParaRPr lang="cs-CZ"/>
          </a:p>
        </p:txBody>
      </p:sp>
    </p:spTree>
    <p:extLst>
      <p:ext uri="{BB962C8B-B14F-4D97-AF65-F5344CB8AC3E}">
        <p14:creationId xmlns:p14="http://schemas.microsoft.com/office/powerpoint/2010/main" val="312720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45</a:t>
            </a:fld>
            <a:endParaRPr lang="cs-CZ"/>
          </a:p>
        </p:txBody>
      </p:sp>
    </p:spTree>
    <p:extLst>
      <p:ext uri="{BB962C8B-B14F-4D97-AF65-F5344CB8AC3E}">
        <p14:creationId xmlns:p14="http://schemas.microsoft.com/office/powerpoint/2010/main" val="2992837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HSQC - </a:t>
            </a:r>
            <a:r>
              <a:rPr lang="cs-CZ" dirty="0" err="1"/>
              <a:t>heteronuclear</a:t>
            </a:r>
            <a:r>
              <a:rPr lang="cs-CZ" dirty="0"/>
              <a:t> single </a:t>
            </a:r>
            <a:r>
              <a:rPr lang="cs-CZ" dirty="0" err="1"/>
              <a:t>quantum</a:t>
            </a:r>
            <a:r>
              <a:rPr lang="cs-CZ" dirty="0"/>
              <a:t> </a:t>
            </a:r>
            <a:r>
              <a:rPr lang="cs-CZ" dirty="0" err="1"/>
              <a:t>coherence</a:t>
            </a:r>
            <a:r>
              <a:rPr lang="cs-CZ" dirty="0"/>
              <a:t> </a:t>
            </a:r>
            <a:r>
              <a:rPr lang="cs-CZ" dirty="0" err="1"/>
              <a:t>or</a:t>
            </a:r>
            <a:r>
              <a:rPr lang="cs-CZ" dirty="0"/>
              <a:t> </a:t>
            </a:r>
            <a:r>
              <a:rPr lang="cs-CZ" dirty="0" err="1"/>
              <a:t>heteronuclear</a:t>
            </a:r>
            <a:r>
              <a:rPr lang="cs-CZ" dirty="0"/>
              <a:t> single </a:t>
            </a:r>
            <a:r>
              <a:rPr lang="cs-CZ" dirty="0" err="1"/>
              <a:t>quantum</a:t>
            </a:r>
            <a:r>
              <a:rPr lang="cs-CZ" dirty="0"/>
              <a:t> </a:t>
            </a:r>
            <a:r>
              <a:rPr lang="cs-CZ" dirty="0" err="1"/>
              <a:t>correlation</a:t>
            </a:r>
            <a:r>
              <a:rPr lang="cs-CZ" dirty="0"/>
              <a:t> (protein NMR)</a:t>
            </a:r>
          </a:p>
          <a:p>
            <a:r>
              <a:rPr lang="cs-CZ" dirty="0"/>
              <a:t>SPR – </a:t>
            </a:r>
            <a:r>
              <a:rPr lang="cs-CZ" dirty="0" err="1"/>
              <a:t>surface</a:t>
            </a:r>
            <a:r>
              <a:rPr lang="cs-CZ" dirty="0"/>
              <a:t> </a:t>
            </a:r>
            <a:r>
              <a:rPr lang="cs-CZ" dirty="0" err="1"/>
              <a:t>plasmon</a:t>
            </a:r>
            <a:r>
              <a:rPr lang="cs-CZ" dirty="0"/>
              <a:t> resonance</a:t>
            </a:r>
          </a:p>
          <a:p>
            <a:r>
              <a:rPr lang="cs-CZ" dirty="0"/>
              <a:t>TSA – </a:t>
            </a:r>
            <a:r>
              <a:rPr lang="cs-CZ" dirty="0" err="1"/>
              <a:t>thermal</a:t>
            </a:r>
            <a:r>
              <a:rPr lang="cs-CZ" dirty="0"/>
              <a:t> shift </a:t>
            </a:r>
            <a:r>
              <a:rPr lang="cs-CZ" dirty="0" err="1"/>
              <a:t>assay</a:t>
            </a:r>
            <a:endParaRPr lang="cs-CZ" dirty="0"/>
          </a:p>
          <a:p>
            <a:r>
              <a:rPr lang="cs-CZ" dirty="0"/>
              <a:t>ITC </a:t>
            </a:r>
            <a:r>
              <a:rPr lang="cs-CZ" dirty="0" err="1"/>
              <a:t>isothermal</a:t>
            </a:r>
            <a:r>
              <a:rPr lang="cs-CZ" dirty="0"/>
              <a:t> </a:t>
            </a:r>
            <a:r>
              <a:rPr lang="cs-CZ" dirty="0" err="1"/>
              <a:t>titration</a:t>
            </a:r>
            <a:r>
              <a:rPr lang="cs-CZ" dirty="0"/>
              <a:t> </a:t>
            </a:r>
            <a:r>
              <a:rPr lang="cs-CZ" dirty="0" err="1"/>
              <a:t>calorimetry</a:t>
            </a:r>
            <a:endParaRPr lang="cs-CZ" dirty="0"/>
          </a:p>
          <a:p>
            <a:r>
              <a:rPr lang="cs-CZ" dirty="0"/>
              <a:t>WAC </a:t>
            </a:r>
            <a:r>
              <a:rPr lang="cs-CZ" dirty="0" err="1"/>
              <a:t>weak</a:t>
            </a:r>
            <a:r>
              <a:rPr lang="cs-CZ" dirty="0"/>
              <a:t> </a:t>
            </a:r>
            <a:r>
              <a:rPr lang="cs-CZ" dirty="0" err="1"/>
              <a:t>affinity</a:t>
            </a:r>
            <a:r>
              <a:rPr lang="cs-CZ" dirty="0"/>
              <a:t> </a:t>
            </a:r>
            <a:r>
              <a:rPr lang="cs-CZ" dirty="0" err="1"/>
              <a:t>chromatography</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46</a:t>
            </a:fld>
            <a:endParaRPr lang="cs-CZ"/>
          </a:p>
        </p:txBody>
      </p:sp>
    </p:spTree>
    <p:extLst>
      <p:ext uri="{BB962C8B-B14F-4D97-AF65-F5344CB8AC3E}">
        <p14:creationId xmlns:p14="http://schemas.microsoft.com/office/powerpoint/2010/main" val="3056793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47</a:t>
            </a:fld>
            <a:endParaRPr lang="cs-CZ"/>
          </a:p>
        </p:txBody>
      </p:sp>
    </p:spTree>
    <p:extLst>
      <p:ext uri="{BB962C8B-B14F-4D97-AF65-F5344CB8AC3E}">
        <p14:creationId xmlns:p14="http://schemas.microsoft.com/office/powerpoint/2010/main" val="983996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48</a:t>
            </a:fld>
            <a:endParaRPr lang="cs-CZ"/>
          </a:p>
        </p:txBody>
      </p:sp>
    </p:spTree>
    <p:extLst>
      <p:ext uri="{BB962C8B-B14F-4D97-AF65-F5344CB8AC3E}">
        <p14:creationId xmlns:p14="http://schemas.microsoft.com/office/powerpoint/2010/main" val="3444026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49</a:t>
            </a:fld>
            <a:endParaRPr lang="cs-CZ"/>
          </a:p>
        </p:txBody>
      </p:sp>
    </p:spTree>
    <p:extLst>
      <p:ext uri="{BB962C8B-B14F-4D97-AF65-F5344CB8AC3E}">
        <p14:creationId xmlns:p14="http://schemas.microsoft.com/office/powerpoint/2010/main" val="775097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ym typeface="Symbol" panose="05050102010706020507" pitchFamily="18" charset="2"/>
              </a:rPr>
              <a:t>Monte Carlo: </a:t>
            </a:r>
            <a:r>
              <a:rPr lang="en-US" dirty="0">
                <a:sym typeface="Symbol" panose="05050102010706020507" pitchFamily="18" charset="2"/>
              </a:rPr>
              <a:t>The most stable conformation is used as starting origin for next phase where temperature is set at lower temperature.</a:t>
            </a:r>
            <a:endParaRPr lang="cs-CZ"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ym typeface="Symbol" panose="05050102010706020507" pitchFamily="18" charset="2"/>
              </a:rPr>
              <a:t>Mol. Dyn.: </a:t>
            </a:r>
            <a:r>
              <a:rPr lang="en-US" dirty="0">
                <a:sym typeface="Symbol" panose="05050102010706020507" pitchFamily="18" charset="2"/>
              </a:rPr>
              <a:t>the atoms of molecule are given an initial velocity and are then allowed to evolve in time according to the laws of Newtonian mechanics</a:t>
            </a:r>
            <a:r>
              <a:rPr lang="cs-CZ" dirty="0">
                <a:sym typeface="Symbol" panose="05050102010706020507" pitchFamily="18" charset="2"/>
              </a:rPr>
              <a:t> </a:t>
            </a:r>
            <a:r>
              <a:rPr lang="en-US" dirty="0">
                <a:sym typeface="Symbol" panose="05050102010706020507" pitchFamily="18" charset="2"/>
              </a:rPr>
              <a:t>to provide a trajectory that defines how the positions and velocities of </a:t>
            </a:r>
            <a:r>
              <a:rPr lang="en-US" dirty="0" err="1">
                <a:sym typeface="Symbol" panose="05050102010706020507" pitchFamily="18" charset="2"/>
              </a:rPr>
              <a:t>theparticles</a:t>
            </a:r>
            <a:r>
              <a:rPr lang="en-US" dirty="0">
                <a:sym typeface="Symbol" panose="05050102010706020507" pitchFamily="18" charset="2"/>
              </a:rPr>
              <a:t> of the system vary with time</a:t>
            </a:r>
            <a:r>
              <a:rPr lang="cs-CZ" dirty="0">
                <a:sym typeface="Symbol" panose="05050102010706020507" pitchFamily="18" charset="2"/>
              </a:rPr>
              <a:t>. MD </a:t>
            </a:r>
            <a:r>
              <a:rPr lang="en-US" dirty="0">
                <a:sym typeface="Symbol" panose="05050102010706020507" pitchFamily="18" charset="2"/>
              </a:rPr>
              <a:t>treats the atoms within the molecules as moving spheres. After 10</a:t>
            </a:r>
            <a:r>
              <a:rPr lang="en-US" baseline="30000" dirty="0">
                <a:sym typeface="Symbol" panose="05050102010706020507" pitchFamily="18" charset="2"/>
              </a:rPr>
              <a:t>-15</a:t>
            </a:r>
            <a:r>
              <a:rPr lang="en-US" dirty="0">
                <a:sym typeface="Symbol" panose="05050102010706020507" pitchFamily="18" charset="2"/>
              </a:rPr>
              <a:t> sec of movement, determination of the position and velocity of each atom in structure is used for the estimation of the forces by utilizing the values of bond lengths, bond angles</a:t>
            </a:r>
            <a:r>
              <a:rPr lang="cs-CZ" dirty="0">
                <a:sym typeface="Symbol" panose="05050102010706020507" pitchFamily="18" charset="2"/>
              </a:rPr>
              <a:t>. </a:t>
            </a:r>
            <a:r>
              <a:rPr lang="en-US" dirty="0">
                <a:sym typeface="Symbol" panose="05050102010706020507" pitchFamily="18" charset="2"/>
              </a:rPr>
              <a:t>Generation of different conformations is carried out by program by “Heating” of molecule</a:t>
            </a:r>
            <a:endParaRPr lang="cs-CZ" dirty="0">
              <a:sym typeface="Symbol" panose="05050102010706020507" pitchFamily="18" charset="2"/>
            </a:endParaRPr>
          </a:p>
          <a:p>
            <a:endParaRPr lang="cs-CZ" dirty="0"/>
          </a:p>
          <a:p>
            <a:r>
              <a:rPr lang="cs-CZ" dirty="0" err="1"/>
              <a:t>simulated</a:t>
            </a:r>
            <a:r>
              <a:rPr lang="cs-CZ" dirty="0"/>
              <a:t> </a:t>
            </a:r>
            <a:r>
              <a:rPr lang="cs-CZ" dirty="0" err="1"/>
              <a:t>annealing</a:t>
            </a:r>
            <a:r>
              <a:rPr lang="cs-CZ" dirty="0"/>
              <a:t> </a:t>
            </a:r>
            <a:r>
              <a:rPr lang="en-US" dirty="0"/>
              <a:t>It is derived</a:t>
            </a:r>
            <a:r>
              <a:rPr lang="cs-CZ" dirty="0"/>
              <a:t> </a:t>
            </a:r>
            <a:r>
              <a:rPr lang="en-US" dirty="0"/>
              <a:t>by analogy with the process of crystallization; slow</a:t>
            </a:r>
            <a:r>
              <a:rPr lang="cs-CZ" dirty="0"/>
              <a:t> </a:t>
            </a:r>
            <a:r>
              <a:rPr lang="en-US" dirty="0"/>
              <a:t>cooling produces stable crystalline forms</a:t>
            </a:r>
            <a:r>
              <a:rPr lang="cs-CZ" dirty="0"/>
              <a:t> </a:t>
            </a:r>
            <a:r>
              <a:rPr lang="en-US" dirty="0"/>
              <a:t>corresponding to global minimum, whereas rapid</a:t>
            </a:r>
            <a:r>
              <a:rPr lang="cs-CZ" dirty="0"/>
              <a:t> </a:t>
            </a:r>
            <a:r>
              <a:rPr lang="en-US" dirty="0"/>
              <a:t>freezing may lead to the formation of metastable</a:t>
            </a:r>
            <a:r>
              <a:rPr lang="cs-CZ" dirty="0"/>
              <a:t> </a:t>
            </a:r>
            <a:r>
              <a:rPr lang="en-US" dirty="0"/>
              <a:t>form corresponding to local minimum.</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50</a:t>
            </a:fld>
            <a:endParaRPr lang="cs-CZ"/>
          </a:p>
        </p:txBody>
      </p:sp>
    </p:spTree>
    <p:extLst>
      <p:ext uri="{BB962C8B-B14F-4D97-AF65-F5344CB8AC3E}">
        <p14:creationId xmlns:p14="http://schemas.microsoft.com/office/powerpoint/2010/main" val="387217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53</a:t>
            </a:fld>
            <a:endParaRPr lang="cs-CZ"/>
          </a:p>
        </p:txBody>
      </p:sp>
    </p:spTree>
    <p:extLst>
      <p:ext uri="{BB962C8B-B14F-4D97-AF65-F5344CB8AC3E}">
        <p14:creationId xmlns:p14="http://schemas.microsoft.com/office/powerpoint/2010/main" val="370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54</a:t>
            </a:fld>
            <a:endParaRPr lang="cs-CZ"/>
          </a:p>
        </p:txBody>
      </p:sp>
    </p:spTree>
    <p:extLst>
      <p:ext uri="{BB962C8B-B14F-4D97-AF65-F5344CB8AC3E}">
        <p14:creationId xmlns:p14="http://schemas.microsoft.com/office/powerpoint/2010/main" val="3265114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55</a:t>
            </a:fld>
            <a:endParaRPr lang="cs-CZ"/>
          </a:p>
        </p:txBody>
      </p:sp>
    </p:spTree>
    <p:extLst>
      <p:ext uri="{BB962C8B-B14F-4D97-AF65-F5344CB8AC3E}">
        <p14:creationId xmlns:p14="http://schemas.microsoft.com/office/powerpoint/2010/main" val="78064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a:t>
            </a:fld>
            <a:endParaRPr lang="cs-CZ"/>
          </a:p>
        </p:txBody>
      </p:sp>
    </p:spTree>
    <p:extLst>
      <p:ext uri="{BB962C8B-B14F-4D97-AF65-F5344CB8AC3E}">
        <p14:creationId xmlns:p14="http://schemas.microsoft.com/office/powerpoint/2010/main" val="2984593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err="1"/>
              <a:t>Hughes</a:t>
            </a:r>
            <a:r>
              <a:rPr lang="cs-CZ" sz="1200" dirty="0"/>
              <a:t> JP et al.: </a:t>
            </a:r>
            <a:r>
              <a:rPr lang="en-US" sz="1200" dirty="0"/>
              <a:t>Brit</a:t>
            </a:r>
            <a:r>
              <a:rPr lang="cs-CZ" sz="1200" dirty="0"/>
              <a:t>.</a:t>
            </a:r>
            <a:r>
              <a:rPr lang="en-US" sz="1200" dirty="0"/>
              <a:t> J</a:t>
            </a:r>
            <a:r>
              <a:rPr lang="cs-CZ" sz="1200" dirty="0"/>
              <a:t>. </a:t>
            </a:r>
            <a:r>
              <a:rPr lang="en-US" sz="1200" dirty="0" err="1"/>
              <a:t>Pharmacol</a:t>
            </a:r>
            <a:r>
              <a:rPr lang="cs-CZ" sz="1200" dirty="0"/>
              <a:t>. </a:t>
            </a:r>
            <a:r>
              <a:rPr lang="en-US" sz="1200" dirty="0"/>
              <a:t>2011</a:t>
            </a:r>
            <a:r>
              <a:rPr lang="cs-CZ" sz="1200" dirty="0"/>
              <a:t>,</a:t>
            </a:r>
            <a:r>
              <a:rPr lang="en-US" sz="1200" dirty="0"/>
              <a:t> 162</a:t>
            </a:r>
            <a:r>
              <a:rPr lang="cs-CZ" sz="1200" dirty="0"/>
              <a:t>,</a:t>
            </a:r>
            <a:r>
              <a:rPr lang="en-US" sz="1200" dirty="0"/>
              <a:t> 1239</a:t>
            </a:r>
            <a:endParaRPr lang="cs-CZ" dirty="0"/>
          </a:p>
        </p:txBody>
      </p:sp>
      <p:sp>
        <p:nvSpPr>
          <p:cNvPr id="4" name="Zástupný symbol pro číslo snímku 3"/>
          <p:cNvSpPr>
            <a:spLocks noGrp="1"/>
          </p:cNvSpPr>
          <p:nvPr>
            <p:ph type="sldNum" sz="quarter" idx="5"/>
          </p:nvPr>
        </p:nvSpPr>
        <p:spPr/>
        <p:txBody>
          <a:bodyPr/>
          <a:lstStyle/>
          <a:p>
            <a:fld id="{6B87C9F7-A2D5-444C-A1F2-7AD0DB1F4039}" type="slidenum">
              <a:rPr lang="cs-CZ" smtClean="0"/>
              <a:t>57</a:t>
            </a:fld>
            <a:endParaRPr lang="cs-CZ"/>
          </a:p>
        </p:txBody>
      </p:sp>
    </p:spTree>
    <p:extLst>
      <p:ext uri="{BB962C8B-B14F-4D97-AF65-F5344CB8AC3E}">
        <p14:creationId xmlns:p14="http://schemas.microsoft.com/office/powerpoint/2010/main" val="94743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N. </a:t>
            </a:r>
            <a:r>
              <a:rPr lang="en-US" dirty="0" err="1"/>
              <a:t>Allinger</a:t>
            </a:r>
            <a:r>
              <a:rPr lang="en-US" dirty="0"/>
              <a:t> developed computer code and used computers to optimize the structure of molecules using such classical, empirical potentials in a set of molecular mechanics methods called MM1, MM2 and so on. In these methods the energy of the system was minimized to obtain the structure of the studied system. The MM-methods were primarily used for systems built from organic molecules </a:t>
            </a:r>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6</a:t>
            </a:fld>
            <a:endParaRPr lang="cs-CZ"/>
          </a:p>
        </p:txBody>
      </p:sp>
    </p:spTree>
    <p:extLst>
      <p:ext uri="{BB962C8B-B14F-4D97-AF65-F5344CB8AC3E}">
        <p14:creationId xmlns:p14="http://schemas.microsoft.com/office/powerpoint/2010/main" val="181532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dirty="0">
                <a:solidFill>
                  <a:srgbClr val="141415"/>
                </a:solidFill>
                <a:effectLst/>
                <a:latin typeface="MonumentGrotesk"/>
              </a:rPr>
              <a:t>Google's sister company, DeepMind</a:t>
            </a:r>
            <a:r>
              <a:rPr lang="cs-CZ" sz="1000" b="0" i="0" dirty="0">
                <a:solidFill>
                  <a:srgbClr val="141415"/>
                </a:solidFill>
                <a:effectLst/>
                <a:latin typeface="MonumentGrotesk"/>
              </a:rPr>
              <a:t> </a:t>
            </a:r>
            <a:r>
              <a:rPr lang="cs-CZ" sz="1000" b="0" i="0" dirty="0" err="1">
                <a:solidFill>
                  <a:srgbClr val="141415"/>
                </a:solidFill>
                <a:effectLst/>
                <a:latin typeface="MonumentGrotesk"/>
              </a:rPr>
              <a:t>used</a:t>
            </a:r>
            <a:r>
              <a:rPr lang="cs-CZ" sz="1000" b="0" i="0" dirty="0">
                <a:solidFill>
                  <a:srgbClr val="141415"/>
                </a:solidFill>
                <a:effectLst/>
                <a:latin typeface="MonumentGrotesk"/>
              </a:rPr>
              <a:t> </a:t>
            </a:r>
            <a:r>
              <a:rPr lang="cs-CZ" sz="1000" b="0" i="0" dirty="0" err="1">
                <a:solidFill>
                  <a:srgbClr val="141415"/>
                </a:solidFill>
                <a:effectLst/>
                <a:latin typeface="MonumentGrotesk"/>
              </a:rPr>
              <a:t>AlphaFold</a:t>
            </a:r>
            <a:r>
              <a:rPr lang="cs-CZ" sz="1000" b="0" i="0" dirty="0">
                <a:solidFill>
                  <a:srgbClr val="141415"/>
                </a:solidFill>
                <a:effectLst/>
                <a:latin typeface="MonumentGrotesk"/>
              </a:rPr>
              <a:t> (AI systém)</a:t>
            </a:r>
            <a:endParaRPr lang="cs-CZ" sz="1000" dirty="0"/>
          </a:p>
          <a:p>
            <a:endParaRPr lang="cs-CZ" sz="1000"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7</a:t>
            </a:fld>
            <a:endParaRPr lang="cs-CZ"/>
          </a:p>
        </p:txBody>
      </p:sp>
    </p:spTree>
    <p:extLst>
      <p:ext uri="{BB962C8B-B14F-4D97-AF65-F5344CB8AC3E}">
        <p14:creationId xmlns:p14="http://schemas.microsoft.com/office/powerpoint/2010/main" val="20922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err="1">
                <a:solidFill>
                  <a:schemeClr val="tx1"/>
                </a:solidFill>
                <a:latin typeface="+mn-lt"/>
                <a:ea typeface="+mn-ea"/>
                <a:cs typeface="+mn-cs"/>
              </a:rPr>
              <a:t>Solomon</a:t>
            </a:r>
            <a:r>
              <a:rPr lang="cs-CZ" sz="1200" b="0" i="0" u="none" strike="noStrike" kern="1200" baseline="0" dirty="0">
                <a:solidFill>
                  <a:schemeClr val="tx1"/>
                </a:solidFill>
                <a:latin typeface="+mn-lt"/>
                <a:ea typeface="+mn-ea"/>
                <a:cs typeface="+mn-cs"/>
              </a:rPr>
              <a:t> K. A.: </a:t>
            </a:r>
            <a:r>
              <a:rPr lang="cs-CZ" sz="1200" b="0" i="0" u="none" strike="noStrike" kern="1200" baseline="0" dirty="0" err="1">
                <a:solidFill>
                  <a:schemeClr val="tx1"/>
                </a:solidFill>
                <a:latin typeface="+mn-lt"/>
                <a:ea typeface="+mn-ea"/>
                <a:cs typeface="+mn-cs"/>
              </a:rPr>
              <a:t>molecular</a:t>
            </a:r>
            <a:r>
              <a:rPr lang="cs-CZ" sz="1200" b="0" i="0" u="none" strike="noStrike" kern="1200" baseline="0" dirty="0">
                <a:solidFill>
                  <a:schemeClr val="tx1"/>
                </a:solidFill>
                <a:latin typeface="+mn-lt"/>
                <a:ea typeface="+mn-ea"/>
                <a:cs typeface="+mn-cs"/>
              </a:rPr>
              <a:t> modelling and </a:t>
            </a:r>
            <a:r>
              <a:rPr lang="cs-CZ" sz="1200" b="0" i="0" u="none" strike="noStrike" kern="1200" baseline="0" dirty="0" err="1">
                <a:solidFill>
                  <a:schemeClr val="tx1"/>
                </a:solidFill>
                <a:latin typeface="+mn-lt"/>
                <a:ea typeface="+mn-ea"/>
                <a:cs typeface="+mn-cs"/>
              </a:rPr>
              <a:t>drug</a:t>
            </a:r>
            <a:r>
              <a:rPr lang="cs-CZ" sz="1200" b="0" i="0" u="none" strike="noStrike" kern="1200" baseline="0" dirty="0">
                <a:solidFill>
                  <a:schemeClr val="tx1"/>
                </a:solidFill>
                <a:latin typeface="+mn-lt"/>
                <a:ea typeface="+mn-ea"/>
                <a:cs typeface="+mn-cs"/>
              </a:rPr>
              <a:t> design, MJP Publisher, </a:t>
            </a:r>
            <a:r>
              <a:rPr lang="cs-CZ" sz="1200" b="0" i="0" u="none" strike="noStrike" kern="1200" baseline="0" dirty="0" err="1">
                <a:solidFill>
                  <a:schemeClr val="tx1"/>
                </a:solidFill>
                <a:latin typeface="+mn-lt"/>
                <a:ea typeface="+mn-ea"/>
                <a:cs typeface="+mn-cs"/>
              </a:rPr>
              <a:t>Chennai</a:t>
            </a:r>
            <a:r>
              <a:rPr lang="cs-CZ" sz="1200" b="0" i="0" u="none" strike="noStrike" kern="1200" baseline="0" dirty="0">
                <a:solidFill>
                  <a:schemeClr val="tx1"/>
                </a:solidFill>
                <a:latin typeface="+mn-lt"/>
                <a:ea typeface="+mn-ea"/>
                <a:cs typeface="+mn-cs"/>
              </a:rPr>
              <a:t> 2008</a:t>
            </a:r>
          </a:p>
          <a:p>
            <a:r>
              <a:rPr lang="cs-CZ" sz="1200" b="0" i="0" u="none" strike="noStrike" kern="1200" baseline="0" dirty="0" err="1">
                <a:solidFill>
                  <a:schemeClr val="tx1"/>
                </a:solidFill>
                <a:latin typeface="+mn-lt"/>
                <a:ea typeface="+mn-ea"/>
                <a:cs typeface="+mn-cs"/>
              </a:rPr>
              <a:t>Hits</a:t>
            </a:r>
            <a:r>
              <a:rPr lang="cs-CZ" sz="1200" b="0" i="0" u="none" strike="noStrike" kern="1200" baseline="0" dirty="0">
                <a:solidFill>
                  <a:schemeClr val="tx1"/>
                </a:solidFill>
                <a:latin typeface="+mn-lt"/>
                <a:ea typeface="+mn-ea"/>
                <a:cs typeface="+mn-cs"/>
              </a:rPr>
              <a:t> are </a:t>
            </a:r>
            <a:r>
              <a:rPr lang="cs-CZ" sz="1200" b="0" i="0" u="none" strike="noStrike" kern="1200" baseline="0" dirty="0" err="1">
                <a:solidFill>
                  <a:schemeClr val="tx1"/>
                </a:solidFill>
                <a:latin typeface="+mn-lt"/>
                <a:ea typeface="+mn-ea"/>
                <a:cs typeface="+mn-cs"/>
              </a:rPr>
              <a:t>chemical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compounds</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that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produce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biological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activity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thought</a:t>
            </a:r>
            <a:r>
              <a:rPr lang="cs-CZ" sz="1200" b="0" i="0" u="none" strike="noStrike" kern="1200" baseline="0" dirty="0">
                <a:solidFill>
                  <a:schemeClr val="tx1"/>
                </a:solidFill>
                <a:latin typeface="+mn-lt"/>
                <a:ea typeface="+mn-ea"/>
                <a:cs typeface="+mn-cs"/>
              </a:rPr>
              <a:t> to a </a:t>
            </a:r>
            <a:r>
              <a:rPr lang="cs-CZ" sz="1200" b="0" i="0" u="none" strike="noStrike" kern="1200" baseline="0" dirty="0" err="1">
                <a:solidFill>
                  <a:schemeClr val="tx1"/>
                </a:solidFill>
                <a:latin typeface="+mn-lt"/>
                <a:ea typeface="+mn-ea"/>
                <a:cs typeface="+mn-cs"/>
              </a:rPr>
              <a:t>represent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therapeutic</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potential</a:t>
            </a:r>
            <a:r>
              <a:rPr lang="cs-CZ" sz="1200" b="0" i="0" u="none" strike="noStrike" kern="1200" baseline="0" dirty="0">
                <a:solidFill>
                  <a:schemeClr val="tx1"/>
                </a:solidFill>
                <a:latin typeface="+mn-lt"/>
                <a:ea typeface="+mn-ea"/>
                <a:cs typeface="+mn-cs"/>
              </a:rPr>
              <a:t>, but </a:t>
            </a:r>
            <a:r>
              <a:rPr lang="cs-CZ" sz="1200" b="0" i="0" u="none" strike="noStrike" kern="1200" baseline="0" dirty="0" err="1">
                <a:solidFill>
                  <a:schemeClr val="tx1"/>
                </a:solidFill>
                <a:latin typeface="+mn-lt"/>
                <a:ea typeface="+mn-ea"/>
                <a:cs typeface="+mn-cs"/>
              </a:rPr>
              <a:t>have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some</a:t>
            </a:r>
            <a:r>
              <a:rPr lang="cs-CZ" sz="1200" b="0" i="0" u="none" strike="noStrike" kern="1200" baseline="0" dirty="0">
                <a:solidFill>
                  <a:schemeClr val="tx1"/>
                </a:solidFill>
                <a:latin typeface="+mn-lt"/>
                <a:ea typeface="+mn-ea"/>
                <a:cs typeface="+mn-cs"/>
              </a:rPr>
              <a:t> „to-</a:t>
            </a:r>
            <a:r>
              <a:rPr lang="cs-CZ" sz="1200" b="0" i="0" u="none" strike="noStrike" kern="1200" baseline="0" dirty="0" err="1">
                <a:solidFill>
                  <a:schemeClr val="tx1"/>
                </a:solidFill>
                <a:latin typeface="+mn-lt"/>
                <a:ea typeface="+mn-ea"/>
                <a:cs typeface="+mn-cs"/>
              </a:rPr>
              <a:t>be</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improved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undesirable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properties</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Targets</a:t>
            </a:r>
            <a:r>
              <a:rPr lang="cs-CZ" sz="1200" b="0" i="0" u="none" strike="noStrike" kern="1200" baseline="0" dirty="0">
                <a:solidFill>
                  <a:schemeClr val="tx1"/>
                </a:solidFill>
                <a:latin typeface="+mn-lt"/>
                <a:ea typeface="+mn-ea"/>
                <a:cs typeface="+mn-cs"/>
              </a:rPr>
              <a:t>: 3500 </a:t>
            </a:r>
            <a:r>
              <a:rPr lang="cs-CZ" sz="1200" b="0" i="0" u="none" strike="noStrike" kern="1200" baseline="0" dirty="0" err="1">
                <a:solidFill>
                  <a:schemeClr val="tx1"/>
                </a:solidFill>
                <a:latin typeface="+mn-lt"/>
                <a:ea typeface="+mn-ea"/>
                <a:cs typeface="+mn-cs"/>
              </a:rPr>
              <a:t>enzymes</a:t>
            </a:r>
            <a:r>
              <a:rPr lang="cs-CZ" sz="1200" b="0" i="0" u="none" strike="noStrike" kern="1200" baseline="0" dirty="0">
                <a:solidFill>
                  <a:schemeClr val="tx1"/>
                </a:solidFill>
                <a:latin typeface="+mn-lt"/>
                <a:ea typeface="+mn-ea"/>
                <a:cs typeface="+mn-cs"/>
              </a:rPr>
              <a:t>, 2000 G-protein </a:t>
            </a:r>
            <a:r>
              <a:rPr lang="cs-CZ" sz="1200" b="0" i="0" u="none" strike="noStrike" kern="1200" baseline="0" dirty="0" err="1">
                <a:solidFill>
                  <a:schemeClr val="tx1"/>
                </a:solidFill>
                <a:latin typeface="+mn-lt"/>
                <a:ea typeface="+mn-ea"/>
                <a:cs typeface="+mn-cs"/>
              </a:rPr>
              <a:t>coupled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receptors</a:t>
            </a:r>
            <a:r>
              <a:rPr lang="cs-CZ" sz="1200" b="0" i="0" u="none" strike="noStrike" kern="1200" baseline="0" dirty="0">
                <a:solidFill>
                  <a:schemeClr val="tx1"/>
                </a:solidFill>
                <a:latin typeface="+mn-lt"/>
                <a:ea typeface="+mn-ea"/>
                <a:cs typeface="+mn-cs"/>
              </a:rPr>
              <a:t>, 1000 ion </a:t>
            </a:r>
            <a:r>
              <a:rPr lang="cs-CZ" sz="1200" b="0" i="0" u="none" strike="noStrike" kern="1200" baseline="0" dirty="0" err="1">
                <a:solidFill>
                  <a:schemeClr val="tx1"/>
                </a:solidFill>
                <a:latin typeface="+mn-lt"/>
                <a:ea typeface="+mn-ea"/>
                <a:cs typeface="+mn-cs"/>
              </a:rPr>
              <a:t>channels</a:t>
            </a:r>
            <a:r>
              <a:rPr lang="cs-CZ" sz="1200" b="0" i="0" u="none" strike="noStrike" kern="1200" baseline="0" dirty="0">
                <a:solidFill>
                  <a:schemeClr val="tx1"/>
                </a:solidFill>
                <a:latin typeface="+mn-lt"/>
                <a:ea typeface="+mn-ea"/>
                <a:cs typeface="+mn-cs"/>
              </a:rPr>
              <a:t>, &gt;150 </a:t>
            </a:r>
            <a:r>
              <a:rPr lang="cs-CZ" sz="1200" b="0" i="0" u="none" strike="noStrike" kern="1200" baseline="0" dirty="0" err="1">
                <a:solidFill>
                  <a:schemeClr val="tx1"/>
                </a:solidFill>
                <a:latin typeface="+mn-lt"/>
                <a:ea typeface="+mn-ea"/>
                <a:cs typeface="+mn-cs"/>
              </a:rPr>
              <a:t>nuclear</a:t>
            </a:r>
            <a:r>
              <a:rPr lang="cs-CZ" sz="1200" b="0" i="0" u="none" strike="noStrike" kern="1200" baseline="0" dirty="0">
                <a:solidFill>
                  <a:schemeClr val="tx1"/>
                </a:solidFill>
                <a:latin typeface="+mn-lt"/>
                <a:ea typeface="+mn-ea"/>
                <a:cs typeface="+mn-cs"/>
              </a:rPr>
              <a:t> hormone </a:t>
            </a:r>
            <a:r>
              <a:rPr lang="cs-CZ" sz="1200" b="0" i="0" u="none" strike="noStrike" kern="1200" baseline="0" dirty="0" err="1">
                <a:solidFill>
                  <a:schemeClr val="tx1"/>
                </a:solidFill>
                <a:latin typeface="+mn-lt"/>
                <a:ea typeface="+mn-ea"/>
                <a:cs typeface="+mn-cs"/>
              </a:rPr>
              <a:t>receptors</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Drug</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discovery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process</a:t>
            </a:r>
            <a:r>
              <a:rPr lang="cs-CZ" sz="1200" b="0" i="0" u="none" strike="noStrike" kern="1200" baseline="0" dirty="0">
                <a:solidFill>
                  <a:schemeClr val="tx1"/>
                </a:solidFill>
                <a:latin typeface="+mn-lt"/>
                <a:ea typeface="+mn-ea"/>
                <a:cs typeface="+mn-cs"/>
              </a:rPr>
              <a:t>: Target </a:t>
            </a:r>
            <a:r>
              <a:rPr lang="cs-CZ" sz="1200" b="0" i="0" u="none" strike="noStrike" kern="1200" baseline="0" dirty="0" err="1">
                <a:solidFill>
                  <a:schemeClr val="tx1"/>
                </a:solidFill>
                <a:latin typeface="+mn-lt"/>
                <a:ea typeface="+mn-ea"/>
                <a:cs typeface="+mn-cs"/>
              </a:rPr>
              <a:t>identification-target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validation-lead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discovery</a:t>
            </a:r>
            <a:r>
              <a:rPr lang="cs-CZ" sz="1200" b="0" i="0" u="none" strike="noStrike" kern="1200" baseline="0" dirty="0">
                <a:solidFill>
                  <a:schemeClr val="tx1"/>
                </a:solidFill>
                <a:latin typeface="+mn-lt"/>
                <a:ea typeface="+mn-ea"/>
                <a:cs typeface="+mn-cs"/>
              </a:rPr>
              <a:t> (HTS: 10</a:t>
            </a:r>
            <a:r>
              <a:rPr lang="cs-CZ" sz="1200" b="0" i="0" u="none" strike="noStrike" kern="1200" baseline="30000" dirty="0">
                <a:solidFill>
                  <a:schemeClr val="tx1"/>
                </a:solidFill>
                <a:latin typeface="+mn-lt"/>
                <a:ea typeface="+mn-ea"/>
                <a:cs typeface="+mn-cs"/>
              </a:rPr>
              <a:t>5</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chemical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compounds</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lead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optimization</a:t>
            </a:r>
            <a:r>
              <a:rPr lang="cs-CZ" sz="1200" b="0" i="0" u="none" strike="noStrike" kern="1200" baseline="0" dirty="0">
                <a:solidFill>
                  <a:schemeClr val="tx1"/>
                </a:solidFill>
                <a:latin typeface="+mn-lt"/>
                <a:ea typeface="+mn-ea"/>
                <a:cs typeface="+mn-cs"/>
              </a:rPr>
              <a:t> (in </a:t>
            </a:r>
            <a:r>
              <a:rPr lang="cs-CZ" sz="1200" b="0" i="0" u="none" strike="noStrike" kern="1200" baseline="0" dirty="0" err="1">
                <a:solidFill>
                  <a:schemeClr val="tx1"/>
                </a:solidFill>
                <a:latin typeface="+mn-lt"/>
                <a:ea typeface="+mn-ea"/>
                <a:cs typeface="+mn-cs"/>
              </a:rPr>
              <a:t>terms</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of</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potency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selectivity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fysico-chem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properties</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assays</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8</a:t>
            </a:fld>
            <a:endParaRPr lang="cs-CZ"/>
          </a:p>
        </p:txBody>
      </p:sp>
    </p:spTree>
    <p:extLst>
      <p:ext uri="{BB962C8B-B14F-4D97-AF65-F5344CB8AC3E}">
        <p14:creationId xmlns:p14="http://schemas.microsoft.com/office/powerpoint/2010/main" val="287297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Davis</a:t>
            </a:r>
            <a:r>
              <a:rPr lang="cs-CZ" baseline="0" dirty="0"/>
              <a:t> A., </a:t>
            </a:r>
            <a:r>
              <a:rPr lang="cs-CZ" baseline="0" dirty="0" err="1"/>
              <a:t>Ward</a:t>
            </a:r>
            <a:r>
              <a:rPr lang="cs-CZ" baseline="0" dirty="0"/>
              <a:t> S. E.: Handbook </a:t>
            </a:r>
            <a:r>
              <a:rPr lang="cs-CZ" baseline="0" dirty="0" err="1"/>
              <a:t>of</a:t>
            </a:r>
            <a:r>
              <a:rPr lang="cs-CZ" baseline="0" dirty="0"/>
              <a:t> </a:t>
            </a:r>
            <a:r>
              <a:rPr lang="cs-CZ" baseline="0" dirty="0" err="1"/>
              <a:t>Medicinal</a:t>
            </a:r>
            <a:r>
              <a:rPr lang="cs-CZ" baseline="0" dirty="0"/>
              <a:t> </a:t>
            </a:r>
            <a:r>
              <a:rPr lang="cs-CZ" baseline="0" dirty="0" err="1"/>
              <a:t>Chemistry</a:t>
            </a:r>
            <a:r>
              <a:rPr lang="cs-CZ" baseline="0" dirty="0"/>
              <a:t>, </a:t>
            </a:r>
            <a:r>
              <a:rPr lang="cs-CZ" baseline="0" dirty="0" err="1"/>
              <a:t>Royal</a:t>
            </a:r>
            <a:r>
              <a:rPr lang="cs-CZ" baseline="0" dirty="0"/>
              <a:t> Society </a:t>
            </a:r>
            <a:r>
              <a:rPr lang="cs-CZ" baseline="0" dirty="0" err="1"/>
              <a:t>of</a:t>
            </a:r>
            <a:r>
              <a:rPr lang="cs-CZ" baseline="0" dirty="0"/>
              <a:t> </a:t>
            </a:r>
            <a:r>
              <a:rPr lang="cs-CZ" baseline="0" dirty="0" err="1"/>
              <a:t>Chemistry</a:t>
            </a:r>
            <a:r>
              <a:rPr lang="cs-CZ" baseline="0" dirty="0"/>
              <a:t>, Cambridge 2015</a:t>
            </a:r>
            <a:endParaRPr lang="cs-CZ" dirty="0"/>
          </a:p>
          <a:p>
            <a:r>
              <a:rPr lang="cs-CZ" baseline="0" dirty="0" err="1"/>
              <a:t>Medicinal</a:t>
            </a:r>
            <a:r>
              <a:rPr lang="cs-CZ" baseline="0" dirty="0"/>
              <a:t> </a:t>
            </a:r>
            <a:r>
              <a:rPr lang="cs-CZ" baseline="0" dirty="0" err="1"/>
              <a:t>chemistry</a:t>
            </a:r>
            <a:r>
              <a:rPr lang="cs-CZ" baseline="0" dirty="0"/>
              <a:t> </a:t>
            </a:r>
            <a:r>
              <a:rPr lang="cs-CZ" baseline="0" dirty="0" err="1"/>
              <a:t>is</a:t>
            </a:r>
            <a:r>
              <a:rPr lang="cs-CZ" baseline="0" dirty="0"/>
              <a:t> </a:t>
            </a:r>
            <a:r>
              <a:rPr lang="cs-CZ" baseline="0" dirty="0" err="1"/>
              <a:t>the</a:t>
            </a:r>
            <a:r>
              <a:rPr lang="cs-CZ" baseline="0" dirty="0"/>
              <a:t> most </a:t>
            </a:r>
            <a:r>
              <a:rPr lang="cs-CZ" baseline="0" dirty="0" err="1"/>
              <a:t>expensive</a:t>
            </a:r>
            <a:r>
              <a:rPr lang="cs-CZ" baseline="0" dirty="0"/>
              <a:t> part </a:t>
            </a:r>
            <a:r>
              <a:rPr lang="cs-CZ" baseline="0" dirty="0" err="1"/>
              <a:t>of</a:t>
            </a:r>
            <a:r>
              <a:rPr lang="cs-CZ" baseline="0" dirty="0"/>
              <a:t> </a:t>
            </a:r>
            <a:r>
              <a:rPr lang="cs-CZ" baseline="0" dirty="0" err="1"/>
              <a:t>pre-clinical</a:t>
            </a:r>
            <a:r>
              <a:rPr lang="cs-CZ" baseline="0" dirty="0"/>
              <a:t> </a:t>
            </a:r>
            <a:r>
              <a:rPr lang="cs-CZ" baseline="0" dirty="0" err="1"/>
              <a:t>research</a:t>
            </a:r>
            <a:endParaRPr lang="cs-CZ" baseline="0"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9</a:t>
            </a:fld>
            <a:endParaRPr lang="cs-CZ"/>
          </a:p>
        </p:txBody>
      </p:sp>
    </p:spTree>
    <p:extLst>
      <p:ext uri="{BB962C8B-B14F-4D97-AF65-F5344CB8AC3E}">
        <p14:creationId xmlns:p14="http://schemas.microsoft.com/office/powerpoint/2010/main" val="340981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err="1"/>
              <a:t>Hughes</a:t>
            </a:r>
            <a:r>
              <a:rPr lang="cs-CZ" sz="1200" dirty="0"/>
              <a:t> JP et al.: </a:t>
            </a:r>
            <a:r>
              <a:rPr lang="en-US" sz="1200" dirty="0"/>
              <a:t>Brit</a:t>
            </a:r>
            <a:r>
              <a:rPr lang="cs-CZ" sz="1200" dirty="0"/>
              <a:t>.</a:t>
            </a:r>
            <a:r>
              <a:rPr lang="en-US" sz="1200" dirty="0"/>
              <a:t> J</a:t>
            </a:r>
            <a:r>
              <a:rPr lang="cs-CZ" sz="1200" dirty="0"/>
              <a:t>. </a:t>
            </a:r>
            <a:r>
              <a:rPr lang="en-US" sz="1200" dirty="0" err="1"/>
              <a:t>Pharmacol</a:t>
            </a:r>
            <a:r>
              <a:rPr lang="cs-CZ" sz="1200" dirty="0"/>
              <a:t>. </a:t>
            </a:r>
            <a:r>
              <a:rPr lang="en-US" sz="1200" dirty="0"/>
              <a:t>2011</a:t>
            </a:r>
            <a:r>
              <a:rPr lang="cs-CZ" sz="1200" dirty="0"/>
              <a:t>,</a:t>
            </a:r>
            <a:r>
              <a:rPr lang="en-US" sz="1200" dirty="0"/>
              <a:t> 162</a:t>
            </a:r>
            <a:r>
              <a:rPr lang="cs-CZ" sz="1200" dirty="0"/>
              <a:t>,</a:t>
            </a:r>
            <a:r>
              <a:rPr lang="en-US" sz="1200" dirty="0"/>
              <a:t> 1239</a:t>
            </a:r>
            <a:endParaRPr lang="cs-CZ" sz="1200" dirty="0"/>
          </a:p>
          <a:p>
            <a:r>
              <a:rPr lang="cs-CZ" dirty="0"/>
              <a:t>200000-10</a:t>
            </a:r>
            <a:r>
              <a:rPr lang="cs-CZ" baseline="30000" dirty="0"/>
              <a:t>6</a:t>
            </a:r>
            <a:r>
              <a:rPr lang="cs-CZ" dirty="0"/>
              <a:t> </a:t>
            </a:r>
            <a:r>
              <a:rPr lang="cs-CZ" dirty="0" err="1"/>
              <a:t>hits</a:t>
            </a:r>
            <a:r>
              <a:rPr lang="cs-CZ" dirty="0"/>
              <a:t> – 100s of </a:t>
            </a:r>
            <a:r>
              <a:rPr lang="cs-CZ" dirty="0" err="1"/>
              <a:t>molecules</a:t>
            </a:r>
            <a:r>
              <a:rPr lang="cs-CZ" dirty="0"/>
              <a:t> in lead </a:t>
            </a:r>
            <a:r>
              <a:rPr lang="cs-CZ" dirty="0" err="1"/>
              <a:t>optimization</a:t>
            </a:r>
            <a:r>
              <a:rPr lang="cs-CZ" dirty="0"/>
              <a:t> – 1-2 </a:t>
            </a:r>
            <a:r>
              <a:rPr lang="cs-CZ" dirty="0" err="1"/>
              <a:t>candidate</a:t>
            </a:r>
            <a:r>
              <a:rPr lang="cs-CZ" dirty="0"/>
              <a:t> </a:t>
            </a:r>
            <a:r>
              <a:rPr lang="cs-CZ" dirty="0" err="1"/>
              <a:t>molecules</a:t>
            </a:r>
            <a:endParaRPr lang="cs-CZ" dirty="0"/>
          </a:p>
          <a:p>
            <a:endParaRPr lang="cs-CZ" dirty="0"/>
          </a:p>
          <a:p>
            <a:r>
              <a:rPr lang="cs-CZ" dirty="0"/>
              <a:t>https://www.fda.gov/drugs/types-applications/investigational-new-drug-ind-application </a:t>
            </a:r>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10</a:t>
            </a:fld>
            <a:endParaRPr lang="cs-CZ"/>
          </a:p>
        </p:txBody>
      </p:sp>
    </p:spTree>
    <p:extLst>
      <p:ext uri="{BB962C8B-B14F-4D97-AF65-F5344CB8AC3E}">
        <p14:creationId xmlns:p14="http://schemas.microsoft.com/office/powerpoint/2010/main" val="274761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4287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1943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559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8" name="Zástupný symbol pro obrázek 7"/>
          <p:cNvSpPr>
            <a:spLocks noGrp="1"/>
          </p:cNvSpPr>
          <p:nvPr>
            <p:ph type="pic" sz="quarter" idx="10"/>
          </p:nvPr>
        </p:nvSpPr>
        <p:spPr>
          <a:xfrm>
            <a:off x="2947986" y="5634946"/>
            <a:ext cx="5580718" cy="1152956"/>
          </a:xfrm>
        </p:spPr>
        <p:txBody>
          <a:bodyPr/>
          <a:lstStyle/>
          <a:p>
            <a:endParaRPr lang="cs-CZ" dirty="0"/>
          </a:p>
        </p:txBody>
      </p:sp>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p:cNvPicPr>
            <a:picLocks noChangeAspect="1"/>
          </p:cNvPicPr>
          <p:nvPr userDrawn="1"/>
        </p:nvPicPr>
        <p:blipFill>
          <a:blip r:embed="rId2"/>
          <a:stretch>
            <a:fillRect/>
          </a:stretch>
        </p:blipFill>
        <p:spPr>
          <a:xfrm>
            <a:off x="2947985" y="5634947"/>
            <a:ext cx="5580720" cy="1131448"/>
          </a:xfrm>
          <a:prstGeom prst="rect">
            <a:avLst/>
          </a:prstGeom>
        </p:spPr>
      </p:pic>
    </p:spTree>
    <p:extLst>
      <p:ext uri="{BB962C8B-B14F-4D97-AF65-F5344CB8AC3E}">
        <p14:creationId xmlns:p14="http://schemas.microsoft.com/office/powerpoint/2010/main" val="403994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Jenom nadpis">
    <p:spTree>
      <p:nvGrpSpPr>
        <p:cNvPr id="1" name=""/>
        <p:cNvGrpSpPr/>
        <p:nvPr/>
      </p:nvGrpSpPr>
      <p:grpSpPr>
        <a:xfrm>
          <a:off x="0" y="0"/>
          <a:ext cx="0" cy="0"/>
          <a:chOff x="0" y="0"/>
          <a:chExt cx="0" cy="0"/>
        </a:xfrm>
      </p:grpSpPr>
      <p:sp>
        <p:nvSpPr>
          <p:cNvPr id="2" name="Nadpis 1"/>
          <p:cNvSpPr>
            <a:spLocks noGrp="1"/>
          </p:cNvSpPr>
          <p:nvPr>
            <p:ph type="title"/>
          </p:nvPr>
        </p:nvSpPr>
        <p:spPr>
          <a:xfrm>
            <a:off x="898021" y="2228108"/>
            <a:ext cx="10515600" cy="1325563"/>
          </a:xfrm>
        </p:spPr>
        <p:txBody>
          <a:bodyPr/>
          <a:lstStyle/>
          <a:p>
            <a:r>
              <a:rPr lang="cs-CZ" dirty="0"/>
              <a:t>Kliknutím lze upravit styl.</a:t>
            </a:r>
          </a:p>
        </p:txBody>
      </p:sp>
      <p:sp>
        <p:nvSpPr>
          <p:cNvPr id="7" name="Zástupný symbol pro obrázek 6"/>
          <p:cNvSpPr>
            <a:spLocks noGrp="1"/>
          </p:cNvSpPr>
          <p:nvPr>
            <p:ph type="pic" sz="quarter" idx="10"/>
          </p:nvPr>
        </p:nvSpPr>
        <p:spPr>
          <a:xfrm>
            <a:off x="2649538" y="6110288"/>
            <a:ext cx="5767387" cy="623887"/>
          </a:xfrm>
        </p:spPr>
        <p:txBody>
          <a:bodyPr/>
          <a:lstStyle>
            <a:lvl1pPr marL="0" indent="0">
              <a:buNone/>
              <a:defRPr/>
            </a:lvl1pPr>
          </a:lstStyle>
          <a:p>
            <a:endParaRPr lang="cs-CZ" dirty="0"/>
          </a:p>
        </p:txBody>
      </p:sp>
      <p:pic>
        <p:nvPicPr>
          <p:cNvPr id="8" name="Obrázek 7"/>
          <p:cNvPicPr/>
          <p:nvPr userDrawn="1"/>
        </p:nvPicPr>
        <p:blipFill>
          <a:blip r:embed="rId2" cstate="print">
            <a:extLst>
              <a:ext uri="{28A0092B-C50C-407E-A947-70E740481C1C}">
                <a14:useLocalDpi xmlns:a14="http://schemas.microsoft.com/office/drawing/2010/main" val="0"/>
              </a:ext>
            </a:extLst>
          </a:blip>
          <a:stretch>
            <a:fillRect/>
          </a:stretch>
        </p:blipFill>
        <p:spPr>
          <a:xfrm>
            <a:off x="2649538" y="5612130"/>
            <a:ext cx="6084264" cy="1245870"/>
          </a:xfrm>
          <a:prstGeom prst="rect">
            <a:avLst/>
          </a:prstGeom>
        </p:spPr>
      </p:pic>
      <p:sp>
        <p:nvSpPr>
          <p:cNvPr id="10" name="Zástupný symbol pro text 9"/>
          <p:cNvSpPr>
            <a:spLocks noGrp="1"/>
          </p:cNvSpPr>
          <p:nvPr>
            <p:ph type="body" sz="quarter" idx="11" hasCustomPrompt="1"/>
          </p:nvPr>
        </p:nvSpPr>
        <p:spPr>
          <a:xfrm>
            <a:off x="5691499" y="214313"/>
            <a:ext cx="6246501" cy="888094"/>
          </a:xfrm>
        </p:spPr>
        <p:txBody>
          <a:bodyPr/>
          <a:lstStyle>
            <a:lvl1pPr marL="0" indent="0" algn="r">
              <a:buNone/>
              <a:defRPr lang="cs-CZ" sz="1100" smtClean="0">
                <a:effectLst/>
              </a:defRPr>
            </a:lvl1pPr>
          </a:lstStyle>
          <a:p>
            <a:r>
              <a:rPr lang="cs-CZ" sz="1100" b="1" dirty="0">
                <a:effectLst/>
                <a:latin typeface="Arial" panose="020B0604020202020204" pitchFamily="34" charset="0"/>
                <a:ea typeface="Calibri" panose="020F0502020204030204" pitchFamily="34" charset="0"/>
                <a:cs typeface="Times New Roman" panose="02020603050405020304" pitchFamily="18" charset="0"/>
              </a:rPr>
              <a:t>Projekt</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Reg. č. CZ.02.2.69/0.0/0.0/16_015/0002362“</a:t>
            </a:r>
            <a:r>
              <a:rPr lang="cs-CZ" sz="1100" b="1" dirty="0">
                <a:effectLst/>
                <a:latin typeface="Arial" panose="020B0604020202020204" pitchFamily="34" charset="0"/>
                <a:ea typeface="Calibri" panose="020F0502020204030204" pitchFamily="34" charset="0"/>
                <a:cs typeface="Times New Roman" panose="02020603050405020304" pitchFamily="18" charset="0"/>
              </a:rPr>
              <a:t>, je financován z programu OP VVV</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cs-CZ" dirty="0"/>
          </a:p>
        </p:txBody>
      </p:sp>
    </p:spTree>
    <p:extLst>
      <p:ext uri="{BB962C8B-B14F-4D97-AF65-F5344CB8AC3E}">
        <p14:creationId xmlns:p14="http://schemas.microsoft.com/office/powerpoint/2010/main" val="130719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8499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F0B4552-DD6E-4312-AB9A-FE39F7F92571}" type="datetimeFigureOut">
              <a:rPr lang="cs-CZ" smtClean="0"/>
              <a:t>05.10.2023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7217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F0B4552-DD6E-4312-AB9A-FE39F7F92571}" type="datetimeFigureOut">
              <a:rPr lang="cs-CZ" smtClean="0"/>
              <a:t>05.10.2023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8992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F0B4552-DD6E-4312-AB9A-FE39F7F92571}" type="datetimeFigureOut">
              <a:rPr lang="cs-CZ" smtClean="0"/>
              <a:t>05.10.2023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5368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F0B4552-DD6E-4312-AB9A-FE39F7F92571}" type="datetimeFigureOut">
              <a:rPr lang="cs-CZ" smtClean="0"/>
              <a:t>05.10.2023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51321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F0B4552-DD6E-4312-AB9A-FE39F7F92571}" type="datetimeFigureOut">
              <a:rPr lang="cs-CZ" smtClean="0"/>
              <a:t>05.10.2023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02350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05.10.2023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7798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05.10.2023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5119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4552-DD6E-4312-AB9A-FE39F7F92571}" type="datetimeFigureOut">
              <a:rPr lang="cs-CZ" smtClean="0"/>
              <a:t>05.10.2023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EDE9-B068-4A53-8FA2-7AAC3684C508}" type="slidenum">
              <a:rPr lang="cs-CZ" smtClean="0"/>
              <a:t>‹#›</a:t>
            </a:fld>
            <a:endParaRPr lang="cs-CZ"/>
          </a:p>
        </p:txBody>
      </p:sp>
    </p:spTree>
    <p:extLst>
      <p:ext uri="{BB962C8B-B14F-4D97-AF65-F5344CB8AC3E}">
        <p14:creationId xmlns:p14="http://schemas.microsoft.com/office/powerpoint/2010/main" val="24532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igh-throughput_scree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Born%E2%80%93Oppenheimer_approxim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Wave%E2%80%93particle_duality#Both-particle-and-wave_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en.wikipedia.org/wiki/Schr%C3%B6dinger_equ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orce_field_(chemist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thermofisher.com/TFS-Assets/MSD/Reference-Materials/gene-drug-approach-white-paper-wp0023.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csb.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omputational_chemist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cdc.cam.ac.uk/solutions/csd-system/components/cs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http://zinc.docking.org/" TargetMode="External"/><Relationship Id="rId7"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hyperlink" Target="https://en.wikipedia.org/wiki/Molecular_descriptor" TargetMode="External"/><Relationship Id="rId4" Type="http://schemas.openxmlformats.org/officeDocument/2006/relationships/hyperlink" Target="https://en.wikipedia.org/wiki/Simplified_molecular-input_line-entry_syste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hyperlink" Target="https://en.wikipedia.org/wiki/Quantitative_structure%E2%80%93activity_relationshi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Ramachandran_plot"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ceitec.cz/" TargetMode="External"/><Relationship Id="rId2" Type="http://schemas.openxmlformats.org/officeDocument/2006/relationships/hyperlink" Target="https://www.elixir-czech.cz/" TargetMode="External"/><Relationship Id="rId1" Type="http://schemas.openxmlformats.org/officeDocument/2006/relationships/slideLayout" Target="../slideLayouts/slideLayout13.xml"/><Relationship Id="rId5" Type="http://schemas.openxmlformats.org/officeDocument/2006/relationships/hyperlink" Target="https://fch.upol.cz/vyzkum/" TargetMode="External"/><Relationship Id="rId4" Type="http://schemas.openxmlformats.org/officeDocument/2006/relationships/hyperlink" Target="http://www.uochb.cz/"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Gaussian_(software)" TargetMode="External"/><Relationship Id="rId3" Type="http://schemas.openxmlformats.org/officeDocument/2006/relationships/hyperlink" Target="https://en.wikipedia.org/wiki/Schr%C3%B6dinger_equation" TargetMode="External"/><Relationship Id="rId7" Type="http://schemas.openxmlformats.org/officeDocument/2006/relationships/hyperlink" Target="https://en.wikipedia.org/wiki/Molecular_mechan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Force_field_(chemistry)" TargetMode="External"/><Relationship Id="rId5" Type="http://schemas.openxmlformats.org/officeDocument/2006/relationships/hyperlink" Target="https://en.wikipedia.org/wiki/Wave_function" TargetMode="External"/><Relationship Id="rId4" Type="http://schemas.openxmlformats.org/officeDocument/2006/relationships/hyperlink" Target="https://en.wikipedia.org/wiki/Hamiltonian_(quantum_mechanics)" TargetMode="External"/><Relationship Id="rId9" Type="http://schemas.openxmlformats.org/officeDocument/2006/relationships/hyperlink" Target="https://www.ccdc.cam.ac.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bm.com/blogs/research/2017/09/quantum-molecu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net.com/science/biology/googles-deepmind-ai-predicts-3d-structure-of-nearly-every-protein-known-to-science/" TargetMode="External"/><Relationship Id="rId5" Type="http://schemas.openxmlformats.org/officeDocument/2006/relationships/hyperlink" Target="https://www.pharmaceutical-technology.com/deal-news/novartis-microsoft-ai-alliance/" TargetMode="External"/><Relationship Id="rId4" Type="http://schemas.openxmlformats.org/officeDocument/2006/relationships/hyperlink" Target="https://news.microsoft.com/2019/10/01/novartis-and-microsoft-announce-collaboration-to-transform-medicine-with-artificial-intellige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New_chemical_ent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Basics in Molecular </a:t>
            </a:r>
            <a:r>
              <a:rPr lang="cs-CZ" dirty="0"/>
              <a:t>M</a:t>
            </a:r>
            <a:r>
              <a:rPr lang="en-US" dirty="0" err="1"/>
              <a:t>odelling</a:t>
            </a:r>
            <a:r>
              <a:rPr lang="en-US" dirty="0"/>
              <a:t> of Drugs</a:t>
            </a:r>
            <a:endParaRPr lang="cs-CZ" dirty="0"/>
          </a:p>
        </p:txBody>
      </p:sp>
      <p:sp>
        <p:nvSpPr>
          <p:cNvPr id="3" name="Podnadpis 2"/>
          <p:cNvSpPr>
            <a:spLocks noGrp="1"/>
          </p:cNvSpPr>
          <p:nvPr>
            <p:ph type="subTitle" idx="1"/>
          </p:nvPr>
        </p:nvSpPr>
        <p:spPr/>
        <p:txBody>
          <a:bodyPr>
            <a:normAutofit lnSpcReduction="10000"/>
          </a:bodyPr>
          <a:lstStyle/>
          <a:p>
            <a:r>
              <a:rPr lang="en-GB" dirty="0"/>
              <a:t>Pharmacy – 4</a:t>
            </a:r>
            <a:r>
              <a:rPr lang="en-GB" baseline="30000" dirty="0"/>
              <a:t>th</a:t>
            </a:r>
            <a:r>
              <a:rPr lang="en-GB" dirty="0"/>
              <a:t> section of study</a:t>
            </a:r>
          </a:p>
          <a:p>
            <a:r>
              <a:rPr lang="en-GB" dirty="0"/>
              <a:t>Specialization: Pharmaceutical Chemistry</a:t>
            </a:r>
          </a:p>
          <a:p>
            <a:r>
              <a:rPr lang="en-GB" dirty="0"/>
              <a:t>1</a:t>
            </a:r>
            <a:r>
              <a:rPr lang="en-GB" baseline="30000" dirty="0"/>
              <a:t>st</a:t>
            </a:r>
            <a:r>
              <a:rPr lang="en-GB" dirty="0"/>
              <a:t> Lecture</a:t>
            </a:r>
            <a:endParaRPr lang="cs-CZ" dirty="0"/>
          </a:p>
          <a:p>
            <a:r>
              <a:rPr lang="cs-CZ" dirty="0"/>
              <a:t>Marta Kučerová</a:t>
            </a:r>
            <a:endParaRPr lang="en-GB" dirty="0"/>
          </a:p>
        </p:txBody>
      </p:sp>
      <p:sp>
        <p:nvSpPr>
          <p:cNvPr id="4" name="TextovéPole 3"/>
          <p:cNvSpPr txBox="1"/>
          <p:nvPr/>
        </p:nvSpPr>
        <p:spPr>
          <a:xfrm>
            <a:off x="6927011" y="215660"/>
            <a:ext cx="5055080" cy="1107996"/>
          </a:xfrm>
          <a:prstGeom prst="rect">
            <a:avLst/>
          </a:prstGeom>
          <a:noFill/>
        </p:spPr>
        <p:txBody>
          <a:bodyPr wrap="square" rtlCol="0">
            <a:spAutoFit/>
          </a:bodyPr>
          <a:lstStyle/>
          <a:p>
            <a:pPr algn="r"/>
            <a:r>
              <a:rPr lang="cs-CZ" sz="1200" b="1" dirty="0"/>
              <a:t>Zvýšení kvality vzdělávání na UK a jeho relevance pro potřeby trhu práce-ESF</a:t>
            </a:r>
            <a:endParaRPr lang="cs-CZ" sz="1200" dirty="0"/>
          </a:p>
          <a:p>
            <a:pPr algn="r"/>
            <a:r>
              <a:rPr lang="cs-CZ" sz="1200" b="1" dirty="0"/>
              <a:t>Reg. č. CZ.02.2.69/0.0/0.0/16_015/0002362</a:t>
            </a:r>
          </a:p>
          <a:p>
            <a:pPr algn="r"/>
            <a:endParaRPr lang="cs-CZ" sz="1200" b="1" dirty="0"/>
          </a:p>
          <a:p>
            <a:pPr algn="r"/>
            <a:r>
              <a:rPr lang="cs-CZ" sz="1200" b="1" dirty="0"/>
              <a:t>Projekt je financován z programu OP VVV</a:t>
            </a:r>
            <a:endParaRPr lang="cs-CZ" sz="1200" dirty="0"/>
          </a:p>
          <a:p>
            <a:endParaRPr lang="cs-CZ" dirty="0"/>
          </a:p>
        </p:txBody>
      </p:sp>
    </p:spTree>
    <p:extLst>
      <p:ext uri="{BB962C8B-B14F-4D97-AF65-F5344CB8AC3E}">
        <p14:creationId xmlns:p14="http://schemas.microsoft.com/office/powerpoint/2010/main" val="47419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9931DC5-5BE1-449C-B0F7-37DF4D756638}"/>
              </a:ext>
            </a:extLst>
          </p:cNvPr>
          <p:cNvPicPr>
            <a:picLocks noChangeAspect="1"/>
          </p:cNvPicPr>
          <p:nvPr/>
        </p:nvPicPr>
        <p:blipFill>
          <a:blip r:embed="rId3"/>
          <a:stretch>
            <a:fillRect/>
          </a:stretch>
        </p:blipFill>
        <p:spPr>
          <a:xfrm>
            <a:off x="1760827" y="235000"/>
            <a:ext cx="9139238" cy="2472152"/>
          </a:xfrm>
          <a:prstGeom prst="rect">
            <a:avLst/>
          </a:prstGeom>
        </p:spPr>
      </p:pic>
      <p:pic>
        <p:nvPicPr>
          <p:cNvPr id="5" name="Obrázek 4">
            <a:extLst>
              <a:ext uri="{FF2B5EF4-FFF2-40B4-BE49-F238E27FC236}">
                <a16:creationId xmlns:a16="http://schemas.microsoft.com/office/drawing/2014/main" id="{710101A4-ABDD-4E94-80B7-CDDF4BBF39A7}"/>
              </a:ext>
            </a:extLst>
          </p:cNvPr>
          <p:cNvPicPr>
            <a:picLocks noChangeAspect="1"/>
          </p:cNvPicPr>
          <p:nvPr/>
        </p:nvPicPr>
        <p:blipFill>
          <a:blip r:embed="rId4"/>
          <a:stretch>
            <a:fillRect/>
          </a:stretch>
        </p:blipFill>
        <p:spPr>
          <a:xfrm>
            <a:off x="2542875" y="2847510"/>
            <a:ext cx="6653079" cy="3542899"/>
          </a:xfrm>
          <a:prstGeom prst="rect">
            <a:avLst/>
          </a:prstGeom>
        </p:spPr>
      </p:pic>
      <p:sp>
        <p:nvSpPr>
          <p:cNvPr id="7" name="TextovéPole 6">
            <a:extLst>
              <a:ext uri="{FF2B5EF4-FFF2-40B4-BE49-F238E27FC236}">
                <a16:creationId xmlns:a16="http://schemas.microsoft.com/office/drawing/2014/main" id="{AA40A70C-D0DD-47B8-92B9-5EF6512802AC}"/>
              </a:ext>
            </a:extLst>
          </p:cNvPr>
          <p:cNvSpPr txBox="1"/>
          <p:nvPr/>
        </p:nvSpPr>
        <p:spPr>
          <a:xfrm>
            <a:off x="4909706" y="6519259"/>
            <a:ext cx="6094268" cy="246221"/>
          </a:xfrm>
          <a:prstGeom prst="rect">
            <a:avLst/>
          </a:prstGeom>
          <a:noFill/>
        </p:spPr>
        <p:txBody>
          <a:bodyPr wrap="square">
            <a:spAutoFit/>
          </a:bodyPr>
          <a:lstStyle/>
          <a:p>
            <a:r>
              <a:rPr lang="cs-CZ" sz="1000" dirty="0" err="1"/>
              <a:t>Hughes</a:t>
            </a:r>
            <a:r>
              <a:rPr lang="cs-CZ" sz="1000" dirty="0"/>
              <a:t> JP et al.: </a:t>
            </a:r>
            <a:r>
              <a:rPr lang="en-US" sz="1000" dirty="0"/>
              <a:t>Brit</a:t>
            </a:r>
            <a:r>
              <a:rPr lang="cs-CZ" sz="1000" dirty="0"/>
              <a:t>.</a:t>
            </a:r>
            <a:r>
              <a:rPr lang="en-US" sz="1000" dirty="0"/>
              <a:t> J</a:t>
            </a:r>
            <a:r>
              <a:rPr lang="cs-CZ" sz="1000" dirty="0"/>
              <a:t>. </a:t>
            </a:r>
            <a:r>
              <a:rPr lang="en-US" sz="1000" dirty="0" err="1"/>
              <a:t>Pharmacol</a:t>
            </a:r>
            <a:r>
              <a:rPr lang="cs-CZ" sz="1000" dirty="0"/>
              <a:t>. </a:t>
            </a:r>
            <a:r>
              <a:rPr lang="en-US" sz="1000" dirty="0"/>
              <a:t>2011</a:t>
            </a:r>
            <a:r>
              <a:rPr lang="cs-CZ" sz="1000" dirty="0"/>
              <a:t>,</a:t>
            </a:r>
            <a:r>
              <a:rPr lang="en-US" sz="1000" dirty="0"/>
              <a:t> 162</a:t>
            </a:r>
            <a:r>
              <a:rPr lang="cs-CZ" sz="1000" dirty="0"/>
              <a:t>,</a:t>
            </a:r>
            <a:r>
              <a:rPr lang="en-US" sz="1000" dirty="0"/>
              <a:t> 1239</a:t>
            </a:r>
            <a:endParaRPr lang="cs-CZ" sz="1000" dirty="0"/>
          </a:p>
        </p:txBody>
      </p:sp>
    </p:spTree>
    <p:extLst>
      <p:ext uri="{BB962C8B-B14F-4D97-AF65-F5344CB8AC3E}">
        <p14:creationId xmlns:p14="http://schemas.microsoft.com/office/powerpoint/2010/main" val="243329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Methodologies for Lead Identifying</a:t>
            </a:r>
          </a:p>
        </p:txBody>
      </p:sp>
      <p:sp>
        <p:nvSpPr>
          <p:cNvPr id="3" name="Zástupný symbol pro obsah 2"/>
          <p:cNvSpPr>
            <a:spLocks noGrp="1"/>
          </p:cNvSpPr>
          <p:nvPr>
            <p:ph idx="1"/>
          </p:nvPr>
        </p:nvSpPr>
        <p:spPr/>
        <p:txBody>
          <a:bodyPr>
            <a:normAutofit lnSpcReduction="10000"/>
          </a:bodyPr>
          <a:lstStyle/>
          <a:p>
            <a:r>
              <a:rPr lang="en-GB" dirty="0">
                <a:solidFill>
                  <a:srgbClr val="FF0000"/>
                </a:solidFill>
              </a:rPr>
              <a:t>High Throughput Screening </a:t>
            </a:r>
            <a:r>
              <a:rPr lang="en-GB" dirty="0"/>
              <a:t>(</a:t>
            </a:r>
            <a:r>
              <a:rPr lang="en-GB" dirty="0">
                <a:hlinkClick r:id="rId3"/>
              </a:rPr>
              <a:t>HTS</a:t>
            </a:r>
            <a:r>
              <a:rPr lang="en-GB" dirty="0"/>
              <a:t>)</a:t>
            </a:r>
          </a:p>
          <a:p>
            <a:pPr lvl="1"/>
            <a:r>
              <a:rPr lang="en-GB" dirty="0"/>
              <a:t>screening of nature extracts, corporate compound collection</a:t>
            </a:r>
            <a:r>
              <a:rPr lang="cs-CZ" dirty="0"/>
              <a:t>s</a:t>
            </a:r>
            <a:r>
              <a:rPr lang="en-GB" dirty="0"/>
              <a:t> and combinatorial libraries</a:t>
            </a:r>
          </a:p>
          <a:p>
            <a:pPr lvl="1"/>
            <a:r>
              <a:rPr lang="en-GB" dirty="0"/>
              <a:t>hit (selection)</a:t>
            </a:r>
          </a:p>
          <a:p>
            <a:r>
              <a:rPr lang="en-GB" i="1" dirty="0">
                <a:solidFill>
                  <a:srgbClr val="FF0000"/>
                </a:solidFill>
              </a:rPr>
              <a:t>In </a:t>
            </a:r>
            <a:r>
              <a:rPr lang="en-GB" i="1" dirty="0" err="1">
                <a:solidFill>
                  <a:srgbClr val="FF0000"/>
                </a:solidFill>
              </a:rPr>
              <a:t>Silico</a:t>
            </a:r>
            <a:r>
              <a:rPr lang="en-GB" i="1" dirty="0">
                <a:solidFill>
                  <a:srgbClr val="FF0000"/>
                </a:solidFill>
              </a:rPr>
              <a:t> </a:t>
            </a:r>
            <a:r>
              <a:rPr lang="en-GB" dirty="0">
                <a:solidFill>
                  <a:srgbClr val="FF0000"/>
                </a:solidFill>
              </a:rPr>
              <a:t>screening = virtual screening</a:t>
            </a:r>
          </a:p>
          <a:p>
            <a:pPr lvl="1"/>
            <a:r>
              <a:rPr lang="en-GB" dirty="0"/>
              <a:t>computational docking to 3D-structure of the target by using numerous computational filters</a:t>
            </a:r>
          </a:p>
          <a:p>
            <a:r>
              <a:rPr lang="en-GB" dirty="0"/>
              <a:t>Screening by NMR</a:t>
            </a:r>
          </a:p>
          <a:p>
            <a:r>
              <a:rPr lang="en-GB" dirty="0"/>
              <a:t>Ligand-Observed Screening</a:t>
            </a:r>
          </a:p>
          <a:p>
            <a:r>
              <a:rPr lang="en-GB" dirty="0"/>
              <a:t>Target-Observed Screening</a:t>
            </a:r>
          </a:p>
          <a:p>
            <a:endParaRPr lang="en-GB" dirty="0"/>
          </a:p>
        </p:txBody>
      </p:sp>
      <p:sp>
        <p:nvSpPr>
          <p:cNvPr id="5" name="Obdélník 4"/>
          <p:cNvSpPr/>
          <p:nvPr/>
        </p:nvSpPr>
        <p:spPr>
          <a:xfrm>
            <a:off x="4021282" y="6492875"/>
            <a:ext cx="6096000" cy="246221"/>
          </a:xfrm>
          <a:prstGeom prst="rect">
            <a:avLst/>
          </a:prstGeom>
        </p:spPr>
        <p:txBody>
          <a:bodyPr>
            <a:spAutoFit/>
          </a:bodyPr>
          <a:lstStyle/>
          <a:p>
            <a:r>
              <a:rPr lang="en-GB" sz="1000" dirty="0" err="1"/>
              <a:t>Schwardt</a:t>
            </a:r>
            <a:r>
              <a:rPr lang="en-GB" sz="1000" dirty="0"/>
              <a:t> O. et al.: Drug Discovery Today. Front. Med. Chem. 2005, 2, 533-543</a:t>
            </a:r>
          </a:p>
        </p:txBody>
      </p:sp>
    </p:spTree>
    <p:extLst>
      <p:ext uri="{BB962C8B-B14F-4D97-AF65-F5344CB8AC3E}">
        <p14:creationId xmlns:p14="http://schemas.microsoft.com/office/powerpoint/2010/main" val="234090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Compound Libraries</a:t>
            </a:r>
          </a:p>
        </p:txBody>
      </p:sp>
      <p:sp>
        <p:nvSpPr>
          <p:cNvPr id="3" name="Zástupný symbol pro obsah 2"/>
          <p:cNvSpPr>
            <a:spLocks noGrp="1"/>
          </p:cNvSpPr>
          <p:nvPr>
            <p:ph idx="1"/>
          </p:nvPr>
        </p:nvSpPr>
        <p:spPr/>
        <p:txBody>
          <a:bodyPr/>
          <a:lstStyle/>
          <a:p>
            <a:r>
              <a:rPr lang="en-GB" dirty="0"/>
              <a:t>screening collections </a:t>
            </a:r>
            <a:r>
              <a:rPr lang="en-GB" dirty="0">
                <a:latin typeface="Arial" panose="020B0604020202020204" pitchFamily="34" charset="0"/>
                <a:cs typeface="Arial" panose="020B0604020202020204" pitchFamily="34" charset="0"/>
              </a:rPr>
              <a:t>~ </a:t>
            </a:r>
            <a:r>
              <a:rPr lang="en-GB" dirty="0"/>
              <a:t>10</a:t>
            </a:r>
            <a:r>
              <a:rPr lang="en-GB" baseline="30000" dirty="0"/>
              <a:t>6</a:t>
            </a:r>
            <a:r>
              <a:rPr lang="en-GB" dirty="0"/>
              <a:t> compounds</a:t>
            </a:r>
          </a:p>
          <a:p>
            <a:r>
              <a:rPr lang="en-GB" dirty="0"/>
              <a:t>large virtual libraries </a:t>
            </a:r>
          </a:p>
          <a:p>
            <a:pPr lvl="1"/>
            <a:r>
              <a:rPr lang="en-GB" dirty="0"/>
              <a:t>10</a:t>
            </a:r>
            <a:r>
              <a:rPr lang="en-GB" baseline="30000" dirty="0"/>
              <a:t>12</a:t>
            </a:r>
            <a:r>
              <a:rPr lang="en-GB" dirty="0"/>
              <a:t> individual compounds</a:t>
            </a:r>
          </a:p>
          <a:p>
            <a:pPr lvl="1"/>
            <a:r>
              <a:rPr lang="en-GB" dirty="0"/>
              <a:t>10</a:t>
            </a:r>
            <a:r>
              <a:rPr lang="en-GB" baseline="30000" dirty="0"/>
              <a:t>14</a:t>
            </a:r>
            <a:r>
              <a:rPr lang="en-GB" dirty="0"/>
              <a:t> combinatorial chemistry compounds</a:t>
            </a:r>
          </a:p>
          <a:p>
            <a:pPr lvl="1"/>
            <a:r>
              <a:rPr lang="en-GB" dirty="0"/>
              <a:t>10</a:t>
            </a:r>
            <a:r>
              <a:rPr lang="en-GB" baseline="30000" dirty="0"/>
              <a:t>18</a:t>
            </a:r>
            <a:r>
              <a:rPr lang="en-GB" dirty="0"/>
              <a:t> </a:t>
            </a:r>
            <a:r>
              <a:rPr lang="en-GB" i="1" dirty="0"/>
              <a:t>de novo </a:t>
            </a:r>
            <a:r>
              <a:rPr lang="en-GB" dirty="0"/>
              <a:t>compounds </a:t>
            </a:r>
            <a:r>
              <a:rPr lang="en-GB" dirty="0" err="1"/>
              <a:t>reass</a:t>
            </a:r>
            <a:r>
              <a:rPr lang="cs-CZ" dirty="0"/>
              <a:t>e</a:t>
            </a:r>
            <a:r>
              <a:rPr lang="en-GB" dirty="0" err="1"/>
              <a:t>mbled</a:t>
            </a:r>
            <a:r>
              <a:rPr lang="en-GB" dirty="0"/>
              <a:t> from fragments</a:t>
            </a:r>
            <a:endParaRPr lang="cs-CZ" dirty="0"/>
          </a:p>
          <a:p>
            <a:pPr lvl="1"/>
            <a:endParaRPr lang="cs-CZ" dirty="0"/>
          </a:p>
          <a:p>
            <a:r>
              <a:rPr lang="cs-CZ" dirty="0" err="1"/>
              <a:t>chemical</a:t>
            </a:r>
            <a:r>
              <a:rPr lang="cs-CZ" dirty="0"/>
              <a:t> </a:t>
            </a:r>
            <a:r>
              <a:rPr lang="cs-CZ" dirty="0" err="1"/>
              <a:t>space</a:t>
            </a:r>
            <a:r>
              <a:rPr lang="cs-CZ" dirty="0"/>
              <a:t>: 10</a:t>
            </a:r>
            <a:r>
              <a:rPr lang="cs-CZ" baseline="30000" dirty="0"/>
              <a:t>63 </a:t>
            </a:r>
            <a:r>
              <a:rPr lang="cs-CZ" dirty="0"/>
              <a:t>of </a:t>
            </a:r>
            <a:r>
              <a:rPr lang="cs-CZ" dirty="0" err="1"/>
              <a:t>drug-like</a:t>
            </a:r>
            <a:r>
              <a:rPr lang="cs-CZ" dirty="0"/>
              <a:t> </a:t>
            </a:r>
            <a:r>
              <a:rPr lang="cs-CZ" dirty="0" err="1"/>
              <a:t>compounds</a:t>
            </a:r>
            <a:endParaRPr lang="en-GB" dirty="0"/>
          </a:p>
        </p:txBody>
      </p:sp>
      <p:sp>
        <p:nvSpPr>
          <p:cNvPr id="4" name="Obdélník 3"/>
          <p:cNvSpPr/>
          <p:nvPr/>
        </p:nvSpPr>
        <p:spPr>
          <a:xfrm>
            <a:off x="1954530" y="6441871"/>
            <a:ext cx="8831234" cy="400110"/>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endParaRPr lang="cs-CZ" sz="1000" dirty="0"/>
          </a:p>
          <a:p>
            <a:r>
              <a:rPr lang="cs-CZ" sz="1000" dirty="0" err="1"/>
              <a:t>Hessler</a:t>
            </a:r>
            <a:r>
              <a:rPr lang="cs-CZ" sz="1000" dirty="0"/>
              <a:t> G.: </a:t>
            </a:r>
            <a:r>
              <a:rPr lang="cs-CZ" sz="1000" dirty="0" err="1"/>
              <a:t>Lecture</a:t>
            </a:r>
            <a:r>
              <a:rPr lang="cs-CZ" sz="1000" dirty="0"/>
              <a:t> (EUROPIN </a:t>
            </a:r>
            <a:r>
              <a:rPr lang="cs-CZ" sz="1000" dirty="0" err="1"/>
              <a:t>Summer</a:t>
            </a:r>
            <a:r>
              <a:rPr lang="cs-CZ" sz="1000" dirty="0"/>
              <a:t> </a:t>
            </a:r>
            <a:r>
              <a:rPr lang="cs-CZ" sz="1000" dirty="0" err="1"/>
              <a:t>school</a:t>
            </a:r>
            <a:r>
              <a:rPr lang="cs-CZ" sz="1000" dirty="0"/>
              <a:t> on </a:t>
            </a:r>
            <a:r>
              <a:rPr lang="cs-CZ" sz="1000" dirty="0" err="1"/>
              <a:t>Drug</a:t>
            </a:r>
            <a:r>
              <a:rPr lang="cs-CZ" sz="1000" dirty="0"/>
              <a:t> Design, 15-20, </a:t>
            </a:r>
            <a:r>
              <a:rPr lang="cs-CZ" sz="1000" dirty="0" err="1"/>
              <a:t>September</a:t>
            </a:r>
            <a:r>
              <a:rPr lang="cs-CZ" sz="1000" dirty="0"/>
              <a:t> 2019, </a:t>
            </a:r>
            <a:r>
              <a:rPr lang="cs-CZ" sz="1000" dirty="0" err="1"/>
              <a:t>Vienna</a:t>
            </a:r>
            <a:r>
              <a:rPr lang="cs-CZ" sz="1000" dirty="0"/>
              <a:t>)</a:t>
            </a:r>
          </a:p>
        </p:txBody>
      </p:sp>
    </p:spTree>
    <p:extLst>
      <p:ext uri="{BB962C8B-B14F-4D97-AF65-F5344CB8AC3E}">
        <p14:creationId xmlns:p14="http://schemas.microsoft.com/office/powerpoint/2010/main" val="370662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984051" y="86316"/>
            <a:ext cx="5752324" cy="6744140"/>
          </a:xfrm>
          <a:prstGeom prst="rect">
            <a:avLst/>
          </a:prstGeom>
        </p:spPr>
      </p:pic>
      <p:sp>
        <p:nvSpPr>
          <p:cNvPr id="5" name="Obdélník 4"/>
          <p:cNvSpPr/>
          <p:nvPr/>
        </p:nvSpPr>
        <p:spPr>
          <a:xfrm>
            <a:off x="9072866" y="6584235"/>
            <a:ext cx="3119652" cy="246221"/>
          </a:xfrm>
          <a:prstGeom prst="rect">
            <a:avLst/>
          </a:prstGeom>
        </p:spPr>
        <p:txBody>
          <a:bodyPr wrap="square">
            <a:spAutoFit/>
          </a:bodyPr>
          <a:lstStyle/>
          <a:p>
            <a:r>
              <a:rPr lang="en-GB" sz="1000" dirty="0" err="1"/>
              <a:t>Schwardt</a:t>
            </a:r>
            <a:r>
              <a:rPr lang="en-GB" sz="1000" dirty="0"/>
              <a:t> O. et al.: Front. Med. Chem. 2005, 2, 533-543</a:t>
            </a:r>
          </a:p>
        </p:txBody>
      </p:sp>
    </p:spTree>
    <p:extLst>
      <p:ext uri="{BB962C8B-B14F-4D97-AF65-F5344CB8AC3E}">
        <p14:creationId xmlns:p14="http://schemas.microsoft.com/office/powerpoint/2010/main" val="395136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Modelling – IUPAC definition</a:t>
            </a:r>
          </a:p>
        </p:txBody>
      </p:sp>
      <p:sp>
        <p:nvSpPr>
          <p:cNvPr id="3" name="Zástupný symbol pro obsah 2"/>
          <p:cNvSpPr>
            <a:spLocks noGrp="1"/>
          </p:cNvSpPr>
          <p:nvPr>
            <p:ph idx="1"/>
          </p:nvPr>
        </p:nvSpPr>
        <p:spPr/>
        <p:txBody>
          <a:bodyPr/>
          <a:lstStyle/>
          <a:p>
            <a:r>
              <a:rPr lang="cs-CZ" dirty="0"/>
              <a:t>m</a:t>
            </a:r>
            <a:r>
              <a:rPr lang="en-GB" dirty="0" err="1"/>
              <a:t>olecular</a:t>
            </a:r>
            <a:r>
              <a:rPr lang="en-GB" dirty="0"/>
              <a:t> modelling is </a:t>
            </a:r>
            <a:r>
              <a:rPr lang="en-GB" dirty="0">
                <a:solidFill>
                  <a:srgbClr val="FF0000"/>
                </a:solidFill>
              </a:rPr>
              <a:t>the investigation of molecular structures and properties</a:t>
            </a:r>
            <a:r>
              <a:rPr lang="en-GB" dirty="0"/>
              <a:t> using computational chemistry and graphical visualization techniques </a:t>
            </a:r>
            <a:r>
              <a:rPr lang="en-GB" dirty="0">
                <a:solidFill>
                  <a:srgbClr val="FF0000"/>
                </a:solidFill>
              </a:rPr>
              <a:t>in order to provide a plausible three-dimensional representation</a:t>
            </a:r>
            <a:r>
              <a:rPr lang="en-GB" dirty="0"/>
              <a:t> under a given set of circumstances</a:t>
            </a:r>
          </a:p>
          <a:p>
            <a:endParaRPr lang="en-GB" dirty="0"/>
          </a:p>
          <a:p>
            <a:r>
              <a:rPr lang="en-GB" b="1" dirty="0">
                <a:solidFill>
                  <a:srgbClr val="FF0000"/>
                </a:solidFill>
              </a:rPr>
              <a:t>computer-assisted molecular modelling</a:t>
            </a:r>
            <a:r>
              <a:rPr lang="en-GB" b="1" dirty="0"/>
              <a:t> (CAMM)</a:t>
            </a:r>
          </a:p>
          <a:p>
            <a:pPr lvl="1"/>
            <a:r>
              <a:rPr lang="en-GB" dirty="0"/>
              <a:t>Computer-assisted molecular modelling is the investigation of molecular structures and properties using computational chemistry and graphical visualization techniques.</a:t>
            </a:r>
          </a:p>
          <a:p>
            <a:endParaRPr lang="cs-CZ" dirty="0"/>
          </a:p>
          <a:p>
            <a:endParaRPr lang="cs-CZ" dirty="0"/>
          </a:p>
        </p:txBody>
      </p:sp>
    </p:spTree>
    <p:extLst>
      <p:ext uri="{BB962C8B-B14F-4D97-AF65-F5344CB8AC3E}">
        <p14:creationId xmlns:p14="http://schemas.microsoft.com/office/powerpoint/2010/main" val="131046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Mechanics vs Quantum Mechanics</a:t>
            </a:r>
          </a:p>
        </p:txBody>
      </p:sp>
      <p:sp>
        <p:nvSpPr>
          <p:cNvPr id="3" name="Zástupný symbol pro obsah 2"/>
          <p:cNvSpPr>
            <a:spLocks noGrp="1"/>
          </p:cNvSpPr>
          <p:nvPr>
            <p:ph idx="1"/>
          </p:nvPr>
        </p:nvSpPr>
        <p:spPr/>
        <p:txBody>
          <a:bodyPr>
            <a:normAutofit/>
          </a:bodyPr>
          <a:lstStyle/>
          <a:p>
            <a:r>
              <a:rPr lang="en-GB" b="1" dirty="0">
                <a:hlinkClick r:id="rId3"/>
              </a:rPr>
              <a:t>Born-Oppenheimer approximation</a:t>
            </a:r>
            <a:r>
              <a:rPr lang="en-GB" dirty="0"/>
              <a:t>: mass difference between nuclei and electrons is sufficient, so that their motion can be considered separately</a:t>
            </a:r>
          </a:p>
          <a:p>
            <a:r>
              <a:rPr lang="en-GB" dirty="0"/>
              <a:t>a proton is 1836 times heavier than an electron</a:t>
            </a:r>
          </a:p>
          <a:p>
            <a:endParaRPr lang="en-GB" dirty="0"/>
          </a:p>
          <a:p>
            <a:r>
              <a:rPr lang="en-GB" b="1" dirty="0">
                <a:solidFill>
                  <a:srgbClr val="FF0000"/>
                </a:solidFill>
              </a:rPr>
              <a:t>QUANTUM MECHANICS (QM)</a:t>
            </a:r>
            <a:r>
              <a:rPr lang="en-GB" b="1" dirty="0"/>
              <a:t> </a:t>
            </a:r>
            <a:r>
              <a:rPr lang="en-GB" dirty="0"/>
              <a:t>– focused on the electronic state of the molecule given a fixed position for the nuclei</a:t>
            </a:r>
          </a:p>
          <a:p>
            <a:r>
              <a:rPr lang="en-GB" b="1" dirty="0">
                <a:solidFill>
                  <a:srgbClr val="FF0000"/>
                </a:solidFill>
              </a:rPr>
              <a:t>MOLECULAR MECHANICS (MM) </a:t>
            </a:r>
            <a:r>
              <a:rPr lang="en-GB" dirty="0"/>
              <a:t>– focused on the nuclear coordinates of a molecule in its ground electronic state</a:t>
            </a:r>
          </a:p>
        </p:txBody>
      </p:sp>
      <p:sp>
        <p:nvSpPr>
          <p:cNvPr id="4" name="Obdélník 3"/>
          <p:cNvSpPr/>
          <p:nvPr/>
        </p:nvSpPr>
        <p:spPr>
          <a:xfrm>
            <a:off x="3572220" y="6492875"/>
            <a:ext cx="7781580"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250077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IUPAC definitions of QM and MM</a:t>
            </a:r>
          </a:p>
        </p:txBody>
      </p:sp>
      <p:sp>
        <p:nvSpPr>
          <p:cNvPr id="5" name="Zástupný symbol pro obsah 4"/>
          <p:cNvSpPr>
            <a:spLocks noGrp="1"/>
          </p:cNvSpPr>
          <p:nvPr>
            <p:ph idx="1"/>
          </p:nvPr>
        </p:nvSpPr>
        <p:spPr>
          <a:xfrm>
            <a:off x="838200" y="1508166"/>
            <a:ext cx="10515600" cy="4984709"/>
          </a:xfrm>
        </p:spPr>
        <p:txBody>
          <a:bodyPr>
            <a:normAutofit fontScale="85000" lnSpcReduction="20000"/>
          </a:bodyPr>
          <a:lstStyle/>
          <a:p>
            <a:r>
              <a:rPr lang="en-GB" b="1" dirty="0">
                <a:solidFill>
                  <a:srgbClr val="FF0000"/>
                </a:solidFill>
              </a:rPr>
              <a:t>quantum mechanical methods</a:t>
            </a:r>
            <a:endParaRPr lang="en-GB" b="1" i="1" dirty="0">
              <a:solidFill>
                <a:srgbClr val="FF0000"/>
              </a:solidFill>
            </a:endParaRPr>
          </a:p>
          <a:p>
            <a:pPr lvl="1"/>
            <a:r>
              <a:rPr lang="en-GB" b="1" i="1" dirty="0">
                <a:solidFill>
                  <a:srgbClr val="FF0000"/>
                </a:solidFill>
              </a:rPr>
              <a:t>ab initio</a:t>
            </a:r>
            <a:r>
              <a:rPr lang="en-GB" b="1" dirty="0"/>
              <a:t>, syn.</a:t>
            </a:r>
            <a:r>
              <a:rPr lang="en-GB" dirty="0"/>
              <a:t> non-empirical quantum mechanical methods are methods of quantum mechanical calculations independent of any experiment other than the determination of fundamental constants. The methods are based on the use of the full </a:t>
            </a:r>
            <a:r>
              <a:rPr lang="en-GB" b="1" dirty="0"/>
              <a:t>Schrödinger equation </a:t>
            </a:r>
            <a:r>
              <a:rPr lang="en-GB" dirty="0"/>
              <a:t>to treat all the electrons of a chemical system. In practice, </a:t>
            </a:r>
            <a:r>
              <a:rPr lang="en-GB" b="1" dirty="0"/>
              <a:t>approximations</a:t>
            </a:r>
            <a:r>
              <a:rPr lang="en-GB" dirty="0"/>
              <a:t> are necessary to restrict the complexity of the electronic wave function and to make its calculation possible</a:t>
            </a:r>
          </a:p>
          <a:p>
            <a:pPr lvl="1"/>
            <a:r>
              <a:rPr lang="en-GB" b="1" dirty="0">
                <a:solidFill>
                  <a:srgbClr val="FF0000"/>
                </a:solidFill>
              </a:rPr>
              <a:t>semi-empirical</a:t>
            </a:r>
            <a:r>
              <a:rPr lang="en-GB" b="1" dirty="0"/>
              <a:t> quantum mechanical methods </a:t>
            </a:r>
            <a:r>
              <a:rPr lang="en-GB" dirty="0"/>
              <a:t>are methods which use parameters derived from experimental data to simplify computations. The simplification may occur at various levels: simplification of the Hamiltonian (</a:t>
            </a:r>
            <a:r>
              <a:rPr lang="en-GB" i="1" dirty="0"/>
              <a:t>e.g.</a:t>
            </a:r>
            <a:r>
              <a:rPr lang="en-GB" dirty="0"/>
              <a:t>, as in the Extended </a:t>
            </a:r>
            <a:r>
              <a:rPr lang="en-GB" dirty="0" err="1"/>
              <a:t>Huckel</a:t>
            </a:r>
            <a:r>
              <a:rPr lang="en-GB" dirty="0"/>
              <a:t> method), approximate evaluation of certain molecular integrals (see, for example, Zero differential overlap approximation), simplification of the wave function (for example, use of a Pi (π) electron approximation as in </a:t>
            </a:r>
            <a:r>
              <a:rPr lang="en-GB" dirty="0" err="1"/>
              <a:t>Pariser</a:t>
            </a:r>
            <a:r>
              <a:rPr lang="en-GB" dirty="0"/>
              <a:t>–Parr–</a:t>
            </a:r>
            <a:r>
              <a:rPr lang="en-GB" dirty="0" err="1"/>
              <a:t>Pople</a:t>
            </a:r>
            <a:r>
              <a:rPr lang="en-GB" dirty="0"/>
              <a:t> method), </a:t>
            </a:r>
            <a:r>
              <a:rPr lang="en-GB" i="1" dirty="0"/>
              <a:t>etc</a:t>
            </a:r>
            <a:r>
              <a:rPr lang="en-GB" dirty="0"/>
              <a:t>.</a:t>
            </a:r>
          </a:p>
          <a:p>
            <a:r>
              <a:rPr lang="en-GB" b="1" dirty="0">
                <a:solidFill>
                  <a:srgbClr val="FF0000"/>
                </a:solidFill>
              </a:rPr>
              <a:t>molecular mechanics calculation</a:t>
            </a:r>
            <a:r>
              <a:rPr lang="en-GB" dirty="0"/>
              <a:t>, syn. </a:t>
            </a:r>
            <a:r>
              <a:rPr lang="en-GB" b="1" dirty="0">
                <a:solidFill>
                  <a:srgbClr val="FF0000"/>
                </a:solidFill>
              </a:rPr>
              <a:t>force-field calculation </a:t>
            </a:r>
            <a:r>
              <a:rPr lang="en-GB" dirty="0"/>
              <a:t>(IUPAC definition) is an empirical </a:t>
            </a:r>
            <a:r>
              <a:rPr lang="en-GB" dirty="0" err="1"/>
              <a:t>calculatio</a:t>
            </a:r>
            <a:r>
              <a:rPr lang="cs-CZ" dirty="0"/>
              <a:t>na</a:t>
            </a:r>
            <a:r>
              <a:rPr lang="en-GB" dirty="0"/>
              <a:t>l method intended to give estimates of structures and energies for conformations of molecules. The method is based on the assumption of 'natural' bond lengths and angles, deviation from which leads to strain, and the existence of torsional interactions and attractive and/or repulsive van der Waals and dipolar forces between non-bonded atoms. The method is also called '</a:t>
            </a:r>
            <a:r>
              <a:rPr lang="en-GB" b="1" dirty="0">
                <a:solidFill>
                  <a:srgbClr val="FF0000"/>
                </a:solidFill>
              </a:rPr>
              <a:t>(empirical) force-field calculations</a:t>
            </a:r>
            <a:r>
              <a:rPr lang="en-GB" dirty="0"/>
              <a:t>'.</a:t>
            </a:r>
          </a:p>
          <a:p>
            <a:endParaRPr lang="cs-CZ" dirty="0"/>
          </a:p>
          <a:p>
            <a:endParaRPr lang="cs-CZ" dirty="0"/>
          </a:p>
        </p:txBody>
      </p:sp>
    </p:spTree>
    <p:extLst>
      <p:ext uri="{BB962C8B-B14F-4D97-AF65-F5344CB8AC3E}">
        <p14:creationId xmlns:p14="http://schemas.microsoft.com/office/powerpoint/2010/main" val="137055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Quantum Mechanics (QM</a:t>
            </a:r>
            <a:r>
              <a:rPr lang="cs-CZ" dirty="0"/>
              <a:t>, A. Einstein</a:t>
            </a:r>
            <a:r>
              <a:rPr lang="en-GB" dirty="0"/>
              <a:t>)</a:t>
            </a:r>
          </a:p>
        </p:txBody>
      </p:sp>
      <p:sp>
        <p:nvSpPr>
          <p:cNvPr id="3" name="Zástupný symbol pro obsah 2"/>
          <p:cNvSpPr>
            <a:spLocks noGrp="1"/>
          </p:cNvSpPr>
          <p:nvPr>
            <p:ph idx="1"/>
          </p:nvPr>
        </p:nvSpPr>
        <p:spPr/>
        <p:txBody>
          <a:bodyPr>
            <a:normAutofit fontScale="92500"/>
          </a:bodyPr>
          <a:lstStyle/>
          <a:p>
            <a:r>
              <a:rPr lang="en-GB" dirty="0"/>
              <a:t>key concept is the </a:t>
            </a:r>
            <a:r>
              <a:rPr lang="en-GB" b="1" dirty="0"/>
              <a:t>wave</a:t>
            </a:r>
            <a:r>
              <a:rPr lang="cs-CZ" b="1" dirty="0"/>
              <a:t> </a:t>
            </a:r>
            <a:r>
              <a:rPr lang="en-GB" b="1" dirty="0"/>
              <a:t>function</a:t>
            </a:r>
            <a:r>
              <a:rPr lang="en-GB" dirty="0"/>
              <a:t> denoted as </a:t>
            </a:r>
            <a:r>
              <a:rPr lang="en-GB" b="1" dirty="0"/>
              <a:t>ψ </a:t>
            </a:r>
            <a:r>
              <a:rPr lang="en-GB" dirty="0"/>
              <a:t>(see </a:t>
            </a:r>
            <a:r>
              <a:rPr lang="en-GB" dirty="0">
                <a:hlinkClick r:id="rId3"/>
              </a:rPr>
              <a:t>wave-particle duality</a:t>
            </a:r>
            <a:r>
              <a:rPr lang="en-GB" dirty="0"/>
              <a:t>)</a:t>
            </a:r>
            <a:endParaRPr lang="en-GB" b="1" dirty="0">
              <a:latin typeface="Arial" panose="020B0604020202020204" pitchFamily="34" charset="0"/>
              <a:cs typeface="Arial" panose="020B0604020202020204" pitchFamily="34" charset="0"/>
            </a:endParaRPr>
          </a:p>
          <a:p>
            <a:r>
              <a:rPr lang="en-GB" dirty="0"/>
              <a:t>ψ completely describes the properties of a quantum mechanical system and has a value at every point in space</a:t>
            </a:r>
          </a:p>
          <a:p>
            <a:r>
              <a:rPr lang="en-GB" dirty="0"/>
              <a:t>important result of QM: localisation of electron density can be computed</a:t>
            </a:r>
          </a:p>
          <a:p>
            <a:r>
              <a:rPr lang="en-GB" b="1" dirty="0" err="1"/>
              <a:t>Hartree-Fock</a:t>
            </a:r>
            <a:r>
              <a:rPr lang="en-GB" b="1" dirty="0"/>
              <a:t> method </a:t>
            </a:r>
            <a:r>
              <a:rPr lang="en-GB" dirty="0"/>
              <a:t>– each electron is considered to move in a static field of all other electrons</a:t>
            </a:r>
          </a:p>
          <a:p>
            <a:r>
              <a:rPr lang="en-GB" b="1" dirty="0"/>
              <a:t>semi-empirical quantum mechanics</a:t>
            </a:r>
            <a:r>
              <a:rPr lang="en-GB" dirty="0"/>
              <a:t>: MNDO (Modified Neglect of Differential Overlap)</a:t>
            </a:r>
          </a:p>
          <a:p>
            <a:r>
              <a:rPr lang="en-GB" b="1" dirty="0"/>
              <a:t>Density Functional Theory </a:t>
            </a:r>
            <a:r>
              <a:rPr lang="en-GB" dirty="0"/>
              <a:t>(</a:t>
            </a:r>
            <a:r>
              <a:rPr lang="en-GB" b="1" dirty="0"/>
              <a:t>DFT</a:t>
            </a:r>
            <a:r>
              <a:rPr lang="en-GB" dirty="0"/>
              <a:t>) – directly calculates the electron density distribution and the total electronic energy</a:t>
            </a:r>
          </a:p>
        </p:txBody>
      </p:sp>
      <p:sp>
        <p:nvSpPr>
          <p:cNvPr id="4" name="Obdélník 3"/>
          <p:cNvSpPr/>
          <p:nvPr/>
        </p:nvSpPr>
        <p:spPr>
          <a:xfrm>
            <a:off x="3700000" y="6492875"/>
            <a:ext cx="581807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6358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19D171-5FBC-44AD-A1A4-45AB3CA7BCCA}"/>
              </a:ext>
            </a:extLst>
          </p:cNvPr>
          <p:cNvSpPr>
            <a:spLocks noGrp="1"/>
          </p:cNvSpPr>
          <p:nvPr>
            <p:ph type="title"/>
          </p:nvPr>
        </p:nvSpPr>
        <p:spPr/>
        <p:txBody>
          <a:bodyPr/>
          <a:lstStyle/>
          <a:p>
            <a:r>
              <a:rPr lang="cs-CZ" dirty="0" err="1"/>
              <a:t>Application</a:t>
            </a:r>
            <a:r>
              <a:rPr lang="cs-CZ" dirty="0"/>
              <a:t> of MM vs QM</a:t>
            </a:r>
          </a:p>
        </p:txBody>
      </p:sp>
      <p:sp>
        <p:nvSpPr>
          <p:cNvPr id="4" name="Zástupný text 3">
            <a:extLst>
              <a:ext uri="{FF2B5EF4-FFF2-40B4-BE49-F238E27FC236}">
                <a16:creationId xmlns:a16="http://schemas.microsoft.com/office/drawing/2014/main" id="{AD158D2B-5C16-4CD2-AFCC-0A6FBAA511CA}"/>
              </a:ext>
            </a:extLst>
          </p:cNvPr>
          <p:cNvSpPr>
            <a:spLocks noGrp="1"/>
          </p:cNvSpPr>
          <p:nvPr>
            <p:ph type="body" idx="1"/>
          </p:nvPr>
        </p:nvSpPr>
        <p:spPr/>
        <p:txBody>
          <a:bodyPr/>
          <a:lstStyle/>
          <a:p>
            <a:r>
              <a:rPr lang="en-US" dirty="0">
                <a:solidFill>
                  <a:srgbClr val="FF0000"/>
                </a:solidFill>
              </a:rPr>
              <a:t>Molecular mechanic</a:t>
            </a:r>
            <a:endParaRPr lang="cs-CZ" dirty="0"/>
          </a:p>
        </p:txBody>
      </p:sp>
      <p:sp>
        <p:nvSpPr>
          <p:cNvPr id="3" name="Zástupný obsah 2">
            <a:extLst>
              <a:ext uri="{FF2B5EF4-FFF2-40B4-BE49-F238E27FC236}">
                <a16:creationId xmlns:a16="http://schemas.microsoft.com/office/drawing/2014/main" id="{23603E2E-CD5B-44B3-B2E1-0B67F5DBF604}"/>
              </a:ext>
            </a:extLst>
          </p:cNvPr>
          <p:cNvSpPr>
            <a:spLocks noGrp="1"/>
          </p:cNvSpPr>
          <p:nvPr>
            <p:ph sz="half" idx="2"/>
          </p:nvPr>
        </p:nvSpPr>
        <p:spPr/>
        <p:txBody>
          <a:bodyPr>
            <a:normAutofit fontScale="70000" lnSpcReduction="20000"/>
          </a:bodyPr>
          <a:lstStyle/>
          <a:p>
            <a:r>
              <a:rPr lang="en-US" dirty="0"/>
              <a:t>is limited to molecules containing thousands of atoms</a:t>
            </a:r>
          </a:p>
          <a:p>
            <a:r>
              <a:rPr lang="en-US" dirty="0"/>
              <a:t>suitable for the following operations or calculations</a:t>
            </a:r>
          </a:p>
          <a:p>
            <a:pPr lvl="1"/>
            <a:r>
              <a:rPr lang="en-US" dirty="0"/>
              <a:t>energy minimization</a:t>
            </a:r>
          </a:p>
          <a:p>
            <a:pPr lvl="1"/>
            <a:r>
              <a:rPr lang="en-US" dirty="0"/>
              <a:t>identifying stable conformations</a:t>
            </a:r>
          </a:p>
          <a:p>
            <a:pPr lvl="1"/>
            <a:r>
              <a:rPr lang="en-US" dirty="0"/>
              <a:t>energy calculations for specific conformations</a:t>
            </a:r>
          </a:p>
          <a:p>
            <a:pPr lvl="1"/>
            <a:r>
              <a:rPr lang="en-US" dirty="0"/>
              <a:t>generating different conformations</a:t>
            </a:r>
          </a:p>
          <a:p>
            <a:pPr lvl="1"/>
            <a:r>
              <a:rPr lang="en-US" dirty="0"/>
              <a:t>studying molecular motion</a:t>
            </a:r>
          </a:p>
          <a:p>
            <a:endParaRPr lang="cs-CZ" dirty="0"/>
          </a:p>
        </p:txBody>
      </p:sp>
      <p:sp>
        <p:nvSpPr>
          <p:cNvPr id="5" name="Zástupný text 4">
            <a:extLst>
              <a:ext uri="{FF2B5EF4-FFF2-40B4-BE49-F238E27FC236}">
                <a16:creationId xmlns:a16="http://schemas.microsoft.com/office/drawing/2014/main" id="{EEFE2214-CBCF-4F9B-B7DF-0D7D9E6E053A}"/>
              </a:ext>
            </a:extLst>
          </p:cNvPr>
          <p:cNvSpPr>
            <a:spLocks noGrp="1"/>
          </p:cNvSpPr>
          <p:nvPr>
            <p:ph type="body" sz="quarter" idx="3"/>
          </p:nvPr>
        </p:nvSpPr>
        <p:spPr/>
        <p:txBody>
          <a:bodyPr/>
          <a:lstStyle/>
          <a:p>
            <a:r>
              <a:rPr lang="cs-CZ">
                <a:solidFill>
                  <a:srgbClr val="FF0000"/>
                </a:solidFill>
              </a:rPr>
              <a:t>Quantum</a:t>
            </a:r>
            <a:r>
              <a:rPr lang="cs-CZ" dirty="0">
                <a:solidFill>
                  <a:srgbClr val="FF0000"/>
                </a:solidFill>
              </a:rPr>
              <a:t> </a:t>
            </a:r>
            <a:r>
              <a:rPr lang="cs-CZ" dirty="0" err="1">
                <a:solidFill>
                  <a:srgbClr val="FF0000"/>
                </a:solidFill>
              </a:rPr>
              <a:t>mechanics</a:t>
            </a:r>
            <a:endParaRPr lang="en-US" dirty="0">
              <a:solidFill>
                <a:srgbClr val="FF0000"/>
              </a:solidFill>
            </a:endParaRPr>
          </a:p>
        </p:txBody>
      </p:sp>
      <p:sp>
        <p:nvSpPr>
          <p:cNvPr id="6" name="Zástupný obsah 5">
            <a:extLst>
              <a:ext uri="{FF2B5EF4-FFF2-40B4-BE49-F238E27FC236}">
                <a16:creationId xmlns:a16="http://schemas.microsoft.com/office/drawing/2014/main" id="{441B4992-BB6F-4E86-A76F-89C16B92FDED}"/>
              </a:ext>
            </a:extLst>
          </p:cNvPr>
          <p:cNvSpPr>
            <a:spLocks noGrp="1"/>
          </p:cNvSpPr>
          <p:nvPr>
            <p:ph sz="quarter" idx="4"/>
          </p:nvPr>
        </p:nvSpPr>
        <p:spPr/>
        <p:txBody>
          <a:bodyPr>
            <a:normAutofit fontScale="70000" lnSpcReduction="20000"/>
          </a:bodyPr>
          <a:lstStyle/>
          <a:p>
            <a:r>
              <a:rPr lang="en-US" i="1" dirty="0"/>
              <a:t>ab initio </a:t>
            </a:r>
            <a:r>
              <a:rPr lang="en-US" dirty="0"/>
              <a:t>calculations are limited to molecules containing tens of atoms</a:t>
            </a:r>
          </a:p>
          <a:p>
            <a:r>
              <a:rPr lang="en-US" i="1" dirty="0"/>
              <a:t>semiempirical</a:t>
            </a:r>
            <a:r>
              <a:rPr lang="en-US" dirty="0"/>
              <a:t> calculations  to molecules containing hundreds of atoms</a:t>
            </a:r>
          </a:p>
          <a:p>
            <a:r>
              <a:rPr lang="en-US" dirty="0"/>
              <a:t>suitable for the following operations or calculations</a:t>
            </a:r>
          </a:p>
          <a:p>
            <a:pPr lvl="1"/>
            <a:r>
              <a:rPr lang="en-US" dirty="0"/>
              <a:t>molecular orbital energies and coefficients</a:t>
            </a:r>
          </a:p>
          <a:p>
            <a:pPr lvl="1"/>
            <a:r>
              <a:rPr lang="en-US" dirty="0"/>
              <a:t>heat of formation for specific conformations</a:t>
            </a:r>
          </a:p>
          <a:p>
            <a:pPr lvl="1"/>
            <a:r>
              <a:rPr lang="en-US" dirty="0"/>
              <a:t>partial atomic charges calculated from molecular orbital coefficients</a:t>
            </a:r>
          </a:p>
          <a:p>
            <a:pPr lvl="1"/>
            <a:r>
              <a:rPr lang="en-US" dirty="0"/>
              <a:t>electrostatic potentials </a:t>
            </a:r>
          </a:p>
          <a:p>
            <a:pPr lvl="1"/>
            <a:r>
              <a:rPr lang="en-US" dirty="0"/>
              <a:t>dipole moments</a:t>
            </a:r>
          </a:p>
          <a:p>
            <a:pPr lvl="1"/>
            <a:r>
              <a:rPr lang="en-US" dirty="0"/>
              <a:t>transition state geometries and energies</a:t>
            </a:r>
          </a:p>
          <a:p>
            <a:pPr lvl="1"/>
            <a:r>
              <a:rPr lang="en-US" dirty="0"/>
              <a:t>bond dissociation energies</a:t>
            </a:r>
          </a:p>
          <a:p>
            <a:endParaRPr lang="cs-CZ" dirty="0"/>
          </a:p>
        </p:txBody>
      </p:sp>
      <p:sp>
        <p:nvSpPr>
          <p:cNvPr id="7" name="Obdélník 6">
            <a:extLst>
              <a:ext uri="{FF2B5EF4-FFF2-40B4-BE49-F238E27FC236}">
                <a16:creationId xmlns:a16="http://schemas.microsoft.com/office/drawing/2014/main" id="{49DF7189-7563-4514-B044-5E2C150DBA31}"/>
              </a:ext>
            </a:extLst>
          </p:cNvPr>
          <p:cNvSpPr/>
          <p:nvPr/>
        </p:nvSpPr>
        <p:spPr>
          <a:xfrm>
            <a:off x="3727900" y="6611779"/>
            <a:ext cx="5665481" cy="246221"/>
          </a:xfrm>
          <a:prstGeom prst="rect">
            <a:avLst/>
          </a:prstGeom>
        </p:spPr>
        <p:txBody>
          <a:bodyPr wrap="square">
            <a:spAutoFit/>
          </a:bodyPr>
          <a:lstStyle/>
          <a:p>
            <a:pPr>
              <a:defRPr/>
            </a:pPr>
            <a:r>
              <a:rPr lang="en-GB" sz="1000" dirty="0"/>
              <a:t>Patrick GL: An Introduction to Medicinal Chemistry, Oxford University Press, New York 20</a:t>
            </a:r>
            <a:r>
              <a:rPr lang="cs-CZ" sz="1000" dirty="0"/>
              <a:t>17</a:t>
            </a:r>
            <a:r>
              <a:rPr lang="en-GB" sz="1000" dirty="0"/>
              <a:t>, </a:t>
            </a:r>
            <a:r>
              <a:rPr lang="cs-CZ" sz="1000" dirty="0"/>
              <a:t>6</a:t>
            </a:r>
            <a:r>
              <a:rPr lang="en-GB" sz="1000" baseline="30000" dirty="0" err="1"/>
              <a:t>th</a:t>
            </a:r>
            <a:r>
              <a:rPr lang="en-GB" sz="1000" dirty="0"/>
              <a:t> Ed.</a:t>
            </a:r>
            <a:endParaRPr lang="cs-CZ" sz="1000" dirty="0"/>
          </a:p>
        </p:txBody>
      </p:sp>
    </p:spTree>
    <p:extLst>
      <p:ext uri="{BB962C8B-B14F-4D97-AF65-F5344CB8AC3E}">
        <p14:creationId xmlns:p14="http://schemas.microsoft.com/office/powerpoint/2010/main" val="106136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713795" y="6577153"/>
            <a:ext cx="565425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2"/>
          <a:stretch>
            <a:fillRect/>
          </a:stretch>
        </p:blipFill>
        <p:spPr>
          <a:xfrm>
            <a:off x="416328" y="1318112"/>
            <a:ext cx="6923509" cy="4169664"/>
          </a:xfrm>
          <a:prstGeom prst="rect">
            <a:avLst/>
          </a:prstGeom>
        </p:spPr>
      </p:pic>
      <p:pic>
        <p:nvPicPr>
          <p:cNvPr id="4" name="Obrázek 3" descr="Obsah obrázku exteriér, vsedě, budova, květina&#10;&#10;Popis byl vytvořen automaticky">
            <a:extLst>
              <a:ext uri="{FF2B5EF4-FFF2-40B4-BE49-F238E27FC236}">
                <a16:creationId xmlns:a16="http://schemas.microsoft.com/office/drawing/2014/main" id="{C852ABCE-D90F-45BC-BFB3-B7B5E0180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216" y="1171995"/>
            <a:ext cx="3385508" cy="4514010"/>
          </a:xfrm>
          <a:prstGeom prst="rect">
            <a:avLst/>
          </a:prstGeom>
        </p:spPr>
      </p:pic>
      <p:sp>
        <p:nvSpPr>
          <p:cNvPr id="7" name="TextovéPole 6">
            <a:extLst>
              <a:ext uri="{FF2B5EF4-FFF2-40B4-BE49-F238E27FC236}">
                <a16:creationId xmlns:a16="http://schemas.microsoft.com/office/drawing/2014/main" id="{5696F7D3-624F-48F0-86E9-11F3AEA3D461}"/>
              </a:ext>
            </a:extLst>
          </p:cNvPr>
          <p:cNvSpPr txBox="1"/>
          <p:nvPr/>
        </p:nvSpPr>
        <p:spPr>
          <a:xfrm>
            <a:off x="6540923" y="699644"/>
            <a:ext cx="5790624" cy="369332"/>
          </a:xfrm>
          <a:prstGeom prst="rect">
            <a:avLst/>
          </a:prstGeom>
          <a:noFill/>
        </p:spPr>
        <p:txBody>
          <a:bodyPr wrap="none" rtlCol="0">
            <a:spAutoFit/>
          </a:bodyPr>
          <a:lstStyle/>
          <a:p>
            <a:r>
              <a:rPr lang="cs-CZ" dirty="0">
                <a:hlinkClick r:id="rId4"/>
              </a:rPr>
              <a:t>https://en.wikipedia.org/wiki/Schr%C3%B6dinger_equation</a:t>
            </a:r>
            <a:endParaRPr lang="cs-CZ" dirty="0"/>
          </a:p>
        </p:txBody>
      </p:sp>
    </p:spTree>
    <p:extLst>
      <p:ext uri="{BB962C8B-B14F-4D97-AF65-F5344CB8AC3E}">
        <p14:creationId xmlns:p14="http://schemas.microsoft.com/office/powerpoint/2010/main" val="244081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Molecular</a:t>
            </a:r>
            <a:r>
              <a:rPr lang="cs-CZ" dirty="0"/>
              <a:t> </a:t>
            </a:r>
            <a:r>
              <a:rPr lang="cs-CZ" dirty="0" err="1"/>
              <a:t>Models</a:t>
            </a:r>
            <a:endParaRPr lang="cs-CZ" dirty="0"/>
          </a:p>
        </p:txBody>
      </p:sp>
      <p:sp>
        <p:nvSpPr>
          <p:cNvPr id="3" name="Zástupný symbol pro obsah 2"/>
          <p:cNvSpPr>
            <a:spLocks noGrp="1"/>
          </p:cNvSpPr>
          <p:nvPr>
            <p:ph idx="1"/>
          </p:nvPr>
        </p:nvSpPr>
        <p:spPr/>
        <p:txBody>
          <a:bodyPr/>
          <a:lstStyle/>
          <a:p>
            <a:r>
              <a:rPr lang="cs-CZ" b="1" dirty="0" err="1"/>
              <a:t>Dreiding</a:t>
            </a:r>
            <a:r>
              <a:rPr lang="cs-CZ" b="1" dirty="0"/>
              <a:t> </a:t>
            </a:r>
            <a:r>
              <a:rPr lang="cs-CZ" b="1" dirty="0" err="1"/>
              <a:t>models</a:t>
            </a:r>
            <a:endParaRPr lang="cs-CZ" b="1" dirty="0"/>
          </a:p>
          <a:p>
            <a:endParaRPr lang="cs-CZ" b="1" dirty="0"/>
          </a:p>
          <a:p>
            <a:r>
              <a:rPr lang="cs-CZ" b="1" dirty="0" err="1"/>
              <a:t>Stuart-Briegleb</a:t>
            </a:r>
            <a:r>
              <a:rPr lang="cs-CZ" b="1" dirty="0"/>
              <a:t> </a:t>
            </a:r>
            <a:r>
              <a:rPr lang="cs-CZ" b="1" dirty="0" err="1"/>
              <a:t>or</a:t>
            </a:r>
            <a:r>
              <a:rPr lang="cs-CZ" b="1" dirty="0"/>
              <a:t> CPK </a:t>
            </a:r>
            <a:r>
              <a:rPr lang="cs-CZ" b="1" dirty="0" err="1"/>
              <a:t>models</a:t>
            </a:r>
            <a:endParaRPr lang="cs-CZ" b="1" dirty="0"/>
          </a:p>
          <a:p>
            <a:endParaRPr lang="cs-CZ" b="1" dirty="0"/>
          </a:p>
          <a:p>
            <a:r>
              <a:rPr lang="cs-CZ" b="1" dirty="0"/>
              <a:t>Watson and Crick model </a:t>
            </a:r>
            <a:r>
              <a:rPr lang="cs-CZ" b="1" dirty="0" err="1"/>
              <a:t>of</a:t>
            </a:r>
            <a:r>
              <a:rPr lang="cs-CZ" b="1" dirty="0"/>
              <a:t> DNA</a:t>
            </a:r>
          </a:p>
          <a:p>
            <a:endParaRPr lang="cs-CZ" b="1" dirty="0"/>
          </a:p>
          <a:p>
            <a:endParaRPr lang="cs-CZ" dirty="0"/>
          </a:p>
          <a:p>
            <a:r>
              <a:rPr lang="cs-CZ" dirty="0"/>
              <a:t>1970s – </a:t>
            </a:r>
            <a:r>
              <a:rPr lang="cs-CZ" dirty="0" err="1"/>
              <a:t>first</a:t>
            </a:r>
            <a:r>
              <a:rPr lang="cs-CZ" dirty="0"/>
              <a:t> </a:t>
            </a:r>
            <a:r>
              <a:rPr lang="cs-CZ" dirty="0" err="1"/>
              <a:t>virtual</a:t>
            </a:r>
            <a:r>
              <a:rPr lang="cs-CZ" dirty="0"/>
              <a:t> </a:t>
            </a:r>
            <a:r>
              <a:rPr lang="cs-CZ" dirty="0" err="1"/>
              <a:t>Dreiding</a:t>
            </a:r>
            <a:r>
              <a:rPr lang="cs-CZ" dirty="0"/>
              <a:t> </a:t>
            </a:r>
            <a:r>
              <a:rPr lang="cs-CZ" dirty="0" err="1"/>
              <a:t>models</a:t>
            </a:r>
            <a:endParaRPr lang="cs-CZ" dirty="0"/>
          </a:p>
          <a:p>
            <a:endParaRPr lang="cs-CZ" dirty="0"/>
          </a:p>
        </p:txBody>
      </p:sp>
      <p:sp>
        <p:nvSpPr>
          <p:cNvPr id="4" name="Obdélník 3"/>
          <p:cNvSpPr/>
          <p:nvPr/>
        </p:nvSpPr>
        <p:spPr>
          <a:xfrm>
            <a:off x="1961535" y="6383440"/>
            <a:ext cx="8268929" cy="246221"/>
          </a:xfrm>
          <a:prstGeom prst="rect">
            <a:avLst/>
          </a:prstGeom>
        </p:spPr>
        <p:txBody>
          <a:bodyPr wrap="square">
            <a:spAutoFit/>
          </a:bodyPr>
          <a:lstStyle/>
          <a:p>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945" y="603640"/>
            <a:ext cx="880107" cy="2031015"/>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691" y="2634655"/>
            <a:ext cx="1495425" cy="1000125"/>
          </a:xfrm>
          <a:prstGeom prst="rect">
            <a:avLst/>
          </a:prstGeom>
        </p:spPr>
      </p:pic>
      <p:pic>
        <p:nvPicPr>
          <p:cNvPr id="7" name="Obrázek 6"/>
          <p:cNvPicPr>
            <a:picLocks noChangeAspect="1"/>
          </p:cNvPicPr>
          <p:nvPr/>
        </p:nvPicPr>
        <p:blipFill>
          <a:blip r:embed="rId5"/>
          <a:stretch>
            <a:fillRect/>
          </a:stretch>
        </p:blipFill>
        <p:spPr>
          <a:xfrm>
            <a:off x="8513380" y="3336560"/>
            <a:ext cx="2970684" cy="2933457"/>
          </a:xfrm>
          <a:prstGeom prst="rect">
            <a:avLst/>
          </a:prstGeom>
        </p:spPr>
      </p:pic>
    </p:spTree>
    <p:extLst>
      <p:ext uri="{BB962C8B-B14F-4D97-AF65-F5344CB8AC3E}">
        <p14:creationId xmlns:p14="http://schemas.microsoft.com/office/powerpoint/2010/main" val="200446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Mechanics (MM)</a:t>
            </a:r>
          </a:p>
        </p:txBody>
      </p:sp>
      <p:sp>
        <p:nvSpPr>
          <p:cNvPr id="3" name="Zástupný symbol pro obsah 2"/>
          <p:cNvSpPr>
            <a:spLocks noGrp="1"/>
          </p:cNvSpPr>
          <p:nvPr>
            <p:ph idx="1"/>
          </p:nvPr>
        </p:nvSpPr>
        <p:spPr>
          <a:xfrm>
            <a:off x="619989" y="1825625"/>
            <a:ext cx="6050973" cy="4351338"/>
          </a:xfrm>
        </p:spPr>
        <p:txBody>
          <a:bodyPr>
            <a:normAutofit fontScale="92500" lnSpcReduction="20000"/>
          </a:bodyPr>
          <a:lstStyle/>
          <a:p>
            <a:r>
              <a:rPr lang="en-GB" dirty="0"/>
              <a:t>this technique originated with the vibrational spectroscopic community</a:t>
            </a:r>
          </a:p>
          <a:p>
            <a:r>
              <a:rPr lang="en-GB" dirty="0"/>
              <a:t>energy of the molecules is defined in terms of the nuclear positions, i.e. </a:t>
            </a:r>
            <a:r>
              <a:rPr lang="en-GB" b="1" dirty="0"/>
              <a:t>electron are not studied and are assumed to adopt an optimal distribution around the nuclei</a:t>
            </a:r>
          </a:p>
          <a:p>
            <a:r>
              <a:rPr lang="en-GB" dirty="0"/>
              <a:t> the energy of the molecule in MM has </a:t>
            </a:r>
            <a:r>
              <a:rPr lang="en-GB" dirty="0">
                <a:solidFill>
                  <a:srgbClr val="FF0000"/>
                </a:solidFill>
              </a:rPr>
              <a:t>contributions from bond-stretches, angle stretches, out of plane bending and torsional energies with additional terms to describe non-bonded terms for van der Waals and electrostatic interactions</a:t>
            </a:r>
          </a:p>
        </p:txBody>
      </p:sp>
      <p:sp>
        <p:nvSpPr>
          <p:cNvPr id="4" name="Obdélník 3"/>
          <p:cNvSpPr/>
          <p:nvPr/>
        </p:nvSpPr>
        <p:spPr>
          <a:xfrm>
            <a:off x="3720738" y="6578102"/>
            <a:ext cx="5900448"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5" name="Obrázek 3">
            <a:extLst>
              <a:ext uri="{FF2B5EF4-FFF2-40B4-BE49-F238E27FC236}">
                <a16:creationId xmlns:a16="http://schemas.microsoft.com/office/drawing/2014/main" id="{1579871B-F380-4725-97B5-B98BD286A1B0}"/>
              </a:ext>
            </a:extLst>
          </p:cNvPr>
          <p:cNvPicPr>
            <a:picLocks noChangeAspect="1"/>
          </p:cNvPicPr>
          <p:nvPr/>
        </p:nvPicPr>
        <p:blipFill>
          <a:blip r:embed="rId3"/>
          <a:stretch>
            <a:fillRect/>
          </a:stretch>
        </p:blipFill>
        <p:spPr>
          <a:xfrm>
            <a:off x="6505284" y="2483427"/>
            <a:ext cx="5557538" cy="3317194"/>
          </a:xfrm>
          <a:prstGeom prst="rect">
            <a:avLst/>
          </a:prstGeom>
        </p:spPr>
      </p:pic>
    </p:spTree>
    <p:extLst>
      <p:ext uri="{BB962C8B-B14F-4D97-AF65-F5344CB8AC3E}">
        <p14:creationId xmlns:p14="http://schemas.microsoft.com/office/powerpoint/2010/main" val="5050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Terms in MM</a:t>
            </a:r>
          </a:p>
        </p:txBody>
      </p:sp>
      <p:sp>
        <p:nvSpPr>
          <p:cNvPr id="3" name="Zástupný symbol pro obsah 2"/>
          <p:cNvSpPr>
            <a:spLocks noGrp="1"/>
          </p:cNvSpPr>
          <p:nvPr>
            <p:ph idx="1"/>
          </p:nvPr>
        </p:nvSpPr>
        <p:spPr/>
        <p:txBody>
          <a:bodyPr/>
          <a:lstStyle/>
          <a:p>
            <a:r>
              <a:rPr lang="en-GB" dirty="0">
                <a:solidFill>
                  <a:srgbClr val="FF0000"/>
                </a:solidFill>
              </a:rPr>
              <a:t>bond-stretch </a:t>
            </a:r>
            <a:r>
              <a:rPr lang="en-GB" dirty="0"/>
              <a:t>of two bonded atoms (harmonic=symmetrical potential)</a:t>
            </a:r>
          </a:p>
          <a:p>
            <a:pPr lvl="1"/>
            <a:r>
              <a:rPr lang="en-GB" b="1" dirty="0"/>
              <a:t>Hook's Law </a:t>
            </a:r>
            <a:r>
              <a:rPr lang="en-GB" dirty="0"/>
              <a:t>(the extension is proportional to the force)</a:t>
            </a:r>
            <a:endParaRPr lang="en-GB" b="1" dirty="0"/>
          </a:p>
          <a:p>
            <a:r>
              <a:rPr lang="en-GB" dirty="0">
                <a:solidFill>
                  <a:srgbClr val="FF0000"/>
                </a:solidFill>
              </a:rPr>
              <a:t>angle stretches </a:t>
            </a:r>
            <a:r>
              <a:rPr lang="en-GB" dirty="0"/>
              <a:t>– energy associated by deformation of a bond angle (harmonic potential)</a:t>
            </a:r>
          </a:p>
          <a:p>
            <a:r>
              <a:rPr lang="en-GB" dirty="0">
                <a:solidFill>
                  <a:srgbClr val="FF0000"/>
                </a:solidFill>
              </a:rPr>
              <a:t>torsional energies </a:t>
            </a:r>
            <a:r>
              <a:rPr lang="en-GB" dirty="0"/>
              <a:t>– describes how the energy changes as a bond rotates</a:t>
            </a:r>
          </a:p>
          <a:p>
            <a:r>
              <a:rPr lang="en-GB" dirty="0">
                <a:solidFill>
                  <a:srgbClr val="FF0000"/>
                </a:solidFill>
              </a:rPr>
              <a:t>composite function </a:t>
            </a:r>
            <a:r>
              <a:rPr lang="en-GB" dirty="0"/>
              <a:t>= non-bonded interaction between atoms</a:t>
            </a:r>
          </a:p>
          <a:p>
            <a:pPr lvl="1"/>
            <a:r>
              <a:rPr lang="en-GB" dirty="0"/>
              <a:t>6-12 Lennard-Jones potential for </a:t>
            </a:r>
            <a:r>
              <a:rPr lang="en-GB" b="1" dirty="0"/>
              <a:t>van der Waals energies</a:t>
            </a:r>
          </a:p>
          <a:p>
            <a:pPr lvl="1"/>
            <a:r>
              <a:rPr lang="en-GB" dirty="0"/>
              <a:t>simple </a:t>
            </a:r>
            <a:r>
              <a:rPr lang="en-GB" b="1" dirty="0"/>
              <a:t>Coulomb charge </a:t>
            </a:r>
            <a:r>
              <a:rPr lang="en-GB" dirty="0"/>
              <a:t>potential modified by dielectric constant of the environment (1 for vacuum, 78.4 for water and 2 for interior of a protein)</a:t>
            </a:r>
          </a:p>
        </p:txBody>
      </p:sp>
      <p:sp>
        <p:nvSpPr>
          <p:cNvPr id="4" name="Obdélník 3"/>
          <p:cNvSpPr/>
          <p:nvPr/>
        </p:nvSpPr>
        <p:spPr>
          <a:xfrm>
            <a:off x="3402879" y="6595615"/>
            <a:ext cx="622949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5062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hlinkClick r:id="rId3"/>
              </a:rPr>
              <a:t>Force Field</a:t>
            </a:r>
            <a:endParaRPr lang="en-GB" dirty="0"/>
          </a:p>
        </p:txBody>
      </p:sp>
      <p:sp>
        <p:nvSpPr>
          <p:cNvPr id="3" name="Zástupný symbol pro obsah 2"/>
          <p:cNvSpPr>
            <a:spLocks noGrp="1"/>
          </p:cNvSpPr>
          <p:nvPr>
            <p:ph idx="1"/>
          </p:nvPr>
        </p:nvSpPr>
        <p:spPr>
          <a:xfrm>
            <a:off x="838200" y="1514340"/>
            <a:ext cx="10515600" cy="4351338"/>
          </a:xfrm>
        </p:spPr>
        <p:txBody>
          <a:bodyPr>
            <a:normAutofit fontScale="92500" lnSpcReduction="20000"/>
          </a:bodyPr>
          <a:lstStyle/>
          <a:p>
            <a:r>
              <a:rPr lang="en-US" dirty="0"/>
              <a:t>defined by a combination of the mathematical energy function and a set of required parameters</a:t>
            </a:r>
          </a:p>
          <a:p>
            <a:r>
              <a:rPr lang="en-US" b="1" dirty="0"/>
              <a:t>method MM1</a:t>
            </a:r>
          </a:p>
          <a:p>
            <a:pPr lvl="1"/>
            <a:r>
              <a:rPr lang="en-US" dirty="0"/>
              <a:t>introduced by </a:t>
            </a:r>
            <a:r>
              <a:rPr lang="en-US" b="1" i="1" dirty="0"/>
              <a:t>N. L. Al</a:t>
            </a:r>
            <a:r>
              <a:rPr lang="cs-CZ" b="1" i="1" dirty="0"/>
              <a:t>l</a:t>
            </a:r>
            <a:r>
              <a:rPr lang="en-US" b="1" i="1" dirty="0" err="1"/>
              <a:t>inger</a:t>
            </a:r>
            <a:r>
              <a:rPr lang="en-US" dirty="0"/>
              <a:t> for hydrocarbons</a:t>
            </a:r>
          </a:p>
          <a:p>
            <a:pPr lvl="1"/>
            <a:r>
              <a:rPr lang="en-US" dirty="0"/>
              <a:t>and many others</a:t>
            </a:r>
          </a:p>
          <a:p>
            <a:r>
              <a:rPr lang="en-US" dirty="0"/>
              <a:t>applications in drug discovery</a:t>
            </a:r>
          </a:p>
          <a:p>
            <a:pPr lvl="1"/>
            <a:r>
              <a:rPr lang="en-US" dirty="0"/>
              <a:t>conformational analysis</a:t>
            </a:r>
          </a:p>
          <a:p>
            <a:pPr lvl="1"/>
            <a:r>
              <a:rPr lang="en-US" dirty="0"/>
              <a:t>protein-ligand interaction – force field as scoring function is set up of four components</a:t>
            </a:r>
          </a:p>
          <a:p>
            <a:pPr lvl="2"/>
            <a:r>
              <a:rPr lang="en-US" dirty="0"/>
              <a:t>protein-ligand hydrogen bond energy (external H-bond)</a:t>
            </a:r>
          </a:p>
          <a:p>
            <a:pPr lvl="2"/>
            <a:r>
              <a:rPr lang="en-US" dirty="0"/>
              <a:t>protein-ligand van der Waals (</a:t>
            </a:r>
            <a:r>
              <a:rPr lang="en-US" dirty="0" err="1"/>
              <a:t>vdW</a:t>
            </a:r>
            <a:r>
              <a:rPr lang="en-US" dirty="0"/>
              <a:t>) energy (external </a:t>
            </a:r>
            <a:r>
              <a:rPr lang="en-US" dirty="0" err="1"/>
              <a:t>vdW</a:t>
            </a:r>
            <a:r>
              <a:rPr lang="en-US" dirty="0"/>
              <a:t>)</a:t>
            </a:r>
          </a:p>
          <a:p>
            <a:pPr lvl="2"/>
            <a:r>
              <a:rPr lang="en-US" dirty="0"/>
              <a:t>ligand internal </a:t>
            </a:r>
            <a:r>
              <a:rPr lang="en-US" dirty="0" err="1"/>
              <a:t>vdW</a:t>
            </a:r>
            <a:r>
              <a:rPr lang="en-US" dirty="0"/>
              <a:t> energy (internal </a:t>
            </a:r>
            <a:r>
              <a:rPr lang="en-US" dirty="0" err="1"/>
              <a:t>vdW</a:t>
            </a:r>
            <a:r>
              <a:rPr lang="en-US" dirty="0"/>
              <a:t>)</a:t>
            </a:r>
          </a:p>
          <a:p>
            <a:pPr lvl="2"/>
            <a:r>
              <a:rPr lang="en-US" dirty="0"/>
              <a:t>ligand torsional strain energy (internal torsion)</a:t>
            </a:r>
          </a:p>
        </p:txBody>
      </p:sp>
      <p:sp>
        <p:nvSpPr>
          <p:cNvPr id="4" name="Obdélník 3"/>
          <p:cNvSpPr/>
          <p:nvPr/>
        </p:nvSpPr>
        <p:spPr>
          <a:xfrm>
            <a:off x="0" y="6304002"/>
            <a:ext cx="7313469" cy="553998"/>
          </a:xfrm>
          <a:prstGeom prst="rect">
            <a:avLst/>
          </a:prstGeom>
        </p:spPr>
        <p:txBody>
          <a:bodyPr wrap="square">
            <a:spAutoFit/>
          </a:bodyPr>
          <a:lstStyle/>
          <a:p>
            <a:pPr lvl="0">
              <a:defRPr/>
            </a:pPr>
            <a:r>
              <a:rPr lang="en-GB" sz="1000" dirty="0"/>
              <a:t>Davis A., Ward S. E.: Handbook of Medicinal Chemistry, Royal Society of Chemistry, Cambridge 2015</a:t>
            </a:r>
            <a:r>
              <a:rPr lang="cs-CZ" sz="1000" dirty="0"/>
              <a:t>; </a:t>
            </a:r>
          </a:p>
          <a:p>
            <a:pPr lvl="0">
              <a:defRPr/>
            </a:pPr>
            <a:r>
              <a:rPr lang="cs-CZ" sz="1000" dirty="0"/>
              <a:t>B</a:t>
            </a:r>
            <a:r>
              <a:rPr lang="en-GB" sz="1000" dirty="0" err="1"/>
              <a:t>rown</a:t>
            </a:r>
            <a:r>
              <a:rPr lang="en-GB" sz="1000" dirty="0"/>
              <a:t> N.: </a:t>
            </a:r>
            <a:r>
              <a:rPr lang="en-GB" sz="1000" i="1" dirty="0"/>
              <a:t>In Silico </a:t>
            </a:r>
            <a:r>
              <a:rPr lang="en-GB" sz="1000" dirty="0"/>
              <a:t>Medicinal Chemistry, Royal Society of Chemistry, Cambridge 2016</a:t>
            </a:r>
            <a:r>
              <a:rPr lang="cs-CZ" sz="1000" dirty="0"/>
              <a:t>;</a:t>
            </a:r>
          </a:p>
          <a:p>
            <a:pPr lvl="0">
              <a:defRPr/>
            </a:pPr>
            <a:r>
              <a:rPr lang="cs-CZ" sz="1000" dirty="0"/>
              <a:t>Lewis-</a:t>
            </a:r>
            <a:r>
              <a:rPr lang="cs-CZ" sz="1000" dirty="0" err="1"/>
              <a:t>Atwell</a:t>
            </a:r>
            <a:r>
              <a:rPr lang="cs-CZ" sz="1000" dirty="0"/>
              <a:t> T. et al.: </a:t>
            </a:r>
            <a:r>
              <a:rPr lang="cs-CZ" sz="1000" dirty="0" err="1"/>
              <a:t>Tetrahedron</a:t>
            </a:r>
            <a:r>
              <a:rPr lang="cs-CZ" sz="1000" dirty="0"/>
              <a:t> 2021, 79,  131865</a:t>
            </a:r>
            <a:endParaRPr lang="en-GB" sz="1000" dirty="0"/>
          </a:p>
        </p:txBody>
      </p:sp>
      <p:pic>
        <p:nvPicPr>
          <p:cNvPr id="6" name="Picture 5">
            <a:extLst>
              <a:ext uri="{FF2B5EF4-FFF2-40B4-BE49-F238E27FC236}">
                <a16:creationId xmlns:a16="http://schemas.microsoft.com/office/drawing/2014/main" id="{EC37F5D5-FE94-E8C5-C5EF-C6F9B5BFCA32}"/>
              </a:ext>
            </a:extLst>
          </p:cNvPr>
          <p:cNvPicPr>
            <a:picLocks noChangeAspect="1"/>
          </p:cNvPicPr>
          <p:nvPr/>
        </p:nvPicPr>
        <p:blipFill>
          <a:blip r:embed="rId4"/>
          <a:stretch>
            <a:fillRect/>
          </a:stretch>
        </p:blipFill>
        <p:spPr>
          <a:xfrm>
            <a:off x="8049197" y="4240344"/>
            <a:ext cx="3772194" cy="2517975"/>
          </a:xfrm>
          <a:prstGeom prst="rect">
            <a:avLst/>
          </a:prstGeom>
        </p:spPr>
      </p:pic>
    </p:spTree>
    <p:extLst>
      <p:ext uri="{BB962C8B-B14F-4D97-AF65-F5344CB8AC3E}">
        <p14:creationId xmlns:p14="http://schemas.microsoft.com/office/powerpoint/2010/main" val="259370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737" y="365125"/>
            <a:ext cx="12095018" cy="1325563"/>
          </a:xfrm>
        </p:spPr>
        <p:txBody>
          <a:bodyPr/>
          <a:lstStyle/>
          <a:p>
            <a:r>
              <a:rPr lang="en-GB" dirty="0"/>
              <a:t>Electronic Distribution and Electrostatic</a:t>
            </a:r>
            <a:r>
              <a:rPr lang="cs-CZ" dirty="0"/>
              <a:t> </a:t>
            </a:r>
            <a:r>
              <a:rPr lang="en-GB" dirty="0" err="1"/>
              <a:t>Isopotentials</a:t>
            </a:r>
            <a:endParaRPr lang="en-GB" dirty="0"/>
          </a:p>
        </p:txBody>
      </p:sp>
      <p:sp>
        <p:nvSpPr>
          <p:cNvPr id="3" name="Zástupný symbol pro obsah 2"/>
          <p:cNvSpPr>
            <a:spLocks noGrp="1"/>
          </p:cNvSpPr>
          <p:nvPr>
            <p:ph idx="1"/>
          </p:nvPr>
        </p:nvSpPr>
        <p:spPr>
          <a:xfrm>
            <a:off x="838200" y="1721715"/>
            <a:ext cx="10515600" cy="4351338"/>
          </a:xfrm>
        </p:spPr>
        <p:txBody>
          <a:bodyPr/>
          <a:lstStyle/>
          <a:p>
            <a:r>
              <a:rPr lang="en-GB" dirty="0"/>
              <a:t>Coulombic terms – Partial Charges</a:t>
            </a:r>
          </a:p>
          <a:p>
            <a:r>
              <a:rPr lang="en-GB" dirty="0"/>
              <a:t>QM </a:t>
            </a:r>
          </a:p>
          <a:p>
            <a:pPr lvl="1"/>
            <a:r>
              <a:rPr lang="en-GB" dirty="0" err="1"/>
              <a:t>Mulliken</a:t>
            </a:r>
            <a:r>
              <a:rPr lang="en-GB" dirty="0"/>
              <a:t> Method</a:t>
            </a:r>
          </a:p>
          <a:p>
            <a:pPr lvl="1"/>
            <a:r>
              <a:rPr lang="en-GB" dirty="0" err="1"/>
              <a:t>Gasteiger-Marsili</a:t>
            </a:r>
            <a:r>
              <a:rPr lang="en-GB" dirty="0"/>
              <a:t> Method</a:t>
            </a:r>
          </a:p>
          <a:p>
            <a:r>
              <a:rPr lang="en-GB" dirty="0"/>
              <a:t>MM</a:t>
            </a:r>
          </a:p>
          <a:p>
            <a:r>
              <a:rPr lang="en-GB" dirty="0"/>
              <a:t>valence bond model (the </a:t>
            </a:r>
            <a:r>
              <a:rPr lang="en-GB" u="sng" dirty="0"/>
              <a:t>m</a:t>
            </a:r>
            <a:r>
              <a:rPr lang="en-GB" dirty="0"/>
              <a:t>olecular </a:t>
            </a:r>
            <a:r>
              <a:rPr lang="en-GB" u="sng" dirty="0"/>
              <a:t>e</a:t>
            </a:r>
            <a:r>
              <a:rPr lang="en-GB" dirty="0"/>
              <a:t>lectrostatic </a:t>
            </a:r>
            <a:r>
              <a:rPr lang="en-GB" u="sng" dirty="0"/>
              <a:t>p</a:t>
            </a:r>
            <a:r>
              <a:rPr lang="en-GB" dirty="0"/>
              <a:t>otential = MEP of </a:t>
            </a:r>
            <a:r>
              <a:rPr lang="en-GB" dirty="0" err="1"/>
              <a:t>ranitidin</a:t>
            </a:r>
            <a:r>
              <a:rPr lang="en-GB" dirty="0"/>
              <a:t> mapped onto a surface of constant electron density.</a:t>
            </a:r>
          </a:p>
          <a:p>
            <a:endParaRPr lang="cs-CZ" dirty="0"/>
          </a:p>
        </p:txBody>
      </p:sp>
      <p:sp>
        <p:nvSpPr>
          <p:cNvPr id="6" name="Obdélník 5"/>
          <p:cNvSpPr/>
          <p:nvPr/>
        </p:nvSpPr>
        <p:spPr>
          <a:xfrm>
            <a:off x="6896162" y="6611779"/>
            <a:ext cx="617900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4" name="Obrázek 3"/>
          <p:cNvPicPr>
            <a:picLocks noChangeAspect="1"/>
          </p:cNvPicPr>
          <p:nvPr/>
        </p:nvPicPr>
        <p:blipFill>
          <a:blip r:embed="rId3"/>
          <a:stretch>
            <a:fillRect/>
          </a:stretch>
        </p:blipFill>
        <p:spPr>
          <a:xfrm>
            <a:off x="1846326" y="5046585"/>
            <a:ext cx="4609338" cy="1688304"/>
          </a:xfrm>
          <a:prstGeom prst="rect">
            <a:avLst/>
          </a:prstGeom>
        </p:spPr>
      </p:pic>
    </p:spTree>
    <p:extLst>
      <p:ext uri="{BB962C8B-B14F-4D97-AF65-F5344CB8AC3E}">
        <p14:creationId xmlns:p14="http://schemas.microsoft.com/office/powerpoint/2010/main" val="63498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Structure-Based Drug Design (SBDD)</a:t>
            </a:r>
          </a:p>
        </p:txBody>
      </p:sp>
      <p:sp>
        <p:nvSpPr>
          <p:cNvPr id="3" name="Zástupný symbol pro obsah 2"/>
          <p:cNvSpPr>
            <a:spLocks noGrp="1"/>
          </p:cNvSpPr>
          <p:nvPr>
            <p:ph idx="1"/>
          </p:nvPr>
        </p:nvSpPr>
        <p:spPr/>
        <p:txBody>
          <a:bodyPr>
            <a:normAutofit/>
          </a:bodyPr>
          <a:lstStyle/>
          <a:p>
            <a:r>
              <a:rPr lang="cs-CZ" dirty="0"/>
              <a:t>s</a:t>
            </a:r>
            <a:r>
              <a:rPr lang="en-GB" dirty="0" err="1"/>
              <a:t>tructure</a:t>
            </a:r>
            <a:r>
              <a:rPr lang="en-GB" dirty="0"/>
              <a:t>-based design (IUPAC definition) is a design strategy for new chemical entities (NCE) based </a:t>
            </a:r>
            <a:r>
              <a:rPr lang="en-GB" dirty="0">
                <a:solidFill>
                  <a:srgbClr val="FF0000"/>
                </a:solidFill>
              </a:rPr>
              <a:t>on the three-dimensional (</a:t>
            </a:r>
            <a:r>
              <a:rPr lang="en-GB" i="1" dirty="0">
                <a:solidFill>
                  <a:srgbClr val="FF0000"/>
                </a:solidFill>
              </a:rPr>
              <a:t>3D</a:t>
            </a:r>
            <a:r>
              <a:rPr lang="en-GB" dirty="0">
                <a:solidFill>
                  <a:srgbClr val="FF0000"/>
                </a:solidFill>
              </a:rPr>
              <a:t>) structure of the target </a:t>
            </a:r>
            <a:r>
              <a:rPr lang="en-GB" dirty="0"/>
              <a:t>obtained by X-ray or nuclear magnetic resonance (NMR) studies, or from protein homology models</a:t>
            </a:r>
            <a:endParaRPr lang="cs-CZ" dirty="0"/>
          </a:p>
          <a:p>
            <a:endParaRPr lang="cs-CZ" dirty="0"/>
          </a:p>
          <a:p>
            <a:r>
              <a:rPr lang="en-GB" dirty="0"/>
              <a:t>most familiar application of computational chemistry</a:t>
            </a:r>
          </a:p>
          <a:p>
            <a:r>
              <a:rPr lang="en-GB" dirty="0"/>
              <a:t>1976 first structure-based design published by </a:t>
            </a:r>
            <a:r>
              <a:rPr lang="en-GB" b="1" i="1" dirty="0"/>
              <a:t>Bedell</a:t>
            </a:r>
            <a:r>
              <a:rPr lang="en-GB" dirty="0"/>
              <a:t> et al. (allosteric binding to haemoglobin)</a:t>
            </a:r>
          </a:p>
          <a:p>
            <a:endParaRPr lang="cs-CZ" dirty="0"/>
          </a:p>
        </p:txBody>
      </p:sp>
      <p:sp>
        <p:nvSpPr>
          <p:cNvPr id="4" name="Obdélník 3"/>
          <p:cNvSpPr/>
          <p:nvPr/>
        </p:nvSpPr>
        <p:spPr>
          <a:xfrm>
            <a:off x="2857374" y="6492875"/>
            <a:ext cx="5444962"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86926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Protein Structure Determination at the Atomic Level</a:t>
            </a:r>
          </a:p>
        </p:txBody>
      </p:sp>
      <p:sp>
        <p:nvSpPr>
          <p:cNvPr id="3" name="Zástupný symbol pro obsah 2"/>
          <p:cNvSpPr>
            <a:spLocks noGrp="1"/>
          </p:cNvSpPr>
          <p:nvPr>
            <p:ph idx="1"/>
          </p:nvPr>
        </p:nvSpPr>
        <p:spPr>
          <a:xfrm>
            <a:off x="838200" y="1825624"/>
            <a:ext cx="10799618" cy="4621953"/>
          </a:xfrm>
        </p:spPr>
        <p:txBody>
          <a:bodyPr>
            <a:normAutofit fontScale="62500" lnSpcReduction="20000"/>
          </a:bodyPr>
          <a:lstStyle/>
          <a:p>
            <a:r>
              <a:rPr lang="en-GB" b="1" dirty="0">
                <a:solidFill>
                  <a:srgbClr val="FF0000"/>
                </a:solidFill>
              </a:rPr>
              <a:t>x-ray crystallography</a:t>
            </a:r>
            <a:r>
              <a:rPr lang="en-GB" dirty="0"/>
              <a:t>/high-throughput x-ray crystallography</a:t>
            </a:r>
          </a:p>
          <a:p>
            <a:pPr lvl="1"/>
            <a:r>
              <a:rPr lang="en-GB" dirty="0"/>
              <a:t>very versatile especially in case of globular proteins</a:t>
            </a:r>
          </a:p>
          <a:p>
            <a:pPr lvl="1"/>
            <a:r>
              <a:rPr lang="en-GB" dirty="0"/>
              <a:t>proteins must be expressed, purified, characterized and crystallized</a:t>
            </a:r>
          </a:p>
          <a:p>
            <a:pPr lvl="1"/>
            <a:r>
              <a:rPr lang="en-GB" dirty="0"/>
              <a:t>X-ray crystal structures for most non-membrane proteins can be routinely accessible with sufficiently high resolution (≤2.5 </a:t>
            </a:r>
            <a:r>
              <a:rPr lang="en-GB" dirty="0">
                <a:latin typeface="Tahoma" panose="020B0604030504040204" pitchFamily="34" charset="0"/>
                <a:ea typeface="Tahoma" panose="020B0604030504040204" pitchFamily="34" charset="0"/>
                <a:cs typeface="Tahoma" panose="020B0604030504040204" pitchFamily="34" charset="0"/>
              </a:rPr>
              <a:t>Å</a:t>
            </a:r>
            <a:r>
              <a:rPr lang="en-GB" dirty="0"/>
              <a:t>, i.e.</a:t>
            </a:r>
            <a:r>
              <a:rPr lang="cs-CZ" dirty="0"/>
              <a:t>,</a:t>
            </a:r>
            <a:r>
              <a:rPr lang="en-GB" dirty="0"/>
              <a:t> 0</a:t>
            </a:r>
            <a:r>
              <a:rPr lang="cs-CZ" dirty="0"/>
              <a:t>.</a:t>
            </a:r>
            <a:r>
              <a:rPr lang="en-GB" dirty="0"/>
              <a:t>25 nm)</a:t>
            </a:r>
          </a:p>
          <a:p>
            <a:pPr lvl="1"/>
            <a:r>
              <a:rPr lang="en-GB" dirty="0"/>
              <a:t>a well</a:t>
            </a:r>
            <a:r>
              <a:rPr lang="cs-CZ" dirty="0"/>
              <a:t>-</a:t>
            </a:r>
            <a:r>
              <a:rPr lang="en-GB" dirty="0"/>
              <a:t>supported project can deliver co-crystal structures within two weeks</a:t>
            </a:r>
          </a:p>
          <a:p>
            <a:r>
              <a:rPr lang="en-GB" b="1" dirty="0">
                <a:solidFill>
                  <a:srgbClr val="FF0000"/>
                </a:solidFill>
              </a:rPr>
              <a:t>nuclear magnetic resonance</a:t>
            </a:r>
            <a:r>
              <a:rPr lang="en-GB" dirty="0">
                <a:solidFill>
                  <a:srgbClr val="FF0000"/>
                </a:solidFill>
              </a:rPr>
              <a:t> (NMR)</a:t>
            </a:r>
          </a:p>
          <a:p>
            <a:pPr lvl="1"/>
            <a:r>
              <a:rPr lang="en-GB" dirty="0"/>
              <a:t>in solution phase</a:t>
            </a:r>
          </a:p>
          <a:p>
            <a:pPr lvl="1"/>
            <a:r>
              <a:rPr lang="en-GB" dirty="0"/>
              <a:t>up to 30 </a:t>
            </a:r>
            <a:r>
              <a:rPr lang="en-GB" dirty="0" err="1"/>
              <a:t>kDa</a:t>
            </a:r>
            <a:r>
              <a:rPr lang="en-GB" dirty="0"/>
              <a:t> proteins</a:t>
            </a:r>
            <a:endParaRPr lang="cs-CZ" dirty="0"/>
          </a:p>
          <a:p>
            <a:pPr lvl="1"/>
            <a:r>
              <a:rPr lang="en-GB" dirty="0"/>
              <a:t>is synergic with X-ray</a:t>
            </a:r>
          </a:p>
          <a:p>
            <a:pPr marL="228600" lvl="1">
              <a:spcBef>
                <a:spcPts val="1000"/>
              </a:spcBef>
            </a:pPr>
            <a:r>
              <a:rPr lang="en-GB" sz="2800" dirty="0">
                <a:solidFill>
                  <a:srgbClr val="FF0000"/>
                </a:solidFill>
              </a:rPr>
              <a:t>neutron diffraction</a:t>
            </a:r>
          </a:p>
          <a:p>
            <a:pPr lvl="1"/>
            <a:r>
              <a:rPr lang="en-GB" dirty="0"/>
              <a:t>higher resolution than NMR, allows direct observation of hydrogen positions in structures</a:t>
            </a:r>
            <a:endParaRPr lang="cs-CZ" dirty="0"/>
          </a:p>
          <a:p>
            <a:pPr lvl="1"/>
            <a:r>
              <a:rPr lang="en-GB" dirty="0"/>
              <a:t>larger crystals necessary</a:t>
            </a:r>
            <a:endParaRPr lang="cs-CZ" dirty="0"/>
          </a:p>
          <a:p>
            <a:pPr marL="228600" lvl="1">
              <a:spcBef>
                <a:spcPts val="1000"/>
              </a:spcBef>
            </a:pPr>
            <a:r>
              <a:rPr lang="cs-CZ" sz="2800" dirty="0" err="1">
                <a:solidFill>
                  <a:srgbClr val="FF0000"/>
                </a:solidFill>
              </a:rPr>
              <a:t>cryo-electron</a:t>
            </a:r>
            <a:r>
              <a:rPr lang="cs-CZ" sz="2800" dirty="0">
                <a:solidFill>
                  <a:srgbClr val="FF0000"/>
                </a:solidFill>
              </a:rPr>
              <a:t> </a:t>
            </a:r>
            <a:r>
              <a:rPr lang="cs-CZ" sz="2800" dirty="0" err="1">
                <a:solidFill>
                  <a:srgbClr val="FF0000"/>
                </a:solidFill>
              </a:rPr>
              <a:t>microscopy</a:t>
            </a:r>
            <a:r>
              <a:rPr lang="cs-CZ" sz="2800" dirty="0">
                <a:solidFill>
                  <a:srgbClr val="FF0000"/>
                </a:solidFill>
              </a:rPr>
              <a:t> (</a:t>
            </a:r>
            <a:r>
              <a:rPr lang="cs-CZ" sz="2800" dirty="0" err="1">
                <a:solidFill>
                  <a:srgbClr val="FF0000"/>
                </a:solidFill>
              </a:rPr>
              <a:t>cryo</a:t>
            </a:r>
            <a:r>
              <a:rPr lang="cs-CZ" sz="2800" dirty="0">
                <a:solidFill>
                  <a:srgbClr val="FF0000"/>
                </a:solidFill>
              </a:rPr>
              <a:t>-EM)</a:t>
            </a:r>
          </a:p>
          <a:p>
            <a:pPr marL="685800" lvl="2">
              <a:spcBef>
                <a:spcPts val="1000"/>
              </a:spcBef>
            </a:pPr>
            <a:r>
              <a:rPr lang="en-US" sz="2400" dirty="0"/>
              <a:t>typically applied to proteins that are multimeric and/or membrane protein</a:t>
            </a:r>
            <a:r>
              <a:rPr lang="cs-CZ" sz="2400" dirty="0"/>
              <a:t> </a:t>
            </a:r>
            <a:r>
              <a:rPr lang="en-US" sz="2400" dirty="0"/>
              <a:t>complexes with a molecular weight of over 50 </a:t>
            </a:r>
            <a:r>
              <a:rPr lang="en-US" sz="2400" dirty="0" err="1"/>
              <a:t>kDa</a:t>
            </a:r>
            <a:endParaRPr lang="en-GB" sz="2400" dirty="0"/>
          </a:p>
          <a:p>
            <a:pPr marL="228600" lvl="1">
              <a:spcBef>
                <a:spcPts val="1000"/>
              </a:spcBef>
            </a:pPr>
            <a:r>
              <a:rPr lang="en-GB" sz="2800" dirty="0" err="1">
                <a:solidFill>
                  <a:srgbClr val="FF0000"/>
                </a:solidFill>
              </a:rPr>
              <a:t>computional</a:t>
            </a:r>
            <a:r>
              <a:rPr lang="en-GB" sz="2800" dirty="0">
                <a:solidFill>
                  <a:srgbClr val="FF0000"/>
                </a:solidFill>
              </a:rPr>
              <a:t> methods – </a:t>
            </a:r>
            <a:r>
              <a:rPr lang="en-GB" sz="2800" b="1" dirty="0">
                <a:solidFill>
                  <a:srgbClr val="FF0000"/>
                </a:solidFill>
              </a:rPr>
              <a:t>homology modelling</a:t>
            </a:r>
          </a:p>
          <a:p>
            <a:pPr lvl="1"/>
            <a:r>
              <a:rPr lang="en-GB" dirty="0"/>
              <a:t>approximate model of a protein in case of high sequence homology to a known protein structure</a:t>
            </a:r>
          </a:p>
        </p:txBody>
      </p:sp>
      <p:sp>
        <p:nvSpPr>
          <p:cNvPr id="4" name="Obdélník 3"/>
          <p:cNvSpPr/>
          <p:nvPr/>
        </p:nvSpPr>
        <p:spPr>
          <a:xfrm>
            <a:off x="154236" y="6447578"/>
            <a:ext cx="11909233" cy="400110"/>
          </a:xfrm>
          <a:prstGeom prst="rect">
            <a:avLst/>
          </a:prstGeom>
        </p:spPr>
        <p:txBody>
          <a:bodyPr wrap="square">
            <a:spAutoFit/>
          </a:bodyPr>
          <a:lstStyle/>
          <a:p>
            <a:pPr>
              <a:defRPr/>
            </a:pPr>
            <a:r>
              <a:rPr lang="en-GB" sz="1000" dirty="0" err="1"/>
              <a:t>Schwardt</a:t>
            </a:r>
            <a:r>
              <a:rPr lang="en-GB" sz="1000" dirty="0"/>
              <a:t> O. et al.: Drug Discovery Today. Front. Med. Chem. 2005, 2, 533-543;</a:t>
            </a:r>
            <a:r>
              <a:rPr lang="cs-CZ" sz="1000" dirty="0"/>
              <a:t> </a:t>
            </a:r>
            <a:r>
              <a:rPr lang="en-GB" sz="1000" dirty="0"/>
              <a:t>Abraham D. J., Rotella D. P.: Burger´s Medicinal Chemistry, Drug Discovery and Development – Discovering Lead Molecules (Volume 2), Wiley, New Jersey 2010</a:t>
            </a:r>
            <a:r>
              <a:rPr lang="cs-CZ" sz="1000" dirty="0"/>
              <a:t>; </a:t>
            </a:r>
            <a:r>
              <a:rPr lang="en-GB" sz="1000" dirty="0"/>
              <a:t>Davis A., Ward S. E.: Handbook of Medicinal Chemistry, Royal Society of Chemistry, Cambridge 2015</a:t>
            </a:r>
            <a:r>
              <a:rPr lang="cs-CZ" sz="1000" dirty="0"/>
              <a:t>; </a:t>
            </a:r>
            <a:r>
              <a:rPr lang="cs-CZ" sz="1000" dirty="0">
                <a:hlinkClick r:id="rId3"/>
              </a:rPr>
              <a:t>gene-drug-approach-white-paper-wp0023.pdf (thermofisher.com)</a:t>
            </a:r>
            <a:endParaRPr lang="en-GB" sz="1000" dirty="0"/>
          </a:p>
        </p:txBody>
      </p:sp>
    </p:spTree>
    <p:extLst>
      <p:ext uri="{BB962C8B-B14F-4D97-AF65-F5344CB8AC3E}">
        <p14:creationId xmlns:p14="http://schemas.microsoft.com/office/powerpoint/2010/main" val="3144851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Protein Data Bank (PDB)</a:t>
            </a:r>
          </a:p>
        </p:txBody>
      </p:sp>
      <p:sp>
        <p:nvSpPr>
          <p:cNvPr id="3" name="Zástupný symbol pro obsah 2"/>
          <p:cNvSpPr>
            <a:spLocks noGrp="1"/>
          </p:cNvSpPr>
          <p:nvPr>
            <p:ph idx="1"/>
          </p:nvPr>
        </p:nvSpPr>
        <p:spPr/>
        <p:txBody>
          <a:bodyPr>
            <a:normAutofit lnSpcReduction="10000"/>
          </a:bodyPr>
          <a:lstStyle/>
          <a:p>
            <a:r>
              <a:rPr lang="en-GB" dirty="0">
                <a:hlinkClick r:id="rId3"/>
              </a:rPr>
              <a:t>www.rcsb.org</a:t>
            </a:r>
            <a:endParaRPr lang="en-GB" dirty="0"/>
          </a:p>
          <a:p>
            <a:r>
              <a:rPr lang="en-GB" dirty="0"/>
              <a:t>publicly available structures</a:t>
            </a:r>
          </a:p>
          <a:p>
            <a:endParaRPr lang="en-GB" dirty="0"/>
          </a:p>
          <a:p>
            <a:endParaRPr lang="en-GB" dirty="0"/>
          </a:p>
          <a:p>
            <a:endParaRPr lang="en-GB" dirty="0"/>
          </a:p>
          <a:p>
            <a:endParaRPr lang="en-GB" dirty="0"/>
          </a:p>
          <a:p>
            <a:endParaRPr lang="en-GB" dirty="0"/>
          </a:p>
          <a:p>
            <a:endParaRPr lang="en-GB" dirty="0"/>
          </a:p>
          <a:p>
            <a:r>
              <a:rPr lang="en-GB" dirty="0"/>
              <a:t>crystallographic system to obtain crystals, co-crystals</a:t>
            </a:r>
          </a:p>
        </p:txBody>
      </p:sp>
      <p:pic>
        <p:nvPicPr>
          <p:cNvPr id="7" name="Picture 6">
            <a:extLst>
              <a:ext uri="{FF2B5EF4-FFF2-40B4-BE49-F238E27FC236}">
                <a16:creationId xmlns:a16="http://schemas.microsoft.com/office/drawing/2014/main" id="{4F9F3289-7E9F-4F46-A040-9F9ED65A5E66}"/>
              </a:ext>
            </a:extLst>
          </p:cNvPr>
          <p:cNvPicPr>
            <a:picLocks noChangeAspect="1"/>
          </p:cNvPicPr>
          <p:nvPr/>
        </p:nvPicPr>
        <p:blipFill>
          <a:blip r:embed="rId4"/>
          <a:stretch>
            <a:fillRect/>
          </a:stretch>
        </p:blipFill>
        <p:spPr>
          <a:xfrm>
            <a:off x="6580330" y="344987"/>
            <a:ext cx="5183045" cy="926003"/>
          </a:xfrm>
          <a:prstGeom prst="rect">
            <a:avLst/>
          </a:prstGeom>
        </p:spPr>
      </p:pic>
      <p:pic>
        <p:nvPicPr>
          <p:cNvPr id="6" name="Picture 5">
            <a:extLst>
              <a:ext uri="{FF2B5EF4-FFF2-40B4-BE49-F238E27FC236}">
                <a16:creationId xmlns:a16="http://schemas.microsoft.com/office/drawing/2014/main" id="{D1F268A0-009B-0B26-85C1-A597888DD9BD}"/>
              </a:ext>
            </a:extLst>
          </p:cNvPr>
          <p:cNvPicPr>
            <a:picLocks noChangeAspect="1"/>
          </p:cNvPicPr>
          <p:nvPr/>
        </p:nvPicPr>
        <p:blipFill>
          <a:blip r:embed="rId5"/>
          <a:stretch>
            <a:fillRect/>
          </a:stretch>
        </p:blipFill>
        <p:spPr>
          <a:xfrm>
            <a:off x="1368352" y="2720224"/>
            <a:ext cx="9614839" cy="2861858"/>
          </a:xfrm>
          <a:prstGeom prst="rect">
            <a:avLst/>
          </a:prstGeom>
        </p:spPr>
      </p:pic>
    </p:spTree>
    <p:extLst>
      <p:ext uri="{BB962C8B-B14F-4D97-AF65-F5344CB8AC3E}">
        <p14:creationId xmlns:p14="http://schemas.microsoft.com/office/powerpoint/2010/main" val="330485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4880671"/>
              </p:ext>
            </p:extLst>
          </p:nvPr>
        </p:nvGraphicFramePr>
        <p:xfrm>
          <a:off x="1159166" y="346364"/>
          <a:ext cx="9633527" cy="5791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délník 2"/>
          <p:cNvSpPr/>
          <p:nvPr/>
        </p:nvSpPr>
        <p:spPr>
          <a:xfrm>
            <a:off x="3288842" y="6557130"/>
            <a:ext cx="561431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213771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Steps</a:t>
            </a:r>
            <a:r>
              <a:rPr lang="en-GB" dirty="0"/>
              <a:t> of Structure-Based Drug Design (SBDD)</a:t>
            </a:r>
          </a:p>
        </p:txBody>
      </p:sp>
      <p:sp>
        <p:nvSpPr>
          <p:cNvPr id="3" name="Zástupný symbol pro obsah 2"/>
          <p:cNvSpPr>
            <a:spLocks noGrp="1"/>
          </p:cNvSpPr>
          <p:nvPr>
            <p:ph idx="1"/>
          </p:nvPr>
        </p:nvSpPr>
        <p:spPr/>
        <p:txBody>
          <a:bodyPr>
            <a:normAutofit fontScale="92500"/>
          </a:bodyPr>
          <a:lstStyle/>
          <a:p>
            <a:r>
              <a:rPr lang="en-GB" b="1" dirty="0">
                <a:solidFill>
                  <a:srgbClr val="FF0000"/>
                </a:solidFill>
              </a:rPr>
              <a:t>molecular docking</a:t>
            </a:r>
            <a:r>
              <a:rPr lang="en-GB" dirty="0">
                <a:solidFill>
                  <a:srgbClr val="FF0000"/>
                </a:solidFill>
              </a:rPr>
              <a:t> </a:t>
            </a:r>
            <a:r>
              <a:rPr lang="en-GB" dirty="0"/>
              <a:t>= computational methods that predict the 3D structure of a protein-ligand complex, i.e.</a:t>
            </a:r>
            <a:r>
              <a:rPr lang="cs-CZ" dirty="0"/>
              <a:t>,</a:t>
            </a:r>
            <a:r>
              <a:rPr lang="en-GB" dirty="0"/>
              <a:t> method for </a:t>
            </a:r>
            <a:r>
              <a:rPr lang="en-GB" b="1" dirty="0"/>
              <a:t>generation of plausible poses of the ligand and protein</a:t>
            </a:r>
          </a:p>
          <a:p>
            <a:pPr lvl="1"/>
            <a:r>
              <a:rPr lang="en-GB" b="1" dirty="0"/>
              <a:t>pose</a:t>
            </a:r>
            <a:r>
              <a:rPr lang="en-GB" dirty="0"/>
              <a:t> = ligand's orientation in the binding site</a:t>
            </a:r>
          </a:p>
          <a:p>
            <a:pPr lvl="1"/>
            <a:endParaRPr lang="en-GB" dirty="0"/>
          </a:p>
          <a:p>
            <a:r>
              <a:rPr lang="en-GB" b="1" dirty="0">
                <a:solidFill>
                  <a:srgbClr val="FF0000"/>
                </a:solidFill>
              </a:rPr>
              <a:t>scoring</a:t>
            </a:r>
            <a:r>
              <a:rPr lang="en-GB" dirty="0">
                <a:solidFill>
                  <a:srgbClr val="FF0000"/>
                </a:solidFill>
              </a:rPr>
              <a:t> </a:t>
            </a:r>
            <a:r>
              <a:rPr lang="en-GB" dirty="0"/>
              <a:t>= selecting the correct binding mode and conformation for a single molecule and correctly ranking molecules against each other</a:t>
            </a:r>
          </a:p>
          <a:p>
            <a:pPr lvl="1"/>
            <a:r>
              <a:rPr lang="en-GB" b="1" dirty="0"/>
              <a:t>prediction of free energy of protein-ligand binding </a:t>
            </a:r>
            <a:r>
              <a:rPr lang="en-GB" dirty="0"/>
              <a:t>(binding affinity)</a:t>
            </a:r>
          </a:p>
          <a:p>
            <a:pPr lvl="1"/>
            <a:r>
              <a:rPr lang="en-GB" dirty="0"/>
              <a:t>small changes in binding energy can cause exponential changes in binding affinity</a:t>
            </a:r>
          </a:p>
          <a:p>
            <a:pPr lvl="1"/>
            <a:endParaRPr lang="en-GB" dirty="0"/>
          </a:p>
          <a:p>
            <a:r>
              <a:rPr lang="en-GB" dirty="0"/>
              <a:t>systematic or random (stochastic) approach</a:t>
            </a:r>
          </a:p>
        </p:txBody>
      </p:sp>
      <p:sp>
        <p:nvSpPr>
          <p:cNvPr id="4" name="Obdélník 3"/>
          <p:cNvSpPr/>
          <p:nvPr/>
        </p:nvSpPr>
        <p:spPr>
          <a:xfrm>
            <a:off x="2026228" y="6492875"/>
            <a:ext cx="9185564" cy="400110"/>
          </a:xfrm>
          <a:prstGeom prst="rect">
            <a:avLst/>
          </a:prstGeom>
        </p:spPr>
        <p:txBody>
          <a:bodyPr wrap="square">
            <a:spAutoFit/>
          </a:bodyPr>
          <a:lstStyle/>
          <a:p>
            <a:pPr>
              <a:defRPr/>
            </a:pPr>
            <a:r>
              <a:rPr lang="en-GB" sz="1000" dirty="0"/>
              <a:t>Abraham D. J., Rotella D. P.: Burger´s Medicinal Chemistry, Drug Discovery and Development – Discovering Lead Molecules (Volume 2), Wiley, New Jersey 2010</a:t>
            </a:r>
            <a:endParaRPr lang="cs-CZ" sz="1000" dirty="0"/>
          </a:p>
          <a:p>
            <a:pPr>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270329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Molecular Dynamics</a:t>
            </a:r>
          </a:p>
        </p:txBody>
      </p:sp>
      <p:sp>
        <p:nvSpPr>
          <p:cNvPr id="3" name="Zástupný symbol pro obsah 2"/>
          <p:cNvSpPr>
            <a:spLocks noGrp="1"/>
          </p:cNvSpPr>
          <p:nvPr>
            <p:ph idx="1"/>
          </p:nvPr>
        </p:nvSpPr>
        <p:spPr/>
        <p:txBody>
          <a:bodyPr>
            <a:normAutofit/>
          </a:bodyPr>
          <a:lstStyle/>
          <a:p>
            <a:r>
              <a:rPr lang="en-GB" b="1" dirty="0"/>
              <a:t>molecular dynamics </a:t>
            </a:r>
            <a:r>
              <a:rPr lang="en-GB" i="1" dirty="0"/>
              <a:t>in drug design </a:t>
            </a:r>
            <a:r>
              <a:rPr lang="en-GB" dirty="0"/>
              <a:t>(IUPAC definition) is a </a:t>
            </a:r>
            <a:r>
              <a:rPr lang="en-GB" dirty="0">
                <a:solidFill>
                  <a:srgbClr val="FF0000"/>
                </a:solidFill>
              </a:rPr>
              <a:t>simulation</a:t>
            </a:r>
            <a:r>
              <a:rPr lang="en-GB" b="1" dirty="0">
                <a:solidFill>
                  <a:srgbClr val="FF0000"/>
                </a:solidFill>
              </a:rPr>
              <a:t> </a:t>
            </a:r>
            <a:r>
              <a:rPr lang="en-GB" dirty="0">
                <a:solidFill>
                  <a:srgbClr val="FF0000"/>
                </a:solidFill>
              </a:rPr>
              <a:t>procedure consisting of the computation of the motion of atoms in a molecule or of individual atoms or molecules in solids, liquids and gases, according to Newton's laws of motion</a:t>
            </a:r>
            <a:r>
              <a:rPr lang="en-GB" dirty="0"/>
              <a:t>. The forces acting on the atoms, required to simulate their motions, are generally calculated using </a:t>
            </a:r>
            <a:r>
              <a:rPr lang="en-GB" b="1" dirty="0"/>
              <a:t>molecular mechanics force fields</a:t>
            </a:r>
            <a:r>
              <a:rPr lang="en-GB" dirty="0"/>
              <a:t>.</a:t>
            </a:r>
          </a:p>
          <a:p>
            <a:endParaRPr lang="en-GB" dirty="0"/>
          </a:p>
          <a:p>
            <a:r>
              <a:rPr lang="en-GB" dirty="0"/>
              <a:t>simulations are able to model time-dependent behaviour</a:t>
            </a:r>
          </a:p>
          <a:p>
            <a:r>
              <a:rPr lang="en-GB" dirty="0"/>
              <a:t>first published method for simulation: Monte Carlo technique</a:t>
            </a:r>
          </a:p>
        </p:txBody>
      </p:sp>
      <p:sp>
        <p:nvSpPr>
          <p:cNvPr id="4" name="Obdélník 3"/>
          <p:cNvSpPr/>
          <p:nvPr/>
        </p:nvSpPr>
        <p:spPr>
          <a:xfrm>
            <a:off x="3263830" y="6606006"/>
            <a:ext cx="594251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29249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Computational Chemistry - IUPAC definition</a:t>
            </a:r>
          </a:p>
        </p:txBody>
      </p:sp>
      <p:sp>
        <p:nvSpPr>
          <p:cNvPr id="3" name="Zástupný symbol pro obsah 2"/>
          <p:cNvSpPr>
            <a:spLocks noGrp="1"/>
          </p:cNvSpPr>
          <p:nvPr>
            <p:ph idx="1"/>
          </p:nvPr>
        </p:nvSpPr>
        <p:spPr/>
        <p:txBody>
          <a:bodyPr>
            <a:normAutofit fontScale="92500" lnSpcReduction="10000"/>
          </a:bodyPr>
          <a:lstStyle/>
          <a:p>
            <a:r>
              <a:rPr lang="en-GB" dirty="0">
                <a:hlinkClick r:id="rId3"/>
              </a:rPr>
              <a:t>Computational chemistry </a:t>
            </a:r>
            <a:r>
              <a:rPr lang="en-GB" dirty="0"/>
              <a:t>is a discipline using </a:t>
            </a:r>
            <a:r>
              <a:rPr lang="en-GB" dirty="0">
                <a:solidFill>
                  <a:srgbClr val="FF0000"/>
                </a:solidFill>
              </a:rPr>
              <a:t>mathematical methods for the calculation of molecular properties or for the simulation of  molecular </a:t>
            </a:r>
            <a:r>
              <a:rPr lang="en-GB" dirty="0" err="1">
                <a:solidFill>
                  <a:srgbClr val="FF0000"/>
                </a:solidFill>
              </a:rPr>
              <a:t>behavior</a:t>
            </a:r>
            <a:endParaRPr lang="en-GB" dirty="0">
              <a:solidFill>
                <a:srgbClr val="FF0000"/>
              </a:solidFill>
            </a:endParaRPr>
          </a:p>
          <a:p>
            <a:r>
              <a:rPr lang="en-GB" dirty="0"/>
              <a:t>it also includes, </a:t>
            </a:r>
            <a:r>
              <a:rPr lang="en-GB" i="1" dirty="0"/>
              <a:t>e.g</a:t>
            </a:r>
            <a:r>
              <a:rPr lang="en-GB" dirty="0"/>
              <a:t>., synthesis planning, database searching, combinatorial library manipulation</a:t>
            </a:r>
          </a:p>
          <a:p>
            <a:endParaRPr lang="en-GB" dirty="0"/>
          </a:p>
          <a:p>
            <a:r>
              <a:rPr lang="en-GB" dirty="0"/>
              <a:t>computer-assisted drug design = </a:t>
            </a:r>
            <a:r>
              <a:rPr lang="en-GB" dirty="0">
                <a:solidFill>
                  <a:srgbClr val="00B0F0"/>
                </a:solidFill>
              </a:rPr>
              <a:t>CADD</a:t>
            </a:r>
            <a:r>
              <a:rPr lang="en-GB" dirty="0"/>
              <a:t> (computer-aided drug design) </a:t>
            </a:r>
          </a:p>
          <a:p>
            <a:r>
              <a:rPr lang="en-GB" dirty="0"/>
              <a:t>computer-assisted molecular design = </a:t>
            </a:r>
            <a:r>
              <a:rPr lang="en-GB" dirty="0">
                <a:solidFill>
                  <a:srgbClr val="00B050"/>
                </a:solidFill>
              </a:rPr>
              <a:t>CAMD</a:t>
            </a:r>
            <a:endParaRPr lang="en-GB" dirty="0"/>
          </a:p>
          <a:p>
            <a:pPr lvl="1"/>
            <a:r>
              <a:rPr lang="en-GB" dirty="0"/>
              <a:t>computer-assisted drug design involves all computer-assisted techniques used to discover, design and optimize</a:t>
            </a:r>
            <a:r>
              <a:rPr lang="en-GB" dirty="0">
                <a:solidFill>
                  <a:srgbClr val="00B0F0"/>
                </a:solidFill>
              </a:rPr>
              <a:t> biologically active compounds with a putative use as drugs (CADD)</a:t>
            </a:r>
            <a:r>
              <a:rPr lang="en-GB" dirty="0"/>
              <a:t>/</a:t>
            </a:r>
            <a:r>
              <a:rPr lang="en-GB" dirty="0">
                <a:solidFill>
                  <a:srgbClr val="00B050"/>
                </a:solidFill>
              </a:rPr>
              <a:t>compounds with desired structure and properties (CAMD)</a:t>
            </a:r>
          </a:p>
          <a:p>
            <a:pPr marL="0" indent="0">
              <a:buNone/>
            </a:pPr>
            <a:endParaRPr lang="cs-CZ" dirty="0"/>
          </a:p>
        </p:txBody>
      </p:sp>
      <p:sp>
        <p:nvSpPr>
          <p:cNvPr id="4" name="Obdélník 3"/>
          <p:cNvSpPr/>
          <p:nvPr/>
        </p:nvSpPr>
        <p:spPr>
          <a:xfrm>
            <a:off x="3685310" y="6492875"/>
            <a:ext cx="8506690" cy="246221"/>
          </a:xfrm>
          <a:prstGeom prst="rect">
            <a:avLst/>
          </a:prstGeom>
        </p:spPr>
        <p:txBody>
          <a:bodyPr wrap="square">
            <a:spAutoFit/>
          </a:bodyPr>
          <a:lstStyle/>
          <a:p>
            <a:pPr>
              <a:defRPr/>
            </a:pPr>
            <a:r>
              <a:rPr lang="en-GB" sz="1000" dirty="0"/>
              <a:t>Patrick GL: An Introduction to Medicinal Chemistry, Oxford University Press, New York 2009, 4</a:t>
            </a:r>
            <a:r>
              <a:rPr lang="en-GB" sz="1000" baseline="30000" dirty="0"/>
              <a:t>th</a:t>
            </a:r>
            <a:r>
              <a:rPr lang="en-GB" sz="1000" dirty="0"/>
              <a:t> Ed.</a:t>
            </a:r>
          </a:p>
        </p:txBody>
      </p:sp>
    </p:spTree>
    <p:extLst>
      <p:ext uri="{BB962C8B-B14F-4D97-AF65-F5344CB8AC3E}">
        <p14:creationId xmlns:p14="http://schemas.microsoft.com/office/powerpoint/2010/main" val="282187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SBDD is used during</a:t>
            </a:r>
          </a:p>
        </p:txBody>
      </p:sp>
      <p:sp>
        <p:nvSpPr>
          <p:cNvPr id="3" name="Zástupný symbol pro obsah 2"/>
          <p:cNvSpPr>
            <a:spLocks noGrp="1"/>
          </p:cNvSpPr>
          <p:nvPr>
            <p:ph idx="1"/>
          </p:nvPr>
        </p:nvSpPr>
        <p:spPr>
          <a:xfrm>
            <a:off x="838200" y="1659369"/>
            <a:ext cx="10515600" cy="4351338"/>
          </a:xfrm>
        </p:spPr>
        <p:txBody>
          <a:bodyPr/>
          <a:lstStyle/>
          <a:p>
            <a:r>
              <a:rPr lang="en-GB" dirty="0"/>
              <a:t>hit identification (</a:t>
            </a:r>
            <a:r>
              <a:rPr lang="en-GB" dirty="0">
                <a:solidFill>
                  <a:srgbClr val="FF0000"/>
                </a:solidFill>
              </a:rPr>
              <a:t>high throughput virtual screening </a:t>
            </a:r>
            <a:r>
              <a:rPr lang="en-GB" dirty="0"/>
              <a:t>= HTVS)</a:t>
            </a:r>
          </a:p>
          <a:p>
            <a:r>
              <a:rPr lang="en-GB" dirty="0"/>
              <a:t>hit-to-lead optimization</a:t>
            </a:r>
          </a:p>
          <a:p>
            <a:r>
              <a:rPr lang="en-GB" dirty="0"/>
              <a:t>late-stage optimization (concerns PK, TOX, solubility)</a:t>
            </a:r>
          </a:p>
        </p:txBody>
      </p:sp>
      <p:sp>
        <p:nvSpPr>
          <p:cNvPr id="5" name="Obdélník 4"/>
          <p:cNvSpPr/>
          <p:nvPr/>
        </p:nvSpPr>
        <p:spPr>
          <a:xfrm>
            <a:off x="2126545" y="6611779"/>
            <a:ext cx="9095635" cy="246221"/>
          </a:xfrm>
          <a:prstGeom prst="rect">
            <a:avLst/>
          </a:prstGeom>
        </p:spPr>
        <p:txBody>
          <a:bodyPr wrap="square">
            <a:spAutoFit/>
          </a:bodyPr>
          <a:lstStyle/>
          <a:p>
            <a:pPr lvl="0">
              <a:defRPr/>
            </a:pPr>
            <a:r>
              <a:rPr lang="en-GB" sz="1000" dirty="0"/>
              <a:t>Davis A., Ward S. E.: Handbook of Medicinal Chemistry, Royal Society of Chemistry, Cambridge 2015</a:t>
            </a:r>
            <a:r>
              <a:rPr lang="cs-CZ" sz="1000" dirty="0"/>
              <a:t>; </a:t>
            </a:r>
            <a:r>
              <a:rPr lang="nb-NO" sz="1000" dirty="0"/>
              <a:t>Schwardt O. et al.: Front. Med. Chem. 2005, 2, 533-543</a:t>
            </a:r>
          </a:p>
        </p:txBody>
      </p:sp>
      <p:pic>
        <p:nvPicPr>
          <p:cNvPr id="4" name="Obrázek 4">
            <a:extLst>
              <a:ext uri="{FF2B5EF4-FFF2-40B4-BE49-F238E27FC236}">
                <a16:creationId xmlns:a16="http://schemas.microsoft.com/office/drawing/2014/main" id="{5F8FF70A-1774-B5DB-71C9-150A404E3507}"/>
              </a:ext>
            </a:extLst>
          </p:cNvPr>
          <p:cNvPicPr>
            <a:picLocks noChangeAspect="1"/>
          </p:cNvPicPr>
          <p:nvPr/>
        </p:nvPicPr>
        <p:blipFill>
          <a:blip r:embed="rId2"/>
          <a:stretch>
            <a:fillRect/>
          </a:stretch>
        </p:blipFill>
        <p:spPr>
          <a:xfrm>
            <a:off x="3408010" y="3429000"/>
            <a:ext cx="5375979" cy="3091188"/>
          </a:xfrm>
          <a:prstGeom prst="rect">
            <a:avLst/>
          </a:prstGeom>
        </p:spPr>
      </p:pic>
    </p:spTree>
    <p:extLst>
      <p:ext uri="{BB962C8B-B14F-4D97-AF65-F5344CB8AC3E}">
        <p14:creationId xmlns:p14="http://schemas.microsoft.com/office/powerpoint/2010/main" val="533518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en-GB" dirty="0"/>
              <a:t>Ligand-Based Drug Design</a:t>
            </a:r>
            <a:r>
              <a:rPr lang="cs-CZ" dirty="0"/>
              <a:t> (LBDD)</a:t>
            </a:r>
            <a:br>
              <a:rPr lang="en-GB" dirty="0"/>
            </a:br>
            <a:r>
              <a:rPr lang="en-GB" dirty="0"/>
              <a:t>Ligand-Based Virtual Screening (LBVS)</a:t>
            </a:r>
          </a:p>
        </p:txBody>
      </p:sp>
      <p:sp>
        <p:nvSpPr>
          <p:cNvPr id="8" name="Zástupný symbol pro obsah 7"/>
          <p:cNvSpPr>
            <a:spLocks noGrp="1"/>
          </p:cNvSpPr>
          <p:nvPr>
            <p:ph idx="1"/>
          </p:nvPr>
        </p:nvSpPr>
        <p:spPr/>
        <p:txBody>
          <a:bodyPr/>
          <a:lstStyle/>
          <a:p>
            <a:r>
              <a:rPr lang="en-GB" dirty="0"/>
              <a:t>encompasses all techniques to computationally screen for novel compounds using </a:t>
            </a:r>
            <a:r>
              <a:rPr lang="en-GB" b="1" dirty="0">
                <a:solidFill>
                  <a:srgbClr val="FF0000"/>
                </a:solidFill>
              </a:rPr>
              <a:t>ligand information only</a:t>
            </a:r>
            <a:r>
              <a:rPr lang="en-GB" dirty="0">
                <a:solidFill>
                  <a:srgbClr val="FF0000"/>
                </a:solidFill>
              </a:rPr>
              <a:t> without including any information of the target structure</a:t>
            </a:r>
          </a:p>
          <a:p>
            <a:endParaRPr lang="en-GB" dirty="0"/>
          </a:p>
          <a:p>
            <a:r>
              <a:rPr lang="en-GB" dirty="0"/>
              <a:t>approaches</a:t>
            </a:r>
          </a:p>
          <a:p>
            <a:pPr lvl="1"/>
            <a:r>
              <a:rPr lang="en-GB" dirty="0"/>
              <a:t>compound similarity</a:t>
            </a:r>
          </a:p>
          <a:p>
            <a:pPr lvl="1"/>
            <a:r>
              <a:rPr lang="en-GB" dirty="0"/>
              <a:t>pharmacophore screening</a:t>
            </a:r>
          </a:p>
          <a:p>
            <a:pPr lvl="1"/>
            <a:r>
              <a:rPr lang="en-GB" dirty="0"/>
              <a:t>machine learning (QSAR models)</a:t>
            </a:r>
          </a:p>
          <a:p>
            <a:endParaRPr lang="cs-CZ" dirty="0"/>
          </a:p>
        </p:txBody>
      </p:sp>
      <p:sp>
        <p:nvSpPr>
          <p:cNvPr id="9" name="Obdélník 8"/>
          <p:cNvSpPr/>
          <p:nvPr/>
        </p:nvSpPr>
        <p:spPr>
          <a:xfrm>
            <a:off x="1975073" y="6497493"/>
            <a:ext cx="9080855"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16343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Compound Similarity</a:t>
            </a:r>
          </a:p>
        </p:txBody>
      </p:sp>
      <p:sp>
        <p:nvSpPr>
          <p:cNvPr id="3" name="Zástupný symbol pro obsah 2"/>
          <p:cNvSpPr>
            <a:spLocks noGrp="1"/>
          </p:cNvSpPr>
          <p:nvPr>
            <p:ph idx="1"/>
          </p:nvPr>
        </p:nvSpPr>
        <p:spPr/>
        <p:txBody>
          <a:bodyPr/>
          <a:lstStyle/>
          <a:p>
            <a:r>
              <a:rPr lang="en-GB" dirty="0"/>
              <a:t>assumption: similar compounds exhibit similar biological activity</a:t>
            </a:r>
          </a:p>
          <a:p>
            <a:r>
              <a:rPr lang="en-GB" dirty="0"/>
              <a:t>similarity in </a:t>
            </a:r>
          </a:p>
          <a:p>
            <a:pPr lvl="1"/>
            <a:r>
              <a:rPr lang="en-GB" b="1" dirty="0"/>
              <a:t>structural terms </a:t>
            </a:r>
            <a:r>
              <a:rPr lang="en-GB" dirty="0"/>
              <a:t>(fingerprints, structural keys: hydrophobic or aromatic moieties, </a:t>
            </a:r>
            <a:r>
              <a:rPr lang="en-GB" dirty="0" err="1"/>
              <a:t>ionizable</a:t>
            </a:r>
            <a:r>
              <a:rPr lang="en-GB" dirty="0"/>
              <a:t> groups)</a:t>
            </a:r>
          </a:p>
          <a:p>
            <a:pPr lvl="1"/>
            <a:r>
              <a:rPr lang="en-GB" b="1" dirty="0"/>
              <a:t>property terms </a:t>
            </a:r>
            <a:r>
              <a:rPr lang="en-GB" dirty="0"/>
              <a:t>(descriptors: </a:t>
            </a:r>
            <a:r>
              <a:rPr lang="en-GB" dirty="0" err="1"/>
              <a:t>calcd</a:t>
            </a:r>
            <a:r>
              <a:rPr lang="en-GB" dirty="0"/>
              <a:t>. </a:t>
            </a:r>
            <a:r>
              <a:rPr lang="en-GB" dirty="0" err="1"/>
              <a:t>log</a:t>
            </a:r>
            <a:r>
              <a:rPr lang="en-GB" i="1" dirty="0" err="1"/>
              <a:t>P</a:t>
            </a:r>
            <a:r>
              <a:rPr lang="en-GB" dirty="0"/>
              <a:t>, MW, number of rotatable bonds, HBA/HBD, </a:t>
            </a:r>
            <a:r>
              <a:rPr lang="en-GB" dirty="0" err="1"/>
              <a:t>p</a:t>
            </a:r>
            <a:r>
              <a:rPr lang="en-GB" i="1" dirty="0" err="1"/>
              <a:t>K</a:t>
            </a:r>
            <a:r>
              <a:rPr lang="en-GB" baseline="-25000" dirty="0" err="1"/>
              <a:t>a</a:t>
            </a:r>
            <a:r>
              <a:rPr lang="en-GB" dirty="0"/>
              <a:t> etc.)</a:t>
            </a:r>
          </a:p>
          <a:p>
            <a:endParaRPr lang="cs-CZ" dirty="0"/>
          </a:p>
        </p:txBody>
      </p:sp>
      <p:sp>
        <p:nvSpPr>
          <p:cNvPr id="5" name="Obdélník 4"/>
          <p:cNvSpPr/>
          <p:nvPr/>
        </p:nvSpPr>
        <p:spPr>
          <a:xfrm>
            <a:off x="1954290" y="6611779"/>
            <a:ext cx="9517273"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pic>
        <p:nvPicPr>
          <p:cNvPr id="6" name="Obrázek 5"/>
          <p:cNvPicPr>
            <a:picLocks noChangeAspect="1"/>
          </p:cNvPicPr>
          <p:nvPr/>
        </p:nvPicPr>
        <p:blipFill>
          <a:blip r:embed="rId2"/>
          <a:stretch>
            <a:fillRect/>
          </a:stretch>
        </p:blipFill>
        <p:spPr>
          <a:xfrm>
            <a:off x="3891891" y="3880318"/>
            <a:ext cx="4820377" cy="2547913"/>
          </a:xfrm>
          <a:prstGeom prst="rect">
            <a:avLst/>
          </a:prstGeom>
        </p:spPr>
      </p:pic>
    </p:spTree>
    <p:extLst>
      <p:ext uri="{BB962C8B-B14F-4D97-AF65-F5344CB8AC3E}">
        <p14:creationId xmlns:p14="http://schemas.microsoft.com/office/powerpoint/2010/main" val="385963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Pharmacophore Screening</a:t>
            </a:r>
          </a:p>
        </p:txBody>
      </p:sp>
      <p:sp>
        <p:nvSpPr>
          <p:cNvPr id="3" name="Zástupný symbol pro obsah 2"/>
          <p:cNvSpPr>
            <a:spLocks noGrp="1"/>
          </p:cNvSpPr>
          <p:nvPr>
            <p:ph idx="1"/>
          </p:nvPr>
        </p:nvSpPr>
        <p:spPr/>
        <p:txBody>
          <a:bodyPr>
            <a:normAutofit lnSpcReduction="10000"/>
          </a:bodyPr>
          <a:lstStyle/>
          <a:p>
            <a:r>
              <a:rPr lang="en-GB" dirty="0"/>
              <a:t>1894 </a:t>
            </a:r>
            <a:r>
              <a:rPr lang="en-GB" b="1" i="1" dirty="0"/>
              <a:t>Emil Fischer </a:t>
            </a:r>
            <a:r>
              <a:rPr lang="en-GB" dirty="0"/>
              <a:t>characterized the binding of compounds to proteins with </a:t>
            </a:r>
            <a:r>
              <a:rPr lang="en-GB" b="1" dirty="0"/>
              <a:t>lock </a:t>
            </a:r>
            <a:r>
              <a:rPr lang="en-GB" b="1" dirty="0">
                <a:latin typeface="Arial" panose="020B0604020202020204" pitchFamily="34" charset="0"/>
                <a:cs typeface="Arial" panose="020B0604020202020204" pitchFamily="34" charset="0"/>
              </a:rPr>
              <a:t>&amp; key hypothesis</a:t>
            </a:r>
          </a:p>
          <a:p>
            <a:endParaRPr lang="en-GB" b="1" dirty="0">
              <a:latin typeface="Arial" panose="020B0604020202020204" pitchFamily="34" charset="0"/>
              <a:cs typeface="Arial" panose="020B0604020202020204" pitchFamily="34" charset="0"/>
            </a:endParaRPr>
          </a:p>
          <a:p>
            <a:pPr>
              <a:lnSpc>
                <a:spcPct val="100000"/>
              </a:lnSpc>
            </a:pPr>
            <a:r>
              <a:rPr lang="en-GB" b="1" i="1" dirty="0"/>
              <a:t>Paul Ehrlich </a:t>
            </a:r>
            <a:r>
              <a:rPr lang="en-GB" dirty="0"/>
              <a:t>– 1</a:t>
            </a:r>
            <a:r>
              <a:rPr lang="en-GB" baseline="30000" dirty="0"/>
              <a:t>st</a:t>
            </a:r>
            <a:r>
              <a:rPr lang="en-GB" dirty="0"/>
              <a:t> definition of </a:t>
            </a:r>
            <a:r>
              <a:rPr lang="en-GB" b="1" dirty="0"/>
              <a:t>pharmacophore</a:t>
            </a:r>
            <a:r>
              <a:rPr lang="en-GB" dirty="0"/>
              <a:t>: “a molecular framework that carries (</a:t>
            </a:r>
            <a:r>
              <a:rPr lang="en-GB" dirty="0" err="1"/>
              <a:t>phoros</a:t>
            </a:r>
            <a:r>
              <a:rPr lang="en-GB" dirty="0"/>
              <a:t>) the essential features responsible for a drug's (</a:t>
            </a:r>
            <a:r>
              <a:rPr lang="en-GB" dirty="0" err="1"/>
              <a:t>pharmacon</a:t>
            </a:r>
            <a:r>
              <a:rPr lang="en-GB" dirty="0"/>
              <a:t>) biological activity“</a:t>
            </a:r>
          </a:p>
          <a:p>
            <a:endParaRPr lang="en-GB" dirty="0"/>
          </a:p>
          <a:p>
            <a:r>
              <a:rPr lang="en-GB" b="1" i="1" dirty="0"/>
              <a:t>Peter </a:t>
            </a:r>
            <a:r>
              <a:rPr lang="en-GB" b="1" i="1" dirty="0" err="1"/>
              <a:t>Gund</a:t>
            </a:r>
            <a:r>
              <a:rPr lang="en-GB" dirty="0"/>
              <a:t> modification: “a set of structural features in a molecule that is recognized at a receptor site and is responsible for that molecule's biological activity”</a:t>
            </a:r>
          </a:p>
        </p:txBody>
      </p:sp>
      <p:sp>
        <p:nvSpPr>
          <p:cNvPr id="4" name="Obdélník 3"/>
          <p:cNvSpPr/>
          <p:nvPr/>
        </p:nvSpPr>
        <p:spPr>
          <a:xfrm>
            <a:off x="281354" y="6355349"/>
            <a:ext cx="12051323" cy="307777"/>
          </a:xfrm>
          <a:prstGeom prst="rect">
            <a:avLst/>
          </a:prstGeom>
        </p:spPr>
        <p:txBody>
          <a:bodyPr wrap="square">
            <a:spAutoFit/>
          </a:bodyPr>
          <a:lstStyle/>
          <a:p>
            <a:r>
              <a:rPr lang="en-GB" sz="14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1823908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Cambridge Structural Database (</a:t>
            </a:r>
            <a:r>
              <a:rPr lang="en-GB" dirty="0">
                <a:solidFill>
                  <a:srgbClr val="FF0000"/>
                </a:solidFill>
              </a:rPr>
              <a:t>CSD</a:t>
            </a:r>
            <a:r>
              <a:rPr lang="en-GB" dirty="0"/>
              <a:t>)</a:t>
            </a:r>
          </a:p>
        </p:txBody>
      </p:sp>
      <p:sp>
        <p:nvSpPr>
          <p:cNvPr id="3" name="Zástupný symbol pro obsah 2"/>
          <p:cNvSpPr>
            <a:spLocks noGrp="1"/>
          </p:cNvSpPr>
          <p:nvPr>
            <p:ph idx="1"/>
          </p:nvPr>
        </p:nvSpPr>
        <p:spPr/>
        <p:txBody>
          <a:bodyPr/>
          <a:lstStyle/>
          <a:p>
            <a:r>
              <a:rPr lang="en-GB" dirty="0">
                <a:hlinkClick r:id="rId3"/>
              </a:rPr>
              <a:t>http://www.ccdc.cam.ac.uk/solutions/csd-system/components/csd/</a:t>
            </a:r>
            <a:endParaRPr lang="en-GB" dirty="0"/>
          </a:p>
          <a:p>
            <a:r>
              <a:rPr lang="en-GB" dirty="0"/>
              <a:t>primary source of 3D experimental structures of organic molecules</a:t>
            </a:r>
          </a:p>
        </p:txBody>
      </p:sp>
      <p:pic>
        <p:nvPicPr>
          <p:cNvPr id="4" name="Obrázek 3">
            <a:extLst>
              <a:ext uri="{FF2B5EF4-FFF2-40B4-BE49-F238E27FC236}">
                <a16:creationId xmlns:a16="http://schemas.microsoft.com/office/drawing/2014/main" id="{D7A3A88F-9661-4AD7-97C3-DBFE97E84280}"/>
              </a:ext>
            </a:extLst>
          </p:cNvPr>
          <p:cNvPicPr>
            <a:picLocks noChangeAspect="1"/>
          </p:cNvPicPr>
          <p:nvPr/>
        </p:nvPicPr>
        <p:blipFill>
          <a:blip r:embed="rId4"/>
          <a:stretch>
            <a:fillRect/>
          </a:stretch>
        </p:blipFill>
        <p:spPr>
          <a:xfrm>
            <a:off x="9666178" y="306388"/>
            <a:ext cx="2118001" cy="672180"/>
          </a:xfrm>
          <a:prstGeom prst="rect">
            <a:avLst/>
          </a:prstGeom>
        </p:spPr>
      </p:pic>
      <p:pic>
        <p:nvPicPr>
          <p:cNvPr id="6" name="Picture 5">
            <a:extLst>
              <a:ext uri="{FF2B5EF4-FFF2-40B4-BE49-F238E27FC236}">
                <a16:creationId xmlns:a16="http://schemas.microsoft.com/office/drawing/2014/main" id="{2FAAB49A-7D0E-6DAC-C95A-80426C9F5DCF}"/>
              </a:ext>
            </a:extLst>
          </p:cNvPr>
          <p:cNvPicPr>
            <a:picLocks noChangeAspect="1"/>
          </p:cNvPicPr>
          <p:nvPr/>
        </p:nvPicPr>
        <p:blipFill>
          <a:blip r:embed="rId5"/>
          <a:stretch>
            <a:fillRect/>
          </a:stretch>
        </p:blipFill>
        <p:spPr>
          <a:xfrm>
            <a:off x="2258542" y="2870452"/>
            <a:ext cx="7407636" cy="3810901"/>
          </a:xfrm>
          <a:prstGeom prst="rect">
            <a:avLst/>
          </a:prstGeom>
        </p:spPr>
      </p:pic>
    </p:spTree>
    <p:extLst>
      <p:ext uri="{BB962C8B-B14F-4D97-AF65-F5344CB8AC3E}">
        <p14:creationId xmlns:p14="http://schemas.microsoft.com/office/powerpoint/2010/main" val="3954642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Databases of Organic Compounds</a:t>
            </a:r>
          </a:p>
        </p:txBody>
      </p:sp>
      <p:sp>
        <p:nvSpPr>
          <p:cNvPr id="3" name="Zástupný symbol pro obsah 2"/>
          <p:cNvSpPr>
            <a:spLocks noGrp="1"/>
          </p:cNvSpPr>
          <p:nvPr>
            <p:ph idx="1"/>
          </p:nvPr>
        </p:nvSpPr>
        <p:spPr/>
        <p:txBody>
          <a:bodyPr>
            <a:normAutofit fontScale="92500" lnSpcReduction="10000"/>
          </a:bodyPr>
          <a:lstStyle/>
          <a:p>
            <a:r>
              <a:rPr lang="en-GB" dirty="0"/>
              <a:t>free available</a:t>
            </a:r>
          </a:p>
          <a:p>
            <a:pPr lvl="1"/>
            <a:r>
              <a:rPr lang="en-GB" dirty="0">
                <a:solidFill>
                  <a:srgbClr val="FF0000"/>
                </a:solidFill>
              </a:rPr>
              <a:t>ZINC Database </a:t>
            </a:r>
            <a:r>
              <a:rPr lang="en-GB" dirty="0">
                <a:hlinkClick r:id="rId3"/>
              </a:rPr>
              <a:t>http://zinc.docking.org/</a:t>
            </a:r>
            <a:endParaRPr lang="en-GB" dirty="0"/>
          </a:p>
          <a:p>
            <a:pPr lvl="1"/>
            <a:r>
              <a:rPr lang="en-GB" dirty="0"/>
              <a:t>National Cancer Institute Database</a:t>
            </a:r>
          </a:p>
          <a:p>
            <a:pPr lvl="1"/>
            <a:r>
              <a:rPr lang="en-GB" dirty="0" err="1"/>
              <a:t>Chemspider</a:t>
            </a:r>
            <a:r>
              <a:rPr lang="en-GB" dirty="0"/>
              <a:t> (20 million compounds)</a:t>
            </a:r>
          </a:p>
          <a:p>
            <a:r>
              <a:rPr lang="en-GB" dirty="0"/>
              <a:t>vendor</a:t>
            </a:r>
          </a:p>
          <a:p>
            <a:pPr lvl="1"/>
            <a:r>
              <a:rPr lang="en-GB" dirty="0" err="1"/>
              <a:t>eMolecules</a:t>
            </a:r>
            <a:r>
              <a:rPr lang="en-GB" dirty="0"/>
              <a:t> (10 mil commercially available compounds)</a:t>
            </a:r>
          </a:p>
          <a:p>
            <a:r>
              <a:rPr lang="en-GB" dirty="0"/>
              <a:t>virtual databases</a:t>
            </a:r>
          </a:p>
          <a:p>
            <a:endParaRPr lang="en-GB" dirty="0"/>
          </a:p>
          <a:p>
            <a:r>
              <a:rPr lang="en-GB" dirty="0"/>
              <a:t>databases use</a:t>
            </a:r>
          </a:p>
          <a:p>
            <a:pPr lvl="1"/>
            <a:r>
              <a:rPr lang="en-GB" dirty="0">
                <a:hlinkClick r:id="rId4"/>
              </a:rPr>
              <a:t>SMILES codes</a:t>
            </a:r>
            <a:endParaRPr lang="en-GB" dirty="0"/>
          </a:p>
          <a:p>
            <a:pPr lvl="1"/>
            <a:r>
              <a:rPr lang="en-GB" dirty="0">
                <a:hlinkClick r:id="rId5"/>
              </a:rPr>
              <a:t>molecular descriptors</a:t>
            </a:r>
            <a:endParaRPr lang="en-GB" dirty="0"/>
          </a:p>
        </p:txBody>
      </p:sp>
      <p:graphicFrame>
        <p:nvGraphicFramePr>
          <p:cNvPr id="4" name="Objekt 3"/>
          <p:cNvGraphicFramePr>
            <a:graphicFrameLocks noChangeAspect="1"/>
          </p:cNvGraphicFramePr>
          <p:nvPr/>
        </p:nvGraphicFramePr>
        <p:xfrm>
          <a:off x="5995988" y="4689475"/>
          <a:ext cx="2220912" cy="1922463"/>
        </p:xfrm>
        <a:graphic>
          <a:graphicData uri="http://schemas.openxmlformats.org/presentationml/2006/ole">
            <mc:AlternateContent xmlns:mc="http://schemas.openxmlformats.org/markup-compatibility/2006">
              <mc:Choice xmlns:v="urn:schemas-microsoft-com:vml" Requires="v">
                <p:oleObj name="CS ChemDraw Drawing" r:id="rId6" imgW="1579944" imgH="1366725" progId="ChemDraw.Document.6.0">
                  <p:embed/>
                </p:oleObj>
              </mc:Choice>
              <mc:Fallback>
                <p:oleObj name="CS ChemDraw Drawing" r:id="rId6" imgW="1579944" imgH="1366725" progId="ChemDraw.Document.6.0">
                  <p:embed/>
                  <p:pic>
                    <p:nvPicPr>
                      <p:cNvPr id="0" name=""/>
                      <p:cNvPicPr/>
                      <p:nvPr/>
                    </p:nvPicPr>
                    <p:blipFill>
                      <a:blip r:embed="rId7"/>
                      <a:stretch>
                        <a:fillRect/>
                      </a:stretch>
                    </p:blipFill>
                    <p:spPr>
                      <a:xfrm>
                        <a:off x="5995988" y="4689475"/>
                        <a:ext cx="2220912" cy="1922463"/>
                      </a:xfrm>
                      <a:prstGeom prst="rect">
                        <a:avLst/>
                      </a:prstGeom>
                    </p:spPr>
                  </p:pic>
                </p:oleObj>
              </mc:Fallback>
            </mc:AlternateContent>
          </a:graphicData>
        </a:graphic>
      </p:graphicFrame>
    </p:spTree>
    <p:extLst>
      <p:ext uri="{BB962C8B-B14F-4D97-AF65-F5344CB8AC3E}">
        <p14:creationId xmlns:p14="http://schemas.microsoft.com/office/powerpoint/2010/main" val="3080756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Ligand-Based</a:t>
            </a:r>
            <a:br>
              <a:rPr lang="en-GB" dirty="0"/>
            </a:br>
            <a:r>
              <a:rPr lang="en-GB" dirty="0"/>
              <a:t>3D Pharmacophore Generation I</a:t>
            </a:r>
          </a:p>
        </p:txBody>
      </p:sp>
      <p:sp>
        <p:nvSpPr>
          <p:cNvPr id="3" name="Zástupný symbol pro obsah 2"/>
          <p:cNvSpPr>
            <a:spLocks noGrp="1"/>
          </p:cNvSpPr>
          <p:nvPr>
            <p:ph idx="1"/>
          </p:nvPr>
        </p:nvSpPr>
        <p:spPr/>
        <p:txBody>
          <a:bodyPr/>
          <a:lstStyle/>
          <a:p>
            <a:r>
              <a:rPr lang="en-GB" dirty="0"/>
              <a:t>used in case, that protein structure can not be obtained and there is a </a:t>
            </a:r>
            <a:r>
              <a:rPr lang="en-GB" dirty="0">
                <a:solidFill>
                  <a:srgbClr val="FF0000"/>
                </a:solidFill>
              </a:rPr>
              <a:t>set of known active compounds binding in a similar way to the protein</a:t>
            </a:r>
          </a:p>
          <a:p>
            <a:r>
              <a:rPr lang="en-GB" dirty="0"/>
              <a:t>3 steps of pharmacophore mapping</a:t>
            </a:r>
          </a:p>
          <a:p>
            <a:pPr lvl="1"/>
            <a:r>
              <a:rPr lang="en-GB" b="1" dirty="0"/>
              <a:t>identifying common binding elements </a:t>
            </a:r>
            <a:r>
              <a:rPr lang="en-GB" dirty="0"/>
              <a:t>(responsible for biological activity)</a:t>
            </a:r>
          </a:p>
          <a:p>
            <a:pPr lvl="1"/>
            <a:r>
              <a:rPr lang="en-GB" b="1" dirty="0"/>
              <a:t>generating potential conformations </a:t>
            </a:r>
            <a:r>
              <a:rPr lang="en-GB" dirty="0"/>
              <a:t>of active compounds</a:t>
            </a:r>
          </a:p>
          <a:p>
            <a:pPr lvl="1"/>
            <a:r>
              <a:rPr lang="en-GB" b="1" dirty="0"/>
              <a:t>measuring distances between binding pharmacophore elements in each conformations</a:t>
            </a:r>
          </a:p>
        </p:txBody>
      </p:sp>
      <p:sp>
        <p:nvSpPr>
          <p:cNvPr id="4" name="Obdélník 3"/>
          <p:cNvSpPr/>
          <p:nvPr/>
        </p:nvSpPr>
        <p:spPr>
          <a:xfrm>
            <a:off x="1768586" y="6492875"/>
            <a:ext cx="8654828"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2307596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Ligand-Based</a:t>
            </a:r>
            <a:br>
              <a:rPr lang="en-GB" dirty="0"/>
            </a:br>
            <a:r>
              <a:rPr lang="en-GB" dirty="0"/>
              <a:t>3D Pharmacophore Generation II</a:t>
            </a:r>
          </a:p>
        </p:txBody>
      </p:sp>
      <p:sp>
        <p:nvSpPr>
          <p:cNvPr id="3" name="Zástupný symbol pro obsah 2"/>
          <p:cNvSpPr>
            <a:spLocks noGrp="1"/>
          </p:cNvSpPr>
          <p:nvPr>
            <p:ph idx="1"/>
          </p:nvPr>
        </p:nvSpPr>
        <p:spPr/>
        <p:txBody>
          <a:bodyPr/>
          <a:lstStyle/>
          <a:p>
            <a:r>
              <a:rPr lang="en-GB" dirty="0"/>
              <a:t>software: </a:t>
            </a:r>
            <a:r>
              <a:rPr lang="en-GB" dirty="0" err="1"/>
              <a:t>HipHop</a:t>
            </a:r>
            <a:r>
              <a:rPr lang="en-GB" dirty="0"/>
              <a:t>, </a:t>
            </a:r>
            <a:r>
              <a:rPr lang="en-GB" dirty="0" err="1"/>
              <a:t>HypoGen</a:t>
            </a:r>
            <a:r>
              <a:rPr lang="en-GB" dirty="0"/>
              <a:t>, PHASE, MOE, Disco, Gasp, Flo, APEX</a:t>
            </a:r>
          </a:p>
          <a:p>
            <a:pPr lvl="1"/>
            <a:r>
              <a:rPr lang="en-GB" dirty="0"/>
              <a:t>use algorithms trained with a set molecules that are ranked with a scoring function</a:t>
            </a:r>
          </a:p>
          <a:p>
            <a:r>
              <a:rPr lang="en-GB" dirty="0"/>
              <a:t>common pharmacophore features</a:t>
            </a:r>
          </a:p>
          <a:p>
            <a:pPr lvl="1"/>
            <a:r>
              <a:rPr lang="en-GB" dirty="0">
                <a:solidFill>
                  <a:srgbClr val="FF0000"/>
                </a:solidFill>
              </a:rPr>
              <a:t>HBD/HBA</a:t>
            </a:r>
          </a:p>
          <a:p>
            <a:pPr lvl="1"/>
            <a:r>
              <a:rPr lang="en-GB" dirty="0"/>
              <a:t>negative/positive </a:t>
            </a:r>
            <a:r>
              <a:rPr lang="en-GB" dirty="0">
                <a:solidFill>
                  <a:srgbClr val="FF0000"/>
                </a:solidFill>
              </a:rPr>
              <a:t>charges</a:t>
            </a:r>
            <a:r>
              <a:rPr lang="en-GB" dirty="0"/>
              <a:t>, </a:t>
            </a:r>
            <a:r>
              <a:rPr lang="en-GB" dirty="0" err="1">
                <a:solidFill>
                  <a:srgbClr val="FF0000"/>
                </a:solidFill>
              </a:rPr>
              <a:t>ionizable</a:t>
            </a:r>
            <a:r>
              <a:rPr lang="en-GB" dirty="0">
                <a:solidFill>
                  <a:srgbClr val="FF0000"/>
                </a:solidFill>
              </a:rPr>
              <a:t> cent</a:t>
            </a:r>
            <a:r>
              <a:rPr lang="cs-CZ" dirty="0">
                <a:solidFill>
                  <a:srgbClr val="FF0000"/>
                </a:solidFill>
              </a:rPr>
              <a:t>re</a:t>
            </a:r>
            <a:r>
              <a:rPr lang="en-GB" dirty="0">
                <a:solidFill>
                  <a:srgbClr val="FF0000"/>
                </a:solidFill>
              </a:rPr>
              <a:t>s</a:t>
            </a:r>
          </a:p>
          <a:p>
            <a:pPr lvl="1"/>
            <a:r>
              <a:rPr lang="en-GB" dirty="0"/>
              <a:t>surface accessible </a:t>
            </a:r>
            <a:r>
              <a:rPr lang="en-GB" dirty="0">
                <a:solidFill>
                  <a:srgbClr val="FF0000"/>
                </a:solidFill>
              </a:rPr>
              <a:t>hydrophobic regions </a:t>
            </a:r>
            <a:r>
              <a:rPr lang="en-GB" dirty="0"/>
              <a:t>(aliphatic, aromatic, nonspecific)</a:t>
            </a:r>
          </a:p>
          <a:p>
            <a:pPr lvl="1"/>
            <a:r>
              <a:rPr lang="en-GB" dirty="0"/>
              <a:t>flexibility</a:t>
            </a:r>
          </a:p>
        </p:txBody>
      </p:sp>
      <p:sp>
        <p:nvSpPr>
          <p:cNvPr id="4" name="Obdélník 3"/>
          <p:cNvSpPr/>
          <p:nvPr/>
        </p:nvSpPr>
        <p:spPr>
          <a:xfrm>
            <a:off x="2058199" y="6589554"/>
            <a:ext cx="9558837"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spTree>
    <p:extLst>
      <p:ext uri="{BB962C8B-B14F-4D97-AF65-F5344CB8AC3E}">
        <p14:creationId xmlns:p14="http://schemas.microsoft.com/office/powerpoint/2010/main" val="245053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Pharmacophore Screening – example</a:t>
            </a:r>
          </a:p>
        </p:txBody>
      </p:sp>
      <p:sp>
        <p:nvSpPr>
          <p:cNvPr id="4" name="Obdélník 3"/>
          <p:cNvSpPr/>
          <p:nvPr/>
        </p:nvSpPr>
        <p:spPr>
          <a:xfrm>
            <a:off x="1964681" y="6611779"/>
            <a:ext cx="9693919" cy="246221"/>
          </a:xfrm>
          <a:prstGeom prst="rect">
            <a:avLst/>
          </a:prstGeom>
        </p:spPr>
        <p:txBody>
          <a:bodyPr wrap="square">
            <a:spAutoFit/>
          </a:bodyPr>
          <a:lstStyle/>
          <a:p>
            <a:r>
              <a:rPr lang="en-GB" sz="1000" dirty="0"/>
              <a:t>Abraham D. J., Rotella D. P.: Burger´s Medicinal Chemistry, Drug Discovery and Development – Discovering Lead Molecules (Volume 2), Wiley, New Jersey 2010</a:t>
            </a:r>
          </a:p>
        </p:txBody>
      </p:sp>
      <p:pic>
        <p:nvPicPr>
          <p:cNvPr id="3" name="Obrázek 2"/>
          <p:cNvPicPr>
            <a:picLocks noChangeAspect="1"/>
          </p:cNvPicPr>
          <p:nvPr/>
        </p:nvPicPr>
        <p:blipFill>
          <a:blip r:embed="rId3"/>
          <a:stretch>
            <a:fillRect/>
          </a:stretch>
        </p:blipFill>
        <p:spPr>
          <a:xfrm>
            <a:off x="3313471" y="1407455"/>
            <a:ext cx="4876799" cy="4911717"/>
          </a:xfrm>
          <a:prstGeom prst="rect">
            <a:avLst/>
          </a:prstGeom>
        </p:spPr>
      </p:pic>
    </p:spTree>
    <p:extLst>
      <p:ext uri="{BB962C8B-B14F-4D97-AF65-F5344CB8AC3E}">
        <p14:creationId xmlns:p14="http://schemas.microsoft.com/office/powerpoint/2010/main" val="337403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916D911-8A92-4FD9-B279-B9BDAFE680D3}"/>
              </a:ext>
            </a:extLst>
          </p:cNvPr>
          <p:cNvPicPr>
            <a:picLocks noChangeAspect="1"/>
          </p:cNvPicPr>
          <p:nvPr/>
        </p:nvPicPr>
        <p:blipFill>
          <a:blip r:embed="rId2"/>
          <a:stretch>
            <a:fillRect/>
          </a:stretch>
        </p:blipFill>
        <p:spPr>
          <a:xfrm>
            <a:off x="2295525" y="438150"/>
            <a:ext cx="7600950" cy="5981700"/>
          </a:xfrm>
          <a:prstGeom prst="rect">
            <a:avLst/>
          </a:prstGeom>
        </p:spPr>
      </p:pic>
      <p:sp>
        <p:nvSpPr>
          <p:cNvPr id="2" name="TextovéPole 1">
            <a:extLst>
              <a:ext uri="{FF2B5EF4-FFF2-40B4-BE49-F238E27FC236}">
                <a16:creationId xmlns:a16="http://schemas.microsoft.com/office/drawing/2014/main" id="{35FC794B-99C3-4F50-BD28-F1A32AA2A2E9}"/>
              </a:ext>
            </a:extLst>
          </p:cNvPr>
          <p:cNvSpPr txBox="1"/>
          <p:nvPr/>
        </p:nvSpPr>
        <p:spPr>
          <a:xfrm>
            <a:off x="5084344" y="6611779"/>
            <a:ext cx="2023311" cy="246221"/>
          </a:xfrm>
          <a:prstGeom prst="rect">
            <a:avLst/>
          </a:prstGeom>
          <a:noFill/>
        </p:spPr>
        <p:txBody>
          <a:bodyPr wrap="none" rtlCol="0">
            <a:spAutoFit/>
          </a:bodyPr>
          <a:lstStyle/>
          <a:p>
            <a:r>
              <a:rPr lang="cs-CZ" sz="1000" dirty="0"/>
              <a:t>Svozil D. : </a:t>
            </a:r>
            <a:r>
              <a:rPr lang="cs-CZ" sz="1000" dirty="0" err="1"/>
              <a:t>Chem</a:t>
            </a:r>
            <a:r>
              <a:rPr lang="cs-CZ" sz="1000" dirty="0"/>
              <a:t>. listy 2017, 11, 738</a:t>
            </a:r>
          </a:p>
        </p:txBody>
      </p:sp>
    </p:spTree>
    <p:extLst>
      <p:ext uri="{BB962C8B-B14F-4D97-AF65-F5344CB8AC3E}">
        <p14:creationId xmlns:p14="http://schemas.microsoft.com/office/powerpoint/2010/main" val="47383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5A1C2-5341-473F-92F3-CF39B3173791}"/>
              </a:ext>
            </a:extLst>
          </p:cNvPr>
          <p:cNvSpPr>
            <a:spLocks noGrp="1"/>
          </p:cNvSpPr>
          <p:nvPr>
            <p:ph type="title"/>
          </p:nvPr>
        </p:nvSpPr>
        <p:spPr/>
        <p:txBody>
          <a:bodyPr>
            <a:normAutofit fontScale="90000"/>
          </a:bodyPr>
          <a:lstStyle/>
          <a:p>
            <a:r>
              <a:rPr lang="cs-CZ" dirty="0"/>
              <a:t>Data Science/                            </a:t>
            </a:r>
            <a:r>
              <a:rPr lang="cs-CZ" dirty="0" err="1"/>
              <a:t>Computational</a:t>
            </a:r>
            <a:br>
              <a:rPr lang="cs-CZ" dirty="0"/>
            </a:br>
            <a:r>
              <a:rPr lang="cs-CZ" dirty="0" err="1"/>
              <a:t>chemoinformatics</a:t>
            </a:r>
            <a:r>
              <a:rPr lang="cs-CZ" dirty="0"/>
              <a:t>                     </a:t>
            </a:r>
            <a:r>
              <a:rPr lang="cs-CZ" dirty="0" err="1"/>
              <a:t>molecular</a:t>
            </a:r>
            <a:r>
              <a:rPr lang="cs-CZ" dirty="0"/>
              <a:t> design  </a:t>
            </a:r>
          </a:p>
        </p:txBody>
      </p:sp>
      <p:graphicFrame>
        <p:nvGraphicFramePr>
          <p:cNvPr id="4" name="Zástupný symbol pro obsah 3">
            <a:extLst>
              <a:ext uri="{FF2B5EF4-FFF2-40B4-BE49-F238E27FC236}">
                <a16:creationId xmlns:a16="http://schemas.microsoft.com/office/drawing/2014/main" id="{038EAEF2-B2BC-4ABD-8EF8-049128DFB39A}"/>
              </a:ext>
            </a:extLst>
          </p:cNvPr>
          <p:cNvGraphicFramePr>
            <a:graphicFrameLocks noGrp="1"/>
          </p:cNvGraphicFramePr>
          <p:nvPr>
            <p:ph idx="1"/>
            <p:extLst>
              <p:ext uri="{D42A27DB-BD31-4B8C-83A1-F6EECF244321}">
                <p14:modId xmlns:p14="http://schemas.microsoft.com/office/powerpoint/2010/main" val="33305046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ovéPole 8">
            <a:extLst>
              <a:ext uri="{FF2B5EF4-FFF2-40B4-BE49-F238E27FC236}">
                <a16:creationId xmlns:a16="http://schemas.microsoft.com/office/drawing/2014/main" id="{8D7CC28E-AFF1-43BE-B02D-7C3D8BACB079}"/>
              </a:ext>
            </a:extLst>
          </p:cNvPr>
          <p:cNvSpPr txBox="1"/>
          <p:nvPr/>
        </p:nvSpPr>
        <p:spPr>
          <a:xfrm>
            <a:off x="4772967" y="5783461"/>
            <a:ext cx="4110164" cy="646331"/>
          </a:xfrm>
          <a:prstGeom prst="rect">
            <a:avLst/>
          </a:prstGeom>
          <a:noFill/>
        </p:spPr>
        <p:txBody>
          <a:bodyPr wrap="none" rtlCol="0">
            <a:spAutoFit/>
          </a:bodyPr>
          <a:lstStyle/>
          <a:p>
            <a:pPr marL="285750" indent="-285750">
              <a:buFont typeface="Arial" panose="020B0604020202020204" pitchFamily="34" charset="0"/>
              <a:buChar char="•"/>
            </a:pPr>
            <a:r>
              <a:rPr lang="cs-CZ" dirty="0" err="1"/>
              <a:t>Bioactivity</a:t>
            </a:r>
            <a:r>
              <a:rPr lang="cs-CZ" dirty="0"/>
              <a:t> </a:t>
            </a:r>
            <a:r>
              <a:rPr lang="cs-CZ" dirty="0" err="1"/>
              <a:t>profiling</a:t>
            </a:r>
            <a:endParaRPr lang="cs-CZ" dirty="0"/>
          </a:p>
          <a:p>
            <a:pPr marL="285750" indent="-285750">
              <a:buFont typeface="Arial" panose="020B0604020202020204" pitchFamily="34" charset="0"/>
              <a:buChar char="•"/>
            </a:pPr>
            <a:r>
              <a:rPr lang="cs-CZ" dirty="0" err="1"/>
              <a:t>Predictive</a:t>
            </a:r>
            <a:r>
              <a:rPr lang="cs-CZ" dirty="0"/>
              <a:t> modelling/</a:t>
            </a:r>
            <a:r>
              <a:rPr lang="cs-CZ" dirty="0" err="1"/>
              <a:t>machine</a:t>
            </a:r>
            <a:r>
              <a:rPr lang="cs-CZ" dirty="0"/>
              <a:t> </a:t>
            </a:r>
            <a:r>
              <a:rPr lang="cs-CZ" dirty="0" err="1"/>
              <a:t>learning</a:t>
            </a:r>
            <a:endParaRPr lang="cs-CZ" dirty="0"/>
          </a:p>
        </p:txBody>
      </p:sp>
      <p:cxnSp>
        <p:nvCxnSpPr>
          <p:cNvPr id="11" name="Přímá spojnice se šipkou 10">
            <a:extLst>
              <a:ext uri="{FF2B5EF4-FFF2-40B4-BE49-F238E27FC236}">
                <a16:creationId xmlns:a16="http://schemas.microsoft.com/office/drawing/2014/main" id="{4EC98730-A760-4948-8FCD-6993F4FF0B27}"/>
              </a:ext>
            </a:extLst>
          </p:cNvPr>
          <p:cNvCxnSpPr/>
          <p:nvPr/>
        </p:nvCxnSpPr>
        <p:spPr>
          <a:xfrm flipV="1">
            <a:off x="6008913" y="4230356"/>
            <a:ext cx="0" cy="154744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89977638-6B50-4245-8DB1-0FB8032C0D52}"/>
              </a:ext>
            </a:extLst>
          </p:cNvPr>
          <p:cNvSpPr txBox="1"/>
          <p:nvPr/>
        </p:nvSpPr>
        <p:spPr>
          <a:xfrm flipH="1">
            <a:off x="0" y="6550223"/>
            <a:ext cx="7305152" cy="246221"/>
          </a:xfrm>
          <a:prstGeom prst="rect">
            <a:avLst/>
          </a:prstGeom>
          <a:noFill/>
        </p:spPr>
        <p:txBody>
          <a:bodyPr wrap="square" rtlCol="0">
            <a:spAutoFit/>
          </a:bodyPr>
          <a:lstStyle/>
          <a:p>
            <a:r>
              <a:rPr lang="cs-CZ" sz="1000" dirty="0" err="1"/>
              <a:t>Zdrazil</a:t>
            </a:r>
            <a:r>
              <a:rPr lang="cs-CZ" sz="1000" dirty="0"/>
              <a:t> B.: </a:t>
            </a:r>
            <a:r>
              <a:rPr lang="cs-CZ" sz="1000" dirty="0" err="1"/>
              <a:t>Lecture</a:t>
            </a:r>
            <a:r>
              <a:rPr lang="cs-CZ" sz="1000" dirty="0"/>
              <a:t> (EUROPIN </a:t>
            </a:r>
            <a:r>
              <a:rPr lang="cs-CZ" sz="1000" dirty="0" err="1"/>
              <a:t>Summer</a:t>
            </a:r>
            <a:r>
              <a:rPr lang="cs-CZ" sz="1000" dirty="0"/>
              <a:t> </a:t>
            </a:r>
            <a:r>
              <a:rPr lang="cs-CZ" sz="1000" dirty="0" err="1"/>
              <a:t>school</a:t>
            </a:r>
            <a:r>
              <a:rPr lang="cs-CZ" sz="1000" dirty="0"/>
              <a:t> on </a:t>
            </a:r>
            <a:r>
              <a:rPr lang="cs-CZ" sz="1000" dirty="0" err="1"/>
              <a:t>Drug</a:t>
            </a:r>
            <a:r>
              <a:rPr lang="cs-CZ" sz="1000" dirty="0"/>
              <a:t> Design, 15-20, </a:t>
            </a:r>
            <a:r>
              <a:rPr lang="cs-CZ" sz="1000" dirty="0" err="1"/>
              <a:t>September</a:t>
            </a:r>
            <a:r>
              <a:rPr lang="cs-CZ" sz="1000" dirty="0"/>
              <a:t> 2019, </a:t>
            </a:r>
            <a:r>
              <a:rPr lang="cs-CZ" sz="1000" dirty="0" err="1"/>
              <a:t>Vienna</a:t>
            </a:r>
            <a:r>
              <a:rPr lang="cs-CZ" sz="1000" dirty="0"/>
              <a:t>)</a:t>
            </a:r>
          </a:p>
        </p:txBody>
      </p:sp>
    </p:spTree>
    <p:extLst>
      <p:ext uri="{BB962C8B-B14F-4D97-AF65-F5344CB8AC3E}">
        <p14:creationId xmlns:p14="http://schemas.microsoft.com/office/powerpoint/2010/main" val="60943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hlinkClick r:id="rId2"/>
              </a:rPr>
              <a:t>QSAR</a:t>
            </a:r>
            <a:r>
              <a:rPr lang="en-GB" dirty="0"/>
              <a:t> Models</a:t>
            </a:r>
          </a:p>
        </p:txBody>
      </p:sp>
      <p:sp>
        <p:nvSpPr>
          <p:cNvPr id="3" name="Zástupný symbol pro obsah 2"/>
          <p:cNvSpPr>
            <a:spLocks noGrp="1"/>
          </p:cNvSpPr>
          <p:nvPr>
            <p:ph idx="1"/>
          </p:nvPr>
        </p:nvSpPr>
        <p:spPr/>
        <p:txBody>
          <a:bodyPr>
            <a:normAutofit lnSpcReduction="10000"/>
          </a:bodyPr>
          <a:lstStyle/>
          <a:p>
            <a:r>
              <a:rPr lang="en-GB" dirty="0"/>
              <a:t>quantification of biological activity</a:t>
            </a:r>
          </a:p>
          <a:p>
            <a:endParaRPr lang="en-GB" dirty="0"/>
          </a:p>
          <a:p>
            <a:r>
              <a:rPr lang="en-GB" dirty="0">
                <a:solidFill>
                  <a:srgbClr val="FF0000"/>
                </a:solidFill>
              </a:rPr>
              <a:t>1D-QSAR</a:t>
            </a:r>
            <a:r>
              <a:rPr lang="en-GB" dirty="0"/>
              <a:t> –</a:t>
            </a:r>
            <a:r>
              <a:rPr lang="cs-CZ" dirty="0"/>
              <a:t> </a:t>
            </a:r>
            <a:r>
              <a:rPr lang="en-GB" dirty="0"/>
              <a:t>relationship between activity and </a:t>
            </a:r>
            <a:r>
              <a:rPr lang="en-GB" b="1" dirty="0"/>
              <a:t>physicochemical properties</a:t>
            </a:r>
            <a:r>
              <a:rPr lang="en-GB" dirty="0"/>
              <a:t>, e.g. MW, </a:t>
            </a:r>
            <a:r>
              <a:rPr lang="en-GB" dirty="0" err="1"/>
              <a:t>log</a:t>
            </a:r>
            <a:r>
              <a:rPr lang="en-GB" i="1" dirty="0" err="1"/>
              <a:t>P</a:t>
            </a:r>
            <a:r>
              <a:rPr lang="en-GB" dirty="0"/>
              <a:t>, </a:t>
            </a:r>
            <a:r>
              <a:rPr lang="en-GB" dirty="0" err="1"/>
              <a:t>p</a:t>
            </a:r>
            <a:r>
              <a:rPr lang="en-GB" i="1" dirty="0" err="1"/>
              <a:t>K</a:t>
            </a:r>
            <a:r>
              <a:rPr lang="en-GB" baseline="-25000" dirty="0" err="1"/>
              <a:t>a</a:t>
            </a:r>
            <a:endParaRPr lang="en-GB" dirty="0"/>
          </a:p>
          <a:p>
            <a:r>
              <a:rPr lang="en-GB" dirty="0">
                <a:solidFill>
                  <a:srgbClr val="FF0000"/>
                </a:solidFill>
              </a:rPr>
              <a:t>2D-QSAR</a:t>
            </a:r>
            <a:r>
              <a:rPr lang="en-GB" dirty="0"/>
              <a:t> –</a:t>
            </a:r>
            <a:r>
              <a:rPr lang="cs-CZ" dirty="0"/>
              <a:t> </a:t>
            </a:r>
            <a:r>
              <a:rPr lang="en-GB" dirty="0"/>
              <a:t>additional</a:t>
            </a:r>
            <a:r>
              <a:rPr lang="cs-CZ" dirty="0"/>
              <a:t>l</a:t>
            </a:r>
            <a:r>
              <a:rPr lang="en-GB" dirty="0"/>
              <a:t>y </a:t>
            </a:r>
            <a:r>
              <a:rPr lang="en-GB" b="1" dirty="0"/>
              <a:t>structural patterns and connectivity</a:t>
            </a:r>
          </a:p>
          <a:p>
            <a:r>
              <a:rPr lang="en-GB" dirty="0">
                <a:solidFill>
                  <a:srgbClr val="FF0000"/>
                </a:solidFill>
              </a:rPr>
              <a:t>3D-QSAR</a:t>
            </a:r>
            <a:r>
              <a:rPr lang="en-GB" dirty="0"/>
              <a:t> –</a:t>
            </a:r>
            <a:r>
              <a:rPr lang="cs-CZ" dirty="0"/>
              <a:t> </a:t>
            </a:r>
            <a:r>
              <a:rPr lang="en-GB" dirty="0"/>
              <a:t>describes </a:t>
            </a:r>
            <a:r>
              <a:rPr lang="en-GB" b="1" dirty="0"/>
              <a:t>electrostatic and steric properties in 3D</a:t>
            </a:r>
          </a:p>
          <a:p>
            <a:r>
              <a:rPr lang="en-GB" dirty="0">
                <a:solidFill>
                  <a:srgbClr val="FF0000"/>
                </a:solidFill>
              </a:rPr>
              <a:t>4D-QSAR</a:t>
            </a:r>
            <a:r>
              <a:rPr lang="en-GB" dirty="0"/>
              <a:t> –</a:t>
            </a:r>
            <a:r>
              <a:rPr lang="cs-CZ" dirty="0"/>
              <a:t> </a:t>
            </a:r>
            <a:r>
              <a:rPr lang="en-GB" dirty="0"/>
              <a:t>computes with </a:t>
            </a:r>
            <a:r>
              <a:rPr lang="en-GB" b="1" dirty="0"/>
              <a:t>more conformations </a:t>
            </a:r>
            <a:r>
              <a:rPr lang="en-GB" dirty="0"/>
              <a:t>of ligand</a:t>
            </a:r>
          </a:p>
          <a:p>
            <a:r>
              <a:rPr lang="en-GB" dirty="0">
                <a:solidFill>
                  <a:srgbClr val="FF0000"/>
                </a:solidFill>
              </a:rPr>
              <a:t>5D-QSAR</a:t>
            </a:r>
            <a:r>
              <a:rPr lang="en-GB" dirty="0"/>
              <a:t> –</a:t>
            </a:r>
            <a:r>
              <a:rPr lang="cs-CZ" dirty="0"/>
              <a:t> </a:t>
            </a:r>
            <a:r>
              <a:rPr lang="en-GB" dirty="0"/>
              <a:t>adds </a:t>
            </a:r>
            <a:r>
              <a:rPr lang="en-GB" b="1" dirty="0"/>
              <a:t>induced-fit models </a:t>
            </a:r>
            <a:r>
              <a:rPr lang="en-GB" dirty="0"/>
              <a:t>to 4D-QSAR</a:t>
            </a:r>
          </a:p>
          <a:p>
            <a:r>
              <a:rPr lang="en-GB" dirty="0">
                <a:solidFill>
                  <a:srgbClr val="FF0000"/>
                </a:solidFill>
              </a:rPr>
              <a:t>6D-QSAR</a:t>
            </a:r>
            <a:r>
              <a:rPr lang="en-GB" dirty="0"/>
              <a:t> –</a:t>
            </a:r>
            <a:r>
              <a:rPr lang="cs-CZ" dirty="0"/>
              <a:t> </a:t>
            </a:r>
            <a:r>
              <a:rPr lang="en-GB" dirty="0"/>
              <a:t>adds </a:t>
            </a:r>
            <a:r>
              <a:rPr lang="en-GB" b="1" dirty="0"/>
              <a:t>solvation</a:t>
            </a:r>
            <a:r>
              <a:rPr lang="en-GB" dirty="0"/>
              <a:t> models to 5D-QSAR</a:t>
            </a:r>
          </a:p>
        </p:txBody>
      </p:sp>
      <p:sp>
        <p:nvSpPr>
          <p:cNvPr id="4" name="Obdélník 3"/>
          <p:cNvSpPr/>
          <p:nvPr/>
        </p:nvSpPr>
        <p:spPr>
          <a:xfrm>
            <a:off x="3106882" y="6611779"/>
            <a:ext cx="7412460" cy="246221"/>
          </a:xfrm>
          <a:prstGeom prst="rect">
            <a:avLst/>
          </a:prstGeom>
        </p:spPr>
        <p:txBody>
          <a:bodyPr wrap="square">
            <a:spAutoFit/>
          </a:bodyPr>
          <a:lstStyle/>
          <a:p>
            <a:r>
              <a:rPr lang="en-GB" sz="1000" dirty="0"/>
              <a:t>Polanski J.: </a:t>
            </a:r>
            <a:r>
              <a:rPr lang="en-GB" sz="1000" dirty="0" err="1"/>
              <a:t>Curr</a:t>
            </a:r>
            <a:r>
              <a:rPr lang="en-GB" sz="1000" dirty="0"/>
              <a:t>. Med. Chem. 2009, 16, 3243-3257</a:t>
            </a:r>
            <a:r>
              <a:rPr lang="cs-CZ" sz="1000" dirty="0"/>
              <a:t>; </a:t>
            </a:r>
            <a:r>
              <a:rPr lang="en-GB" sz="1000" dirty="0"/>
              <a:t>Kučera T. : Mil. Med. Sci. Lett. 2016, 85 (2), 75-79</a:t>
            </a:r>
          </a:p>
        </p:txBody>
      </p:sp>
    </p:spTree>
    <p:extLst>
      <p:ext uri="{BB962C8B-B14F-4D97-AF65-F5344CB8AC3E}">
        <p14:creationId xmlns:p14="http://schemas.microsoft.com/office/powerpoint/2010/main" val="2487031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with a diagram&#10;&#10;Description automatically generated">
            <a:extLst>
              <a:ext uri="{FF2B5EF4-FFF2-40B4-BE49-F238E27FC236}">
                <a16:creationId xmlns:a16="http://schemas.microsoft.com/office/drawing/2014/main" id="{BFF8E0BE-6ACA-5B93-8137-935ECA243301}"/>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840922" y="238130"/>
            <a:ext cx="8510155" cy="6381740"/>
          </a:xfrm>
        </p:spPr>
      </p:pic>
    </p:spTree>
    <p:extLst>
      <p:ext uri="{BB962C8B-B14F-4D97-AF65-F5344CB8AC3E}">
        <p14:creationId xmlns:p14="http://schemas.microsoft.com/office/powerpoint/2010/main" val="2184593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Fragment-Based Lead Discovery (FBLD)</a:t>
            </a:r>
          </a:p>
        </p:txBody>
      </p:sp>
      <p:sp>
        <p:nvSpPr>
          <p:cNvPr id="3" name="Zástupný symbol pro obsah 2"/>
          <p:cNvSpPr>
            <a:spLocks noGrp="1"/>
          </p:cNvSpPr>
          <p:nvPr>
            <p:ph idx="1"/>
          </p:nvPr>
        </p:nvSpPr>
        <p:spPr/>
        <p:txBody>
          <a:bodyPr/>
          <a:lstStyle/>
          <a:p>
            <a:r>
              <a:rPr lang="en-GB" dirty="0"/>
              <a:t>history: 1996 the very first publication on FBLD (</a:t>
            </a:r>
            <a:r>
              <a:rPr lang="en-GB" dirty="0" err="1"/>
              <a:t>Abott</a:t>
            </a:r>
            <a:r>
              <a:rPr lang="en-GB" dirty="0"/>
              <a:t>)</a:t>
            </a:r>
          </a:p>
          <a:p>
            <a:r>
              <a:rPr lang="en-GB" dirty="0"/>
              <a:t>screening of </a:t>
            </a:r>
            <a:r>
              <a:rPr lang="en-GB" b="1" dirty="0"/>
              <a:t>fragment library</a:t>
            </a:r>
            <a:r>
              <a:rPr lang="en-GB" dirty="0"/>
              <a:t>, usually by biophysical method</a:t>
            </a:r>
          </a:p>
          <a:p>
            <a:r>
              <a:rPr lang="en-GB" dirty="0"/>
              <a:t>combination of information about fragments with other hits from virtual or experimental screening of conventional libraries and from literature</a:t>
            </a:r>
          </a:p>
          <a:p>
            <a:r>
              <a:rPr lang="en-GB" dirty="0"/>
              <a:t>validation of </a:t>
            </a:r>
            <a:r>
              <a:rPr lang="en-GB" b="1" dirty="0"/>
              <a:t>binding of the various hits and structure </a:t>
            </a:r>
            <a:r>
              <a:rPr lang="en-GB" dirty="0"/>
              <a:t>determined by X-ray, NMR etc.</a:t>
            </a:r>
          </a:p>
        </p:txBody>
      </p:sp>
      <p:sp>
        <p:nvSpPr>
          <p:cNvPr id="4" name="Obdélník 3"/>
          <p:cNvSpPr/>
          <p:nvPr/>
        </p:nvSpPr>
        <p:spPr>
          <a:xfrm>
            <a:off x="3626302" y="6492875"/>
            <a:ext cx="746943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4265557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a:t>
            </a:r>
          </a:p>
        </p:txBody>
      </p:sp>
      <p:sp>
        <p:nvSpPr>
          <p:cNvPr id="3" name="Zástupný symbol pro obsah 2"/>
          <p:cNvSpPr>
            <a:spLocks noGrp="1"/>
          </p:cNvSpPr>
          <p:nvPr>
            <p:ph idx="1"/>
          </p:nvPr>
        </p:nvSpPr>
        <p:spPr/>
        <p:txBody>
          <a:bodyPr>
            <a:normAutofit/>
          </a:bodyPr>
          <a:lstStyle/>
          <a:p>
            <a:r>
              <a:rPr lang="en-US" dirty="0"/>
              <a:t>is small (</a:t>
            </a:r>
            <a:r>
              <a:rPr lang="en-US" b="1" dirty="0"/>
              <a:t>low MW</a:t>
            </a:r>
            <a:r>
              <a:rPr lang="en-US" dirty="0"/>
              <a:t>)</a:t>
            </a:r>
          </a:p>
          <a:p>
            <a:r>
              <a:rPr lang="en-US" dirty="0"/>
              <a:t>need methods for fragment</a:t>
            </a:r>
            <a:r>
              <a:rPr lang="cs-CZ" dirty="0"/>
              <a:t> </a:t>
            </a:r>
            <a:r>
              <a:rPr lang="cs-CZ" dirty="0" err="1"/>
              <a:t>evolution</a:t>
            </a:r>
            <a:endParaRPr lang="en-US" dirty="0"/>
          </a:p>
          <a:p>
            <a:endParaRPr lang="cs-CZ" dirty="0"/>
          </a:p>
          <a:p>
            <a:r>
              <a:rPr lang="en-GB" dirty="0"/>
              <a:t>Fragment-based ligand design</a:t>
            </a:r>
          </a:p>
          <a:p>
            <a:pPr lvl="1"/>
            <a:r>
              <a:rPr lang="en-GB" dirty="0"/>
              <a:t>for most targets, fragment screening provides </a:t>
            </a:r>
            <a:r>
              <a:rPr lang="en-GB" dirty="0">
                <a:solidFill>
                  <a:srgbClr val="FF0000"/>
                </a:solidFill>
              </a:rPr>
              <a:t>choice in the number and diversity </a:t>
            </a:r>
            <a:r>
              <a:rPr lang="en-GB" dirty="0"/>
              <a:t>of chemical starting points</a:t>
            </a:r>
          </a:p>
          <a:p>
            <a:pPr lvl="1"/>
            <a:r>
              <a:rPr lang="en-GB" dirty="0"/>
              <a:t>the chemist has a small start points, this gives opportunities for developing highly efficient, lower molecular weight lead with the possibility to optimise the required drug-like properties</a:t>
            </a:r>
          </a:p>
          <a:p>
            <a:pPr lvl="1"/>
            <a:r>
              <a:rPr lang="en-GB" dirty="0"/>
              <a:t>enables identifying </a:t>
            </a:r>
            <a:r>
              <a:rPr lang="en-GB" dirty="0">
                <a:solidFill>
                  <a:srgbClr val="FF0000"/>
                </a:solidFill>
              </a:rPr>
              <a:t>novel scaffolds and binding motifs</a:t>
            </a:r>
          </a:p>
          <a:p>
            <a:endParaRPr lang="cs-CZ" dirty="0"/>
          </a:p>
        </p:txBody>
      </p:sp>
      <p:sp>
        <p:nvSpPr>
          <p:cNvPr id="4" name="Obdélník 3"/>
          <p:cNvSpPr/>
          <p:nvPr/>
        </p:nvSpPr>
        <p:spPr>
          <a:xfrm>
            <a:off x="3231447" y="6611779"/>
            <a:ext cx="746943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3701271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Evolution</a:t>
            </a:r>
          </a:p>
        </p:txBody>
      </p:sp>
      <p:sp>
        <p:nvSpPr>
          <p:cNvPr id="4" name="Obdélník 3"/>
          <p:cNvSpPr/>
          <p:nvPr/>
        </p:nvSpPr>
        <p:spPr>
          <a:xfrm>
            <a:off x="3364735" y="6589554"/>
            <a:ext cx="575848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5" name="Obrázek 4"/>
          <p:cNvPicPr>
            <a:picLocks noChangeAspect="1"/>
          </p:cNvPicPr>
          <p:nvPr/>
        </p:nvPicPr>
        <p:blipFill>
          <a:blip r:embed="rId3"/>
          <a:stretch>
            <a:fillRect/>
          </a:stretch>
        </p:blipFill>
        <p:spPr>
          <a:xfrm>
            <a:off x="2333766" y="1690688"/>
            <a:ext cx="7130274" cy="4411653"/>
          </a:xfrm>
          <a:prstGeom prst="rect">
            <a:avLst/>
          </a:prstGeom>
        </p:spPr>
      </p:pic>
    </p:spTree>
    <p:extLst>
      <p:ext uri="{BB962C8B-B14F-4D97-AF65-F5344CB8AC3E}">
        <p14:creationId xmlns:p14="http://schemas.microsoft.com/office/powerpoint/2010/main" val="164603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Screening Approaches</a:t>
            </a:r>
          </a:p>
        </p:txBody>
      </p:sp>
      <p:sp>
        <p:nvSpPr>
          <p:cNvPr id="5" name="Obdélník 4"/>
          <p:cNvSpPr/>
          <p:nvPr/>
        </p:nvSpPr>
        <p:spPr>
          <a:xfrm>
            <a:off x="3042616" y="6611779"/>
            <a:ext cx="5831220"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3"/>
          <a:stretch>
            <a:fillRect/>
          </a:stretch>
        </p:blipFill>
        <p:spPr>
          <a:xfrm>
            <a:off x="1470448" y="1363579"/>
            <a:ext cx="8088504" cy="5129296"/>
          </a:xfrm>
          <a:prstGeom prst="rect">
            <a:avLst/>
          </a:prstGeom>
        </p:spPr>
      </p:pic>
    </p:spTree>
    <p:extLst>
      <p:ext uri="{BB962C8B-B14F-4D97-AF65-F5344CB8AC3E}">
        <p14:creationId xmlns:p14="http://schemas.microsoft.com/office/powerpoint/2010/main" val="2613961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296582" y="6611779"/>
            <a:ext cx="5827359"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4" name="Obrázek 3"/>
          <p:cNvPicPr>
            <a:picLocks noChangeAspect="1"/>
          </p:cNvPicPr>
          <p:nvPr/>
        </p:nvPicPr>
        <p:blipFill>
          <a:blip r:embed="rId3"/>
          <a:stretch>
            <a:fillRect/>
          </a:stretch>
        </p:blipFill>
        <p:spPr>
          <a:xfrm>
            <a:off x="2123400" y="529937"/>
            <a:ext cx="7945199" cy="5612502"/>
          </a:xfrm>
          <a:prstGeom prst="rect">
            <a:avLst/>
          </a:prstGeom>
        </p:spPr>
      </p:pic>
    </p:spTree>
    <p:extLst>
      <p:ext uri="{BB962C8B-B14F-4D97-AF65-F5344CB8AC3E}">
        <p14:creationId xmlns:p14="http://schemas.microsoft.com/office/powerpoint/2010/main" val="2696314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Fragment Library</a:t>
            </a:r>
          </a:p>
        </p:txBody>
      </p:sp>
      <p:sp>
        <p:nvSpPr>
          <p:cNvPr id="3" name="Zástupný symbol pro obsah 2"/>
          <p:cNvSpPr>
            <a:spLocks noGrp="1"/>
          </p:cNvSpPr>
          <p:nvPr>
            <p:ph idx="1"/>
          </p:nvPr>
        </p:nvSpPr>
        <p:spPr/>
        <p:txBody>
          <a:bodyPr/>
          <a:lstStyle/>
          <a:p>
            <a:r>
              <a:rPr lang="en-GB" dirty="0"/>
              <a:t>commercially available compounds</a:t>
            </a:r>
          </a:p>
          <a:p>
            <a:r>
              <a:rPr lang="en-GB" dirty="0"/>
              <a:t>corporate libraries</a:t>
            </a:r>
          </a:p>
          <a:p>
            <a:endParaRPr lang="en-GB" dirty="0"/>
          </a:p>
          <a:p>
            <a:r>
              <a:rPr lang="en-GB" dirty="0"/>
              <a:t>filters</a:t>
            </a:r>
          </a:p>
          <a:p>
            <a:pPr lvl="1"/>
            <a:r>
              <a:rPr lang="en-GB" dirty="0"/>
              <a:t>MW</a:t>
            </a:r>
          </a:p>
          <a:p>
            <a:pPr lvl="1"/>
            <a:r>
              <a:rPr lang="en-GB" dirty="0"/>
              <a:t>toxicity</a:t>
            </a:r>
          </a:p>
          <a:p>
            <a:pPr lvl="1"/>
            <a:r>
              <a:rPr lang="en-GB" dirty="0"/>
              <a:t>reactivity</a:t>
            </a:r>
          </a:p>
          <a:p>
            <a:pPr lvl="1"/>
            <a:r>
              <a:rPr lang="en-GB" dirty="0"/>
              <a:t>solubility etc. </a:t>
            </a:r>
          </a:p>
        </p:txBody>
      </p:sp>
      <p:sp>
        <p:nvSpPr>
          <p:cNvPr id="5" name="Obdélník 4"/>
          <p:cNvSpPr/>
          <p:nvPr/>
        </p:nvSpPr>
        <p:spPr>
          <a:xfrm>
            <a:off x="146098" y="6582742"/>
            <a:ext cx="7469436"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6" name="Obrázek 5"/>
          <p:cNvPicPr>
            <a:picLocks noChangeAspect="1"/>
          </p:cNvPicPr>
          <p:nvPr/>
        </p:nvPicPr>
        <p:blipFill>
          <a:blip r:embed="rId3"/>
          <a:stretch>
            <a:fillRect/>
          </a:stretch>
        </p:blipFill>
        <p:spPr>
          <a:xfrm>
            <a:off x="6754091" y="177096"/>
            <a:ext cx="4759652" cy="6503807"/>
          </a:xfrm>
          <a:prstGeom prst="rect">
            <a:avLst/>
          </a:prstGeom>
        </p:spPr>
      </p:pic>
    </p:spTree>
    <p:extLst>
      <p:ext uri="{BB962C8B-B14F-4D97-AF65-F5344CB8AC3E}">
        <p14:creationId xmlns:p14="http://schemas.microsoft.com/office/powerpoint/2010/main" val="1442299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2918389" y="350914"/>
            <a:ext cx="5907498" cy="5714368"/>
          </a:xfrm>
          <a:prstGeom prst="rect">
            <a:avLst/>
          </a:prstGeom>
        </p:spPr>
      </p:pic>
      <p:sp>
        <p:nvSpPr>
          <p:cNvPr id="4" name="Obdélník 3"/>
          <p:cNvSpPr/>
          <p:nvPr/>
        </p:nvSpPr>
        <p:spPr>
          <a:xfrm>
            <a:off x="3548307" y="6611779"/>
            <a:ext cx="6187975"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2393014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Conformation</a:t>
            </a:r>
          </a:p>
        </p:txBody>
      </p:sp>
      <p:sp>
        <p:nvSpPr>
          <p:cNvPr id="3" name="Zástupný symbol pro obsah 2"/>
          <p:cNvSpPr>
            <a:spLocks noGrp="1"/>
          </p:cNvSpPr>
          <p:nvPr>
            <p:ph idx="1"/>
          </p:nvPr>
        </p:nvSpPr>
        <p:spPr/>
        <p:txBody>
          <a:bodyPr>
            <a:normAutofit fontScale="92500" lnSpcReduction="10000"/>
          </a:bodyPr>
          <a:lstStyle/>
          <a:p>
            <a:r>
              <a:rPr lang="en-GB" dirty="0"/>
              <a:t>history: </a:t>
            </a:r>
            <a:r>
              <a:rPr lang="en-GB" b="1" i="1" dirty="0"/>
              <a:t>Barton</a:t>
            </a:r>
            <a:r>
              <a:rPr lang="en-GB" dirty="0"/>
              <a:t> related the reactivity of subst. cyclohexane to equatorial or axial orientation of the ring substituents</a:t>
            </a:r>
          </a:p>
          <a:p>
            <a:r>
              <a:rPr lang="en-GB" dirty="0">
                <a:solidFill>
                  <a:srgbClr val="FF0000"/>
                </a:solidFill>
              </a:rPr>
              <a:t>each rotatable bond is systematically rotated </a:t>
            </a:r>
            <a:r>
              <a:rPr lang="en-GB" i="1" dirty="0">
                <a:solidFill>
                  <a:srgbClr val="FF0000"/>
                </a:solidFill>
              </a:rPr>
              <a:t>via </a:t>
            </a:r>
            <a:r>
              <a:rPr lang="en-GB" dirty="0">
                <a:solidFill>
                  <a:srgbClr val="FF0000"/>
                </a:solidFill>
              </a:rPr>
              <a:t>a fixed amount whilst the bond lengths and angles are kept constant</a:t>
            </a:r>
          </a:p>
          <a:p>
            <a:pPr lvl="1"/>
            <a:r>
              <a:rPr lang="en-US" dirty="0"/>
              <a:t>small molecule with 3 rotational bonds → 1728 conformations</a:t>
            </a:r>
          </a:p>
          <a:p>
            <a:pPr lvl="1"/>
            <a:r>
              <a:rPr lang="en-US" dirty="0"/>
              <a:t>molecule with 6 rotational bonds → 2.9 million conformations</a:t>
            </a:r>
          </a:p>
          <a:p>
            <a:pPr lvl="1"/>
            <a:r>
              <a:rPr lang="en-US" dirty="0"/>
              <a:t>molecule with  7 rotational bonds → 36 million conformations</a:t>
            </a:r>
          </a:p>
          <a:p>
            <a:r>
              <a:rPr lang="en-GB" dirty="0"/>
              <a:t>the objective is to discover all the accessible conformations, which will lie at </a:t>
            </a:r>
            <a:r>
              <a:rPr lang="en-GB" b="1" dirty="0"/>
              <a:t>energy minima</a:t>
            </a:r>
          </a:p>
          <a:p>
            <a:r>
              <a:rPr lang="en-GB" dirty="0"/>
              <a:t>the calculation can produce a map of potential energy surface for a molecule</a:t>
            </a:r>
          </a:p>
        </p:txBody>
      </p:sp>
      <p:sp>
        <p:nvSpPr>
          <p:cNvPr id="4" name="Obdélník 3"/>
          <p:cNvSpPr/>
          <p:nvPr/>
        </p:nvSpPr>
        <p:spPr>
          <a:xfrm>
            <a:off x="3484083" y="6611779"/>
            <a:ext cx="7869717"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spTree>
    <p:extLst>
      <p:ext uri="{BB962C8B-B14F-4D97-AF65-F5344CB8AC3E}">
        <p14:creationId xmlns:p14="http://schemas.microsoft.com/office/powerpoint/2010/main" val="140122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Computers</a:t>
            </a:r>
            <a:r>
              <a:rPr lang="cs-CZ" dirty="0"/>
              <a:t> in </a:t>
            </a:r>
            <a:r>
              <a:rPr lang="cs-CZ" dirty="0" err="1"/>
              <a:t>Medicinal</a:t>
            </a:r>
            <a:r>
              <a:rPr lang="cs-CZ" dirty="0"/>
              <a:t> </a:t>
            </a:r>
            <a:r>
              <a:rPr lang="cs-CZ" dirty="0" err="1"/>
              <a:t>Chemistry</a:t>
            </a:r>
            <a:endParaRPr lang="cs-CZ" dirty="0"/>
          </a:p>
        </p:txBody>
      </p:sp>
      <p:sp>
        <p:nvSpPr>
          <p:cNvPr id="3" name="Zástupný symbol pro obsah 2"/>
          <p:cNvSpPr>
            <a:spLocks noGrp="1"/>
          </p:cNvSpPr>
          <p:nvPr>
            <p:ph idx="1"/>
          </p:nvPr>
        </p:nvSpPr>
        <p:spPr/>
        <p:txBody>
          <a:bodyPr/>
          <a:lstStyle/>
          <a:p>
            <a:r>
              <a:rPr lang="cs-CZ" dirty="0" err="1"/>
              <a:t>molecular</a:t>
            </a:r>
            <a:r>
              <a:rPr lang="cs-CZ" dirty="0"/>
              <a:t> and </a:t>
            </a:r>
            <a:r>
              <a:rPr lang="cs-CZ" dirty="0" err="1"/>
              <a:t>quantum</a:t>
            </a:r>
            <a:r>
              <a:rPr lang="cs-CZ" dirty="0"/>
              <a:t> </a:t>
            </a:r>
            <a:r>
              <a:rPr lang="cs-CZ" dirty="0" err="1"/>
              <a:t>mechanics</a:t>
            </a:r>
            <a:endParaRPr lang="cs-CZ" dirty="0"/>
          </a:p>
          <a:p>
            <a:r>
              <a:rPr lang="cs-CZ" dirty="0" err="1"/>
              <a:t>drawing</a:t>
            </a:r>
            <a:r>
              <a:rPr lang="cs-CZ" dirty="0"/>
              <a:t> </a:t>
            </a:r>
            <a:r>
              <a:rPr lang="cs-CZ" dirty="0" err="1"/>
              <a:t>chemical</a:t>
            </a:r>
            <a:r>
              <a:rPr lang="cs-CZ" dirty="0"/>
              <a:t> </a:t>
            </a:r>
            <a:r>
              <a:rPr lang="cs-CZ" dirty="0" err="1"/>
              <a:t>structure</a:t>
            </a:r>
            <a:endParaRPr lang="cs-CZ" dirty="0"/>
          </a:p>
          <a:p>
            <a:r>
              <a:rPr lang="cs-CZ" dirty="0"/>
              <a:t>3D </a:t>
            </a:r>
            <a:r>
              <a:rPr lang="cs-CZ" dirty="0" err="1"/>
              <a:t>structures</a:t>
            </a:r>
            <a:endParaRPr lang="cs-CZ" dirty="0"/>
          </a:p>
          <a:p>
            <a:r>
              <a:rPr lang="cs-CZ" dirty="0" err="1"/>
              <a:t>energy</a:t>
            </a:r>
            <a:r>
              <a:rPr lang="cs-CZ" dirty="0"/>
              <a:t> </a:t>
            </a:r>
            <a:r>
              <a:rPr lang="cs-CZ" dirty="0" err="1"/>
              <a:t>minimization</a:t>
            </a:r>
            <a:endParaRPr lang="cs-CZ" dirty="0"/>
          </a:p>
          <a:p>
            <a:r>
              <a:rPr lang="cs-CZ" dirty="0" err="1"/>
              <a:t>molecular</a:t>
            </a:r>
            <a:r>
              <a:rPr lang="cs-CZ" dirty="0"/>
              <a:t> </a:t>
            </a:r>
            <a:r>
              <a:rPr lang="cs-CZ" dirty="0" err="1"/>
              <a:t>properties</a:t>
            </a:r>
            <a:endParaRPr lang="cs-CZ" dirty="0"/>
          </a:p>
          <a:p>
            <a:r>
              <a:rPr lang="cs-CZ" dirty="0" err="1"/>
              <a:t>conformational</a:t>
            </a:r>
            <a:r>
              <a:rPr lang="cs-CZ" dirty="0"/>
              <a:t> </a:t>
            </a:r>
            <a:r>
              <a:rPr lang="cs-CZ" dirty="0" err="1"/>
              <a:t>analysis</a:t>
            </a:r>
            <a:endParaRPr lang="cs-CZ" dirty="0"/>
          </a:p>
          <a:p>
            <a:endParaRPr lang="cs-CZ" dirty="0"/>
          </a:p>
        </p:txBody>
      </p:sp>
      <p:sp>
        <p:nvSpPr>
          <p:cNvPr id="4" name="Obdélník 3"/>
          <p:cNvSpPr/>
          <p:nvPr/>
        </p:nvSpPr>
        <p:spPr>
          <a:xfrm>
            <a:off x="2521528" y="6311900"/>
            <a:ext cx="8506690"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in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4035100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Conformation</a:t>
            </a:r>
            <a:endParaRPr lang="cs-CZ" dirty="0"/>
          </a:p>
        </p:txBody>
      </p:sp>
      <p:sp>
        <p:nvSpPr>
          <p:cNvPr id="5" name="Text Placeholder 4">
            <a:extLst>
              <a:ext uri="{FF2B5EF4-FFF2-40B4-BE49-F238E27FC236}">
                <a16:creationId xmlns:a16="http://schemas.microsoft.com/office/drawing/2014/main" id="{4F8CECA7-C69C-7B79-123E-DB6759DD0F32}"/>
              </a:ext>
            </a:extLst>
          </p:cNvPr>
          <p:cNvSpPr>
            <a:spLocks noGrp="1"/>
          </p:cNvSpPr>
          <p:nvPr>
            <p:ph type="body" idx="1"/>
          </p:nvPr>
        </p:nvSpPr>
        <p:spPr/>
        <p:txBody>
          <a:bodyPr>
            <a:normAutofit lnSpcReduction="10000"/>
          </a:bodyPr>
          <a:lstStyle/>
          <a:p>
            <a:r>
              <a:rPr lang="cs-CZ" dirty="0" err="1"/>
              <a:t>Conformation</a:t>
            </a:r>
            <a:r>
              <a:rPr lang="cs-CZ" dirty="0"/>
              <a:t> </a:t>
            </a:r>
            <a:r>
              <a:rPr lang="cs-CZ" dirty="0" err="1"/>
              <a:t>calculations</a:t>
            </a:r>
            <a:endParaRPr lang="cs-CZ" dirty="0"/>
          </a:p>
          <a:p>
            <a:endParaRPr lang="en-US" dirty="0"/>
          </a:p>
        </p:txBody>
      </p:sp>
      <p:sp>
        <p:nvSpPr>
          <p:cNvPr id="3" name="Zástupný symbol pro obsah 2"/>
          <p:cNvSpPr>
            <a:spLocks noGrp="1"/>
          </p:cNvSpPr>
          <p:nvPr>
            <p:ph sz="half" idx="2"/>
          </p:nvPr>
        </p:nvSpPr>
        <p:spPr>
          <a:xfrm>
            <a:off x="839788" y="2505075"/>
            <a:ext cx="5157787" cy="4048702"/>
          </a:xfrm>
        </p:spPr>
        <p:txBody>
          <a:bodyPr>
            <a:normAutofit fontScale="62500" lnSpcReduction="20000"/>
          </a:bodyPr>
          <a:lstStyle/>
          <a:p>
            <a:r>
              <a:rPr lang="cs-CZ" dirty="0" err="1"/>
              <a:t>conformational</a:t>
            </a:r>
            <a:r>
              <a:rPr lang="cs-CZ" dirty="0"/>
              <a:t> </a:t>
            </a:r>
            <a:r>
              <a:rPr lang="cs-CZ" dirty="0" err="1"/>
              <a:t>sampling</a:t>
            </a:r>
            <a:r>
              <a:rPr lang="cs-CZ" dirty="0"/>
              <a:t> (</a:t>
            </a:r>
            <a:r>
              <a:rPr lang="en-US" dirty="0"/>
              <a:t>resulting conformational sample ‘‘ensemble’’ will be representative of the system as a whole</a:t>
            </a:r>
            <a:r>
              <a:rPr lang="cs-CZ" dirty="0"/>
              <a:t>)</a:t>
            </a:r>
          </a:p>
          <a:p>
            <a:pPr lvl="1"/>
            <a:r>
              <a:rPr lang="cs-CZ" dirty="0" err="1"/>
              <a:t>systematic</a:t>
            </a:r>
            <a:r>
              <a:rPr lang="cs-CZ" dirty="0"/>
              <a:t> </a:t>
            </a:r>
            <a:r>
              <a:rPr lang="cs-CZ" dirty="0" err="1"/>
              <a:t>Search</a:t>
            </a:r>
            <a:r>
              <a:rPr lang="cs-CZ" dirty="0"/>
              <a:t> </a:t>
            </a:r>
            <a:r>
              <a:rPr lang="cs-CZ" dirty="0" err="1"/>
              <a:t>Method</a:t>
            </a:r>
            <a:endParaRPr lang="cs-CZ" dirty="0"/>
          </a:p>
          <a:p>
            <a:pPr lvl="1"/>
            <a:r>
              <a:rPr lang="cs-CZ" dirty="0" err="1"/>
              <a:t>random</a:t>
            </a:r>
            <a:r>
              <a:rPr lang="cs-CZ" dirty="0"/>
              <a:t> </a:t>
            </a:r>
            <a:r>
              <a:rPr lang="cs-CZ" dirty="0" err="1"/>
              <a:t>Searches</a:t>
            </a:r>
            <a:r>
              <a:rPr lang="cs-CZ" dirty="0"/>
              <a:t> (</a:t>
            </a:r>
            <a:r>
              <a:rPr lang="cs-CZ" dirty="0" err="1"/>
              <a:t>Cartesian</a:t>
            </a:r>
            <a:r>
              <a:rPr lang="cs-CZ" dirty="0"/>
              <a:t> </a:t>
            </a:r>
            <a:r>
              <a:rPr lang="cs-CZ" dirty="0" err="1"/>
              <a:t>random</a:t>
            </a:r>
            <a:r>
              <a:rPr lang="cs-CZ" dirty="0"/>
              <a:t> </a:t>
            </a:r>
            <a:r>
              <a:rPr lang="cs-CZ" dirty="0" err="1"/>
              <a:t>search</a:t>
            </a:r>
            <a:r>
              <a:rPr lang="cs-CZ" dirty="0"/>
              <a:t> </a:t>
            </a:r>
            <a:r>
              <a:rPr lang="cs-CZ" dirty="0" err="1"/>
              <a:t>or</a:t>
            </a:r>
            <a:r>
              <a:rPr lang="cs-CZ" dirty="0"/>
              <a:t> </a:t>
            </a:r>
            <a:r>
              <a:rPr lang="cs-CZ" dirty="0" err="1"/>
              <a:t>torsional</a:t>
            </a:r>
            <a:r>
              <a:rPr lang="cs-CZ" dirty="0"/>
              <a:t> </a:t>
            </a:r>
            <a:r>
              <a:rPr lang="cs-CZ" dirty="0" err="1"/>
              <a:t>random</a:t>
            </a:r>
            <a:r>
              <a:rPr lang="cs-CZ" dirty="0"/>
              <a:t> </a:t>
            </a:r>
            <a:r>
              <a:rPr lang="cs-CZ" dirty="0" err="1"/>
              <a:t>search</a:t>
            </a:r>
            <a:r>
              <a:rPr lang="cs-CZ" dirty="0"/>
              <a:t>)</a:t>
            </a:r>
          </a:p>
          <a:p>
            <a:pPr lvl="1"/>
            <a:r>
              <a:rPr lang="cs-CZ" dirty="0" err="1"/>
              <a:t>Metropolis</a:t>
            </a:r>
            <a:r>
              <a:rPr lang="cs-CZ" dirty="0"/>
              <a:t> Monte Carlo </a:t>
            </a:r>
            <a:r>
              <a:rPr lang="cs-CZ" dirty="0" err="1"/>
              <a:t>Methods</a:t>
            </a:r>
            <a:endParaRPr lang="cs-CZ" dirty="0"/>
          </a:p>
          <a:p>
            <a:pPr lvl="1"/>
            <a:r>
              <a:rPr lang="cs-CZ" dirty="0" err="1"/>
              <a:t>genetic</a:t>
            </a:r>
            <a:r>
              <a:rPr lang="cs-CZ" dirty="0"/>
              <a:t> </a:t>
            </a:r>
            <a:r>
              <a:rPr lang="cs-CZ" dirty="0" err="1"/>
              <a:t>Algorithm</a:t>
            </a:r>
            <a:r>
              <a:rPr lang="cs-CZ" dirty="0"/>
              <a:t> and </a:t>
            </a:r>
            <a:r>
              <a:rPr lang="cs-CZ" dirty="0" err="1"/>
              <a:t>Evolutionary</a:t>
            </a:r>
            <a:r>
              <a:rPr lang="cs-CZ" dirty="0"/>
              <a:t> </a:t>
            </a:r>
            <a:r>
              <a:rPr lang="cs-CZ" dirty="0" err="1"/>
              <a:t>Algorithm</a:t>
            </a:r>
            <a:endParaRPr lang="cs-CZ" dirty="0"/>
          </a:p>
          <a:p>
            <a:pPr lvl="1"/>
            <a:r>
              <a:rPr lang="cs-CZ" dirty="0"/>
              <a:t>model </a:t>
            </a:r>
            <a:r>
              <a:rPr lang="cs-CZ" dirty="0" err="1"/>
              <a:t>Building</a:t>
            </a:r>
            <a:r>
              <a:rPr lang="cs-CZ" dirty="0"/>
              <a:t> </a:t>
            </a:r>
            <a:r>
              <a:rPr lang="cs-CZ" dirty="0" err="1"/>
              <a:t>Methods</a:t>
            </a:r>
            <a:r>
              <a:rPr lang="cs-CZ" dirty="0"/>
              <a:t> (fragment-</a:t>
            </a:r>
            <a:r>
              <a:rPr lang="cs-CZ" dirty="0" err="1"/>
              <a:t>based</a:t>
            </a:r>
            <a:r>
              <a:rPr lang="cs-CZ" dirty="0"/>
              <a:t> </a:t>
            </a:r>
            <a:r>
              <a:rPr lang="cs-CZ" dirty="0" err="1"/>
              <a:t>building</a:t>
            </a:r>
            <a:r>
              <a:rPr lang="cs-CZ" dirty="0"/>
              <a:t>)</a:t>
            </a:r>
          </a:p>
          <a:p>
            <a:pPr lvl="1"/>
            <a:r>
              <a:rPr lang="cs-CZ" dirty="0" err="1"/>
              <a:t>molecular</a:t>
            </a:r>
            <a:r>
              <a:rPr lang="cs-CZ" dirty="0"/>
              <a:t> Dynamics</a:t>
            </a:r>
          </a:p>
          <a:p>
            <a:pPr lvl="1"/>
            <a:r>
              <a:rPr lang="cs-CZ" dirty="0"/>
              <a:t>distance geometry</a:t>
            </a:r>
          </a:p>
          <a:p>
            <a:pPr lvl="1"/>
            <a:r>
              <a:rPr lang="cs-CZ" dirty="0" err="1"/>
              <a:t>neural</a:t>
            </a:r>
            <a:r>
              <a:rPr lang="cs-CZ" dirty="0"/>
              <a:t> </a:t>
            </a:r>
            <a:r>
              <a:rPr lang="cs-CZ" dirty="0" err="1"/>
              <a:t>Networks</a:t>
            </a:r>
            <a:endParaRPr lang="cs-CZ" dirty="0"/>
          </a:p>
          <a:p>
            <a:r>
              <a:rPr lang="cs-CZ" dirty="0" err="1"/>
              <a:t>conformation</a:t>
            </a:r>
            <a:r>
              <a:rPr lang="cs-CZ" dirty="0"/>
              <a:t> </a:t>
            </a:r>
            <a:r>
              <a:rPr lang="cs-CZ" dirty="0" err="1"/>
              <a:t>optimization</a:t>
            </a:r>
            <a:r>
              <a:rPr lang="cs-CZ" dirty="0"/>
              <a:t> (</a:t>
            </a:r>
            <a:r>
              <a:rPr lang="cs-CZ" dirty="0" err="1"/>
              <a:t>simulated</a:t>
            </a:r>
            <a:r>
              <a:rPr lang="cs-CZ" dirty="0"/>
              <a:t> </a:t>
            </a:r>
            <a:r>
              <a:rPr lang="cs-CZ" dirty="0" err="1"/>
              <a:t>annealing</a:t>
            </a:r>
            <a:r>
              <a:rPr lang="cs-CZ" dirty="0"/>
              <a:t>)</a:t>
            </a:r>
          </a:p>
          <a:p>
            <a:r>
              <a:rPr lang="cs-CZ" dirty="0" err="1"/>
              <a:t>conformational</a:t>
            </a:r>
            <a:r>
              <a:rPr lang="cs-CZ" dirty="0"/>
              <a:t> </a:t>
            </a:r>
            <a:r>
              <a:rPr lang="cs-CZ" dirty="0" err="1"/>
              <a:t>analysis</a:t>
            </a:r>
            <a:endParaRPr lang="cs-CZ" dirty="0"/>
          </a:p>
          <a:p>
            <a:pPr lvl="1"/>
            <a:r>
              <a:rPr lang="cs-CZ" dirty="0" err="1"/>
              <a:t>similarity</a:t>
            </a:r>
            <a:r>
              <a:rPr lang="cs-CZ" dirty="0"/>
              <a:t> </a:t>
            </a:r>
            <a:r>
              <a:rPr lang="cs-CZ" dirty="0" err="1"/>
              <a:t>measures</a:t>
            </a:r>
            <a:endParaRPr lang="cs-CZ" dirty="0"/>
          </a:p>
          <a:p>
            <a:pPr lvl="1"/>
            <a:r>
              <a:rPr lang="cs-CZ" dirty="0"/>
              <a:t>cluster </a:t>
            </a:r>
            <a:r>
              <a:rPr lang="cs-CZ" dirty="0" err="1"/>
              <a:t>analysis</a:t>
            </a:r>
            <a:endParaRPr lang="cs-CZ" dirty="0"/>
          </a:p>
          <a:p>
            <a:endParaRPr lang="cs-CZ" dirty="0"/>
          </a:p>
        </p:txBody>
      </p:sp>
      <p:sp>
        <p:nvSpPr>
          <p:cNvPr id="6" name="Text Placeholder 5">
            <a:extLst>
              <a:ext uri="{FF2B5EF4-FFF2-40B4-BE49-F238E27FC236}">
                <a16:creationId xmlns:a16="http://schemas.microsoft.com/office/drawing/2014/main" id="{066EEC30-A66D-3371-6FCC-2AA1A98AFC24}"/>
              </a:ext>
            </a:extLst>
          </p:cNvPr>
          <p:cNvSpPr>
            <a:spLocks noGrp="1"/>
          </p:cNvSpPr>
          <p:nvPr>
            <p:ph type="body" sz="quarter" idx="3"/>
          </p:nvPr>
        </p:nvSpPr>
        <p:spPr>
          <a:xfrm>
            <a:off x="6172200" y="1681163"/>
            <a:ext cx="5922818" cy="823912"/>
          </a:xfrm>
        </p:spPr>
        <p:txBody>
          <a:bodyPr>
            <a:normAutofit lnSpcReduction="10000"/>
          </a:bodyPr>
          <a:lstStyle/>
          <a:p>
            <a:r>
              <a:rPr lang="cs-CZ" dirty="0" err="1"/>
              <a:t>Experimental</a:t>
            </a:r>
            <a:r>
              <a:rPr lang="cs-CZ" dirty="0"/>
              <a:t> </a:t>
            </a:r>
            <a:r>
              <a:rPr lang="cs-CZ" dirty="0" err="1"/>
              <a:t>determination</a:t>
            </a:r>
            <a:r>
              <a:rPr lang="cs-CZ" dirty="0"/>
              <a:t> of </a:t>
            </a:r>
            <a:r>
              <a:rPr lang="cs-CZ" dirty="0" err="1"/>
              <a:t>conformation</a:t>
            </a:r>
            <a:endParaRPr lang="cs-CZ" dirty="0"/>
          </a:p>
          <a:p>
            <a:r>
              <a:rPr lang="cs-CZ" dirty="0"/>
              <a:t> </a:t>
            </a:r>
            <a:endParaRPr lang="en-US" dirty="0"/>
          </a:p>
        </p:txBody>
      </p:sp>
      <p:sp>
        <p:nvSpPr>
          <p:cNvPr id="7" name="Content Placeholder 6">
            <a:extLst>
              <a:ext uri="{FF2B5EF4-FFF2-40B4-BE49-F238E27FC236}">
                <a16:creationId xmlns:a16="http://schemas.microsoft.com/office/drawing/2014/main" id="{9A01BB34-3771-A205-331D-BD20800180F1}"/>
              </a:ext>
            </a:extLst>
          </p:cNvPr>
          <p:cNvSpPr>
            <a:spLocks noGrp="1"/>
          </p:cNvSpPr>
          <p:nvPr>
            <p:ph sz="quarter" idx="4"/>
          </p:nvPr>
        </p:nvSpPr>
        <p:spPr/>
        <p:txBody>
          <a:bodyPr>
            <a:normAutofit fontScale="62500" lnSpcReduction="20000"/>
          </a:bodyPr>
          <a:lstStyle/>
          <a:p>
            <a:r>
              <a:rPr lang="en-US" dirty="0"/>
              <a:t>X-ray Diffraction</a:t>
            </a:r>
          </a:p>
          <a:p>
            <a:r>
              <a:rPr lang="cs-CZ" dirty="0"/>
              <a:t>e</a:t>
            </a:r>
            <a:r>
              <a:rPr lang="en-US" dirty="0" err="1"/>
              <a:t>lectron</a:t>
            </a:r>
            <a:r>
              <a:rPr lang="en-US" dirty="0"/>
              <a:t> Diffraction</a:t>
            </a:r>
          </a:p>
          <a:p>
            <a:r>
              <a:rPr lang="en-US" dirty="0"/>
              <a:t>Raman Spectroscopy,</a:t>
            </a:r>
          </a:p>
          <a:p>
            <a:r>
              <a:rPr lang="cs-CZ" dirty="0"/>
              <a:t>u</a:t>
            </a:r>
            <a:r>
              <a:rPr lang="en-US" dirty="0" err="1"/>
              <a:t>ltraViolet</a:t>
            </a:r>
            <a:r>
              <a:rPr lang="en-US" dirty="0"/>
              <a:t> Spectroscopy</a:t>
            </a:r>
          </a:p>
          <a:p>
            <a:r>
              <a:rPr lang="cs-CZ" dirty="0"/>
              <a:t>i</a:t>
            </a:r>
            <a:r>
              <a:rPr lang="en-US" dirty="0" err="1"/>
              <a:t>nfraRed</a:t>
            </a:r>
            <a:r>
              <a:rPr lang="en-US" dirty="0"/>
              <a:t> Spectroscopy</a:t>
            </a:r>
          </a:p>
          <a:p>
            <a:r>
              <a:rPr lang="en-US" dirty="0"/>
              <a:t>NMR Spectroscopy</a:t>
            </a:r>
          </a:p>
          <a:p>
            <a:r>
              <a:rPr lang="cs-CZ" dirty="0"/>
              <a:t>m</a:t>
            </a:r>
            <a:r>
              <a:rPr lang="en-US" dirty="0" err="1"/>
              <a:t>icrowave</a:t>
            </a:r>
            <a:r>
              <a:rPr lang="en-US" dirty="0"/>
              <a:t> Spectroscopy</a:t>
            </a:r>
          </a:p>
          <a:p>
            <a:r>
              <a:rPr lang="cs-CZ" dirty="0" err="1"/>
              <a:t>ph</a:t>
            </a:r>
            <a:r>
              <a:rPr lang="en-US" dirty="0" err="1"/>
              <a:t>otoelectron</a:t>
            </a:r>
            <a:r>
              <a:rPr lang="en-US" dirty="0"/>
              <a:t> Spectroscopy</a:t>
            </a:r>
          </a:p>
          <a:p>
            <a:r>
              <a:rPr lang="cs-CZ" dirty="0"/>
              <a:t>s</a:t>
            </a:r>
            <a:r>
              <a:rPr lang="en-US" dirty="0" err="1"/>
              <a:t>upersonic</a:t>
            </a:r>
            <a:r>
              <a:rPr lang="en-US" dirty="0"/>
              <a:t> Molecular Jet Spectroscopy</a:t>
            </a:r>
          </a:p>
          <a:p>
            <a:r>
              <a:rPr lang="cs-CZ" dirty="0"/>
              <a:t>o</a:t>
            </a:r>
            <a:r>
              <a:rPr lang="en-US" dirty="0" err="1"/>
              <a:t>ptical</a:t>
            </a:r>
            <a:r>
              <a:rPr lang="en-US" dirty="0"/>
              <a:t> Rotatory Dispersion and CD measurements.</a:t>
            </a:r>
          </a:p>
        </p:txBody>
      </p:sp>
      <p:sp>
        <p:nvSpPr>
          <p:cNvPr id="4" name="Obdélník 3"/>
          <p:cNvSpPr/>
          <p:nvPr/>
        </p:nvSpPr>
        <p:spPr>
          <a:xfrm>
            <a:off x="4196842" y="6611779"/>
            <a:ext cx="4337810" cy="246221"/>
          </a:xfrm>
          <a:prstGeom prst="rect">
            <a:avLst/>
          </a:prstGeom>
        </p:spPr>
        <p:txBody>
          <a:bodyPr wrap="square">
            <a:spAutoFit/>
          </a:bodyPr>
          <a:lstStyle/>
          <a:p>
            <a:pPr lvl="0">
              <a:defRPr/>
            </a:pPr>
            <a:r>
              <a:rPr lang="cs-CZ" sz="1000" dirty="0" err="1"/>
              <a:t>Uthuppan</a:t>
            </a:r>
            <a:r>
              <a:rPr lang="cs-CZ" sz="1000" dirty="0"/>
              <a:t> J et al.: </a:t>
            </a:r>
            <a:r>
              <a:rPr lang="cs-CZ" sz="1000" dirty="0" err="1"/>
              <a:t>Int</a:t>
            </a:r>
            <a:r>
              <a:rPr lang="cs-CZ" sz="1000" dirty="0"/>
              <a:t>. J. Pharm. </a:t>
            </a:r>
            <a:r>
              <a:rPr lang="cs-CZ" sz="1000" dirty="0" err="1"/>
              <a:t>Sci</a:t>
            </a:r>
            <a:r>
              <a:rPr lang="cs-CZ" sz="1000" dirty="0"/>
              <a:t>. Res. 2012, </a:t>
            </a:r>
            <a:r>
              <a:rPr lang="nl-NL" sz="1000" dirty="0"/>
              <a:t>2013; Vol. 4(1): 34-41</a:t>
            </a:r>
            <a:endParaRPr lang="cs-CZ" sz="1000" dirty="0"/>
          </a:p>
        </p:txBody>
      </p:sp>
    </p:spTree>
    <p:extLst>
      <p:ext uri="{BB962C8B-B14F-4D97-AF65-F5344CB8AC3E}">
        <p14:creationId xmlns:p14="http://schemas.microsoft.com/office/powerpoint/2010/main" val="3120974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09" y="2368449"/>
            <a:ext cx="5408418" cy="3265689"/>
          </a:xfrm>
          <a:prstGeom prst="rect">
            <a:avLst/>
          </a:prstGeom>
        </p:spPr>
      </p:pic>
      <p:sp>
        <p:nvSpPr>
          <p:cNvPr id="3" name="Title 2"/>
          <p:cNvSpPr>
            <a:spLocks noGrp="1"/>
          </p:cNvSpPr>
          <p:nvPr>
            <p:ph type="title"/>
          </p:nvPr>
        </p:nvSpPr>
        <p:spPr/>
        <p:txBody>
          <a:bodyPr/>
          <a:lstStyle/>
          <a:p>
            <a:r>
              <a:rPr lang="en-GB" dirty="0"/>
              <a:t>Local and Global Energy Minima</a:t>
            </a:r>
          </a:p>
        </p:txBody>
      </p:sp>
      <p:sp>
        <p:nvSpPr>
          <p:cNvPr id="4" name="Zástupný symbol pro obsah 3"/>
          <p:cNvSpPr>
            <a:spLocks noGrp="1"/>
          </p:cNvSpPr>
          <p:nvPr>
            <p:ph idx="1"/>
          </p:nvPr>
        </p:nvSpPr>
        <p:spPr>
          <a:xfrm>
            <a:off x="6400800" y="1825625"/>
            <a:ext cx="5611091" cy="4351338"/>
          </a:xfrm>
        </p:spPr>
        <p:txBody>
          <a:bodyPr/>
          <a:lstStyle/>
          <a:p>
            <a:r>
              <a:rPr lang="cs-CZ" dirty="0" err="1">
                <a:solidFill>
                  <a:srgbClr val="FF0000"/>
                </a:solidFill>
              </a:rPr>
              <a:t>Methods</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conformational</a:t>
            </a:r>
            <a:r>
              <a:rPr lang="cs-CZ" dirty="0">
                <a:solidFill>
                  <a:srgbClr val="FF0000"/>
                </a:solidFill>
              </a:rPr>
              <a:t> </a:t>
            </a:r>
            <a:r>
              <a:rPr lang="cs-CZ" dirty="0" err="1">
                <a:solidFill>
                  <a:srgbClr val="FF0000"/>
                </a:solidFill>
              </a:rPr>
              <a:t>analysis</a:t>
            </a:r>
            <a:endParaRPr lang="cs-CZ" dirty="0">
              <a:solidFill>
                <a:srgbClr val="FF0000"/>
              </a:solidFill>
            </a:endParaRPr>
          </a:p>
          <a:p>
            <a:pPr lvl="1"/>
            <a:r>
              <a:rPr lang="cs-CZ" b="1" dirty="0" err="1"/>
              <a:t>systematic</a:t>
            </a:r>
            <a:r>
              <a:rPr lang="cs-CZ" b="1" dirty="0"/>
              <a:t> </a:t>
            </a:r>
            <a:r>
              <a:rPr lang="cs-CZ" b="1" dirty="0" err="1"/>
              <a:t>search</a:t>
            </a:r>
            <a:r>
              <a:rPr lang="cs-CZ" b="1" dirty="0"/>
              <a:t> </a:t>
            </a:r>
            <a:r>
              <a:rPr lang="cs-CZ" b="1" dirty="0" err="1"/>
              <a:t>procedures</a:t>
            </a:r>
            <a:endParaRPr lang="cs-CZ" b="1" dirty="0"/>
          </a:p>
          <a:p>
            <a:pPr lvl="1"/>
            <a:r>
              <a:rPr lang="cs-CZ" b="1" dirty="0"/>
              <a:t>Monte Carlo </a:t>
            </a:r>
            <a:r>
              <a:rPr lang="cs-CZ" b="1" dirty="0" err="1"/>
              <a:t>methods</a:t>
            </a:r>
            <a:r>
              <a:rPr lang="cs-CZ" b="1" dirty="0"/>
              <a:t> (</a:t>
            </a:r>
            <a:r>
              <a:rPr lang="cs-CZ" b="1" dirty="0" err="1"/>
              <a:t>serendipity</a:t>
            </a:r>
            <a:r>
              <a:rPr lang="cs-CZ" b="1" dirty="0"/>
              <a:t>)</a:t>
            </a:r>
          </a:p>
          <a:p>
            <a:pPr lvl="1"/>
            <a:r>
              <a:rPr lang="cs-CZ" b="1" dirty="0" err="1"/>
              <a:t>molecular</a:t>
            </a:r>
            <a:r>
              <a:rPr lang="cs-CZ" b="1" dirty="0"/>
              <a:t> </a:t>
            </a:r>
            <a:r>
              <a:rPr lang="cs-CZ" b="1" dirty="0" err="1"/>
              <a:t>dynamics</a:t>
            </a:r>
            <a:endParaRPr lang="cs-CZ" b="1" dirty="0"/>
          </a:p>
        </p:txBody>
      </p:sp>
      <p:sp>
        <p:nvSpPr>
          <p:cNvPr id="10" name="Obdélník 3"/>
          <p:cNvSpPr/>
          <p:nvPr/>
        </p:nvSpPr>
        <p:spPr>
          <a:xfrm>
            <a:off x="692727" y="6637324"/>
            <a:ext cx="11416145" cy="246221"/>
          </a:xfrm>
          <a:prstGeom prst="rect">
            <a:avLst/>
          </a:prstGeom>
        </p:spPr>
        <p:txBody>
          <a:bodyPr wrap="square">
            <a:spAutoFit/>
          </a:bodyPr>
          <a:lstStyle/>
          <a:p>
            <a:pPr>
              <a:defRPr/>
            </a:pPr>
            <a:r>
              <a:rPr lang="en-GB" sz="1000" dirty="0"/>
              <a:t>Patrick GL: An Introduction to Medicinal Chemistry, Oxford University Press, New York 2009, 4th Ed.</a:t>
            </a:r>
            <a:r>
              <a:rPr lang="cs-CZ" sz="1000" dirty="0"/>
              <a:t>; </a:t>
            </a:r>
            <a:r>
              <a:rPr lang="en-GB" sz="1000" dirty="0" err="1"/>
              <a:t>Höltje</a:t>
            </a:r>
            <a:r>
              <a:rPr lang="en-GB" sz="1000" dirty="0"/>
              <a:t>, H.-D. et al.: Molecular </a:t>
            </a:r>
            <a:r>
              <a:rPr lang="en-GB" sz="1000" dirty="0" err="1"/>
              <a:t>Modeling</a:t>
            </a:r>
            <a:r>
              <a:rPr lang="en-GB" sz="1000" dirty="0"/>
              <a:t> – Basic Principles and Applications, Wiley-VCH, </a:t>
            </a:r>
            <a:r>
              <a:rPr lang="en-GB" sz="1000" dirty="0" err="1"/>
              <a:t>Weinheim</a:t>
            </a:r>
            <a:r>
              <a:rPr lang="en-GB" sz="1000" dirty="0"/>
              <a:t> 2008, 3</a:t>
            </a:r>
            <a:r>
              <a:rPr lang="en-GB" sz="1000" baseline="30000" dirty="0"/>
              <a:t>rd</a:t>
            </a:r>
            <a:r>
              <a:rPr lang="en-GB" sz="1000" dirty="0"/>
              <a:t> Ed.</a:t>
            </a:r>
          </a:p>
        </p:txBody>
      </p:sp>
    </p:spTree>
    <p:extLst>
      <p:ext uri="{BB962C8B-B14F-4D97-AF65-F5344CB8AC3E}">
        <p14:creationId xmlns:p14="http://schemas.microsoft.com/office/powerpoint/2010/main" val="2174209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Butane </a:t>
            </a:r>
            <a:r>
              <a:rPr lang="cs-CZ" dirty="0" err="1"/>
              <a:t>conformations</a:t>
            </a:r>
            <a:endParaRPr lang="cs-CZ" dirty="0"/>
          </a:p>
        </p:txBody>
      </p:sp>
      <p:pic>
        <p:nvPicPr>
          <p:cNvPr id="4" name="Obrázek 3"/>
          <p:cNvPicPr>
            <a:picLocks noChangeAspect="1"/>
          </p:cNvPicPr>
          <p:nvPr/>
        </p:nvPicPr>
        <p:blipFill>
          <a:blip r:embed="rId2"/>
          <a:stretch>
            <a:fillRect/>
          </a:stretch>
        </p:blipFill>
        <p:spPr>
          <a:xfrm>
            <a:off x="3131527" y="1341757"/>
            <a:ext cx="5218653" cy="4930507"/>
          </a:xfrm>
          <a:prstGeom prst="rect">
            <a:avLst/>
          </a:prstGeom>
        </p:spPr>
      </p:pic>
      <p:sp>
        <p:nvSpPr>
          <p:cNvPr id="5" name="TextovéPole 4"/>
          <p:cNvSpPr txBox="1"/>
          <p:nvPr/>
        </p:nvSpPr>
        <p:spPr>
          <a:xfrm>
            <a:off x="2832845" y="6611779"/>
            <a:ext cx="5816016" cy="246221"/>
          </a:xfrm>
          <a:prstGeom prst="rect">
            <a:avLst/>
          </a:prstGeom>
          <a:noFill/>
        </p:spPr>
        <p:txBody>
          <a:bodyPr wrap="none" rtlCol="0">
            <a:spAutoFit/>
          </a:bodyPr>
          <a:lstStyle/>
          <a:p>
            <a:r>
              <a:rPr lang="cs-CZ" sz="1000" dirty="0" err="1"/>
              <a:t>Klebe</a:t>
            </a:r>
            <a:r>
              <a:rPr lang="cs-CZ" sz="1000" dirty="0"/>
              <a:t> G.: </a:t>
            </a:r>
            <a:r>
              <a:rPr lang="cs-CZ" sz="1000" dirty="0" err="1"/>
              <a:t>Drug</a:t>
            </a:r>
            <a:r>
              <a:rPr lang="cs-CZ" sz="1000" dirty="0"/>
              <a:t> design – </a:t>
            </a:r>
            <a:r>
              <a:rPr lang="cs-CZ" sz="1000" dirty="0" err="1"/>
              <a:t>methodology</a:t>
            </a:r>
            <a:r>
              <a:rPr lang="cs-CZ" sz="1000" dirty="0"/>
              <a:t>, </a:t>
            </a:r>
            <a:r>
              <a:rPr lang="cs-CZ" sz="1000" dirty="0" err="1"/>
              <a:t>concepts</a:t>
            </a:r>
            <a:r>
              <a:rPr lang="cs-CZ" sz="1000" dirty="0"/>
              <a:t> and mode-</a:t>
            </a:r>
            <a:r>
              <a:rPr lang="cs-CZ" sz="1000" dirty="0" err="1"/>
              <a:t>of</a:t>
            </a:r>
            <a:r>
              <a:rPr lang="cs-CZ" sz="1000" dirty="0"/>
              <a:t> </a:t>
            </a:r>
            <a:r>
              <a:rPr lang="cs-CZ" sz="1000" dirty="0" err="1"/>
              <a:t>action</a:t>
            </a:r>
            <a:r>
              <a:rPr lang="cs-CZ" sz="1000" dirty="0"/>
              <a:t>, </a:t>
            </a:r>
            <a:r>
              <a:rPr lang="cs-CZ" sz="1000" dirty="0" err="1"/>
              <a:t>Springer-Verlag</a:t>
            </a:r>
            <a:r>
              <a:rPr lang="cs-CZ" sz="1000" dirty="0"/>
              <a:t> </a:t>
            </a:r>
            <a:r>
              <a:rPr lang="cs-CZ" sz="1000" dirty="0" err="1"/>
              <a:t>Berlin</a:t>
            </a:r>
            <a:r>
              <a:rPr lang="cs-CZ" sz="1000" dirty="0"/>
              <a:t> Heidelberg 2013 </a:t>
            </a:r>
          </a:p>
        </p:txBody>
      </p:sp>
    </p:spTree>
    <p:extLst>
      <p:ext uri="{BB962C8B-B14F-4D97-AF65-F5344CB8AC3E}">
        <p14:creationId xmlns:p14="http://schemas.microsoft.com/office/powerpoint/2010/main" val="4245245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hlinkClick r:id="rId3"/>
              </a:rPr>
              <a:t>Ramachandran Plot</a:t>
            </a:r>
            <a:r>
              <a:rPr lang="en-GB" dirty="0"/>
              <a:t> (ϥ, ψ plot)</a:t>
            </a:r>
          </a:p>
        </p:txBody>
      </p:sp>
      <p:sp>
        <p:nvSpPr>
          <p:cNvPr id="5" name="Obdélník 4"/>
          <p:cNvSpPr/>
          <p:nvPr/>
        </p:nvSpPr>
        <p:spPr>
          <a:xfrm>
            <a:off x="3193306" y="6610336"/>
            <a:ext cx="8486660"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4"/>
          <a:stretch>
            <a:fillRect/>
          </a:stretch>
        </p:blipFill>
        <p:spPr>
          <a:xfrm>
            <a:off x="2292880" y="1652587"/>
            <a:ext cx="6241520" cy="4547045"/>
          </a:xfrm>
          <a:prstGeom prst="rect">
            <a:avLst/>
          </a:prstGeom>
        </p:spPr>
      </p:pic>
    </p:spTree>
    <p:extLst>
      <p:ext uri="{BB962C8B-B14F-4D97-AF65-F5344CB8AC3E}">
        <p14:creationId xmlns:p14="http://schemas.microsoft.com/office/powerpoint/2010/main" val="3199729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Conformational Constraints</a:t>
            </a:r>
          </a:p>
        </p:txBody>
      </p:sp>
      <p:sp>
        <p:nvSpPr>
          <p:cNvPr id="3" name="Zástupný symbol pro obsah 2"/>
          <p:cNvSpPr>
            <a:spLocks noGrp="1"/>
          </p:cNvSpPr>
          <p:nvPr>
            <p:ph idx="1"/>
          </p:nvPr>
        </p:nvSpPr>
        <p:spPr/>
        <p:txBody>
          <a:bodyPr/>
          <a:lstStyle/>
          <a:p>
            <a:r>
              <a:rPr lang="cs-CZ" dirty="0"/>
              <a:t>c</a:t>
            </a:r>
            <a:r>
              <a:rPr lang="en-GB" dirty="0" err="1"/>
              <a:t>onformational</a:t>
            </a:r>
            <a:r>
              <a:rPr lang="en-GB" dirty="0"/>
              <a:t> </a:t>
            </a:r>
            <a:r>
              <a:rPr lang="cs-CZ" dirty="0"/>
              <a:t>c</a:t>
            </a:r>
            <a:r>
              <a:rPr lang="en-GB" dirty="0" err="1"/>
              <a:t>onstraints</a:t>
            </a:r>
            <a:r>
              <a:rPr lang="en-GB" dirty="0"/>
              <a:t> are a familiar tactic in small molecule drug discovery</a:t>
            </a:r>
          </a:p>
        </p:txBody>
      </p:sp>
      <p:sp>
        <p:nvSpPr>
          <p:cNvPr id="5" name="Obdélník 4"/>
          <p:cNvSpPr/>
          <p:nvPr/>
        </p:nvSpPr>
        <p:spPr>
          <a:xfrm>
            <a:off x="6753925" y="6611779"/>
            <a:ext cx="5438075"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6" name="Obrázek 5"/>
          <p:cNvPicPr>
            <a:picLocks noChangeAspect="1"/>
          </p:cNvPicPr>
          <p:nvPr/>
        </p:nvPicPr>
        <p:blipFill>
          <a:blip r:embed="rId3"/>
          <a:stretch>
            <a:fillRect/>
          </a:stretch>
        </p:blipFill>
        <p:spPr>
          <a:xfrm>
            <a:off x="3163191" y="2378075"/>
            <a:ext cx="4238625" cy="4114800"/>
          </a:xfrm>
          <a:prstGeom prst="rect">
            <a:avLst/>
          </a:prstGeom>
        </p:spPr>
      </p:pic>
    </p:spTree>
    <p:extLst>
      <p:ext uri="{BB962C8B-B14F-4D97-AF65-F5344CB8AC3E}">
        <p14:creationId xmlns:p14="http://schemas.microsoft.com/office/powerpoint/2010/main" val="1833689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Preferred Conformations in Linkers between Aryls</a:t>
            </a:r>
          </a:p>
        </p:txBody>
      </p:sp>
      <p:sp>
        <p:nvSpPr>
          <p:cNvPr id="5" name="Obdélník 4"/>
          <p:cNvSpPr/>
          <p:nvPr/>
        </p:nvSpPr>
        <p:spPr>
          <a:xfrm>
            <a:off x="3367509" y="6589554"/>
            <a:ext cx="5911573" cy="246221"/>
          </a:xfrm>
          <a:prstGeom prst="rect">
            <a:avLst/>
          </a:prstGeom>
        </p:spPr>
        <p:txBody>
          <a:bodyPr wrap="square">
            <a:spAutoFit/>
          </a:bodyPr>
          <a:lstStyle/>
          <a:p>
            <a:pPr lvl="0">
              <a:defRPr/>
            </a:pPr>
            <a:r>
              <a:rPr lang="en-GB" sz="1000" dirty="0"/>
              <a:t>Davis A., Ward S. E.: Handbook of Medicinal Chemistry, Royal Society of Chemistry, Cambridge 2015</a:t>
            </a:r>
          </a:p>
        </p:txBody>
      </p:sp>
      <p:pic>
        <p:nvPicPr>
          <p:cNvPr id="3" name="Obrázek 2"/>
          <p:cNvPicPr>
            <a:picLocks noChangeAspect="1"/>
          </p:cNvPicPr>
          <p:nvPr/>
        </p:nvPicPr>
        <p:blipFill>
          <a:blip r:embed="rId3"/>
          <a:stretch>
            <a:fillRect/>
          </a:stretch>
        </p:blipFill>
        <p:spPr>
          <a:xfrm>
            <a:off x="2533133" y="1590865"/>
            <a:ext cx="6390840" cy="4462463"/>
          </a:xfrm>
          <a:prstGeom prst="rect">
            <a:avLst/>
          </a:prstGeom>
        </p:spPr>
      </p:pic>
    </p:spTree>
    <p:extLst>
      <p:ext uri="{BB962C8B-B14F-4D97-AF65-F5344CB8AC3E}">
        <p14:creationId xmlns:p14="http://schemas.microsoft.com/office/powerpoint/2010/main" val="957471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To sum up </a:t>
            </a:r>
            <a:r>
              <a:rPr lang="cs-CZ" dirty="0" err="1"/>
              <a:t>the</a:t>
            </a:r>
            <a:r>
              <a:rPr lang="cs-CZ" dirty="0"/>
              <a:t> </a:t>
            </a:r>
            <a:r>
              <a:rPr lang="cs-CZ" dirty="0" err="1"/>
              <a:t>methods</a:t>
            </a:r>
            <a:r>
              <a:rPr lang="cs-CZ" dirty="0"/>
              <a:t>…</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573002273"/>
              </p:ext>
            </p:extLst>
          </p:nvPr>
        </p:nvGraphicFramePr>
        <p:xfrm>
          <a:off x="838200" y="3123483"/>
          <a:ext cx="10515600" cy="1752600"/>
        </p:xfrm>
        <a:graphic>
          <a:graphicData uri="http://schemas.openxmlformats.org/drawingml/2006/table">
            <a:tbl>
              <a:tblPr firstRow="1" bandRow="1">
                <a:tableStyleId>{5940675A-B579-460E-94D1-54222C63F5DA}</a:tableStyleId>
              </a:tblPr>
              <a:tblGrid>
                <a:gridCol w="1767348">
                  <a:extLst>
                    <a:ext uri="{9D8B030D-6E8A-4147-A177-3AD203B41FA5}">
                      <a16:colId xmlns:a16="http://schemas.microsoft.com/office/drawing/2014/main" val="928002273"/>
                    </a:ext>
                  </a:extLst>
                </a:gridCol>
                <a:gridCol w="1140542">
                  <a:extLst>
                    <a:ext uri="{9D8B030D-6E8A-4147-A177-3AD203B41FA5}">
                      <a16:colId xmlns:a16="http://schemas.microsoft.com/office/drawing/2014/main" val="1029605472"/>
                    </a:ext>
                  </a:extLst>
                </a:gridCol>
                <a:gridCol w="3803855">
                  <a:extLst>
                    <a:ext uri="{9D8B030D-6E8A-4147-A177-3AD203B41FA5}">
                      <a16:colId xmlns:a16="http://schemas.microsoft.com/office/drawing/2014/main" val="33650620"/>
                    </a:ext>
                  </a:extLst>
                </a:gridCol>
                <a:gridCol w="3803855">
                  <a:extLst>
                    <a:ext uri="{9D8B030D-6E8A-4147-A177-3AD203B41FA5}">
                      <a16:colId xmlns:a16="http://schemas.microsoft.com/office/drawing/2014/main" val="3016855145"/>
                    </a:ext>
                  </a:extLst>
                </a:gridCol>
              </a:tblGrid>
              <a:tr h="370840">
                <a:tc>
                  <a:txBody>
                    <a:bodyPr/>
                    <a:lstStyle/>
                    <a:p>
                      <a:pPr algn="ctr"/>
                      <a:endParaRPr lang="cs-CZ"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cs-CZ"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cs-CZ" dirty="0">
                          <a:solidFill>
                            <a:srgbClr val="FF0000"/>
                          </a:solidFill>
                        </a:rPr>
                        <a:t>Target</a:t>
                      </a:r>
                      <a:r>
                        <a:rPr lang="cs-CZ" baseline="0" dirty="0">
                          <a:solidFill>
                            <a:srgbClr val="FF0000"/>
                          </a:solidFill>
                        </a:rPr>
                        <a:t> (enzyme/receptor)</a:t>
                      </a:r>
                      <a:endParaRPr lang="cs-CZ" dirty="0">
                        <a:solidFill>
                          <a:srgbClr val="FF0000"/>
                        </a:solidFill>
                      </a:endParaRPr>
                    </a:p>
                  </a:txBody>
                  <a:tcPr anchor="ctr">
                    <a:lnL w="12700" cap="flat" cmpd="sng" algn="ctr">
                      <a:solidFill>
                        <a:schemeClr val="tx1"/>
                      </a:solidFill>
                      <a:prstDash val="solid"/>
                      <a:round/>
                      <a:headEnd type="none" w="med" len="med"/>
                      <a:tailEnd type="none" w="med" len="med"/>
                    </a:lnL>
                  </a:tcPr>
                </a:tc>
                <a:tc hMerge="1">
                  <a:txBody>
                    <a:bodyPr/>
                    <a:lstStyle/>
                    <a:p>
                      <a:endParaRPr lang="cs-CZ" dirty="0"/>
                    </a:p>
                  </a:txBody>
                  <a:tcPr/>
                </a:tc>
                <a:extLst>
                  <a:ext uri="{0D108BD9-81ED-4DB2-BD59-A6C34878D82A}">
                    <a16:rowId xmlns:a16="http://schemas.microsoft.com/office/drawing/2014/main" val="1057086505"/>
                  </a:ext>
                </a:extLst>
              </a:tr>
              <a:tr h="370840">
                <a:tc>
                  <a:txBody>
                    <a:bodyPr/>
                    <a:lstStyle/>
                    <a:p>
                      <a:pPr algn="ctr"/>
                      <a:endParaRPr lang="cs-CZ"/>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dirty="0" err="1"/>
                        <a:t>unknown</a:t>
                      </a:r>
                      <a:endParaRPr lang="cs-CZ" dirty="0"/>
                    </a:p>
                  </a:txBody>
                  <a:tcPr anchor="ctr">
                    <a:lnL w="12700" cap="flat" cmpd="sng" algn="ctr">
                      <a:solidFill>
                        <a:schemeClr val="tx1"/>
                      </a:solidFill>
                      <a:prstDash val="solid"/>
                      <a:round/>
                      <a:headEnd type="none" w="med" len="med"/>
                      <a:tailEnd type="none" w="med" len="med"/>
                    </a:lnL>
                  </a:tcPr>
                </a:tc>
                <a:tc>
                  <a:txBody>
                    <a:bodyPr/>
                    <a:lstStyle/>
                    <a:p>
                      <a:pPr algn="ctr"/>
                      <a:r>
                        <a:rPr lang="cs-CZ" dirty="0" err="1"/>
                        <a:t>known</a:t>
                      </a:r>
                      <a:endParaRPr lang="cs-CZ" dirty="0"/>
                    </a:p>
                  </a:txBody>
                  <a:tcPr anchor="ctr"/>
                </a:tc>
                <a:extLst>
                  <a:ext uri="{0D108BD9-81ED-4DB2-BD59-A6C34878D82A}">
                    <a16:rowId xmlns:a16="http://schemas.microsoft.com/office/drawing/2014/main" val="3146691456"/>
                  </a:ext>
                </a:extLst>
              </a:tr>
              <a:tr h="370840">
                <a:tc rowSpan="2">
                  <a:txBody>
                    <a:bodyPr/>
                    <a:lstStyle/>
                    <a:p>
                      <a:pPr algn="ctr"/>
                      <a:r>
                        <a:rPr lang="cs-CZ" dirty="0" err="1">
                          <a:solidFill>
                            <a:srgbClr val="FF0000"/>
                          </a:solidFill>
                        </a:rPr>
                        <a:t>Compounds</a:t>
                      </a:r>
                      <a:r>
                        <a:rPr lang="cs-CZ" dirty="0">
                          <a:solidFill>
                            <a:srgbClr val="FF0000"/>
                          </a:solidFill>
                        </a:rPr>
                        <a:t> (inhibitor/ligand)</a:t>
                      </a:r>
                    </a:p>
                  </a:txBody>
                  <a:tcPr anchor="ctr">
                    <a:lnT w="12700" cap="flat" cmpd="sng" algn="ctr">
                      <a:solidFill>
                        <a:schemeClr val="tx1"/>
                      </a:solidFill>
                      <a:prstDash val="solid"/>
                      <a:round/>
                      <a:headEnd type="none" w="med" len="med"/>
                      <a:tailEnd type="none" w="med" len="med"/>
                    </a:lnT>
                  </a:tcPr>
                </a:tc>
                <a:tc>
                  <a:txBody>
                    <a:bodyPr/>
                    <a:lstStyle/>
                    <a:p>
                      <a:pPr algn="ctr"/>
                      <a:r>
                        <a:rPr lang="cs-CZ" dirty="0" err="1"/>
                        <a:t>unknown</a:t>
                      </a:r>
                      <a:endParaRPr lang="cs-CZ" dirty="0"/>
                    </a:p>
                  </a:txBody>
                  <a:tcPr anchor="ctr">
                    <a:lnT w="12700" cap="flat" cmpd="sng" algn="ctr">
                      <a:solidFill>
                        <a:schemeClr val="tx1"/>
                      </a:solidFill>
                      <a:prstDash val="solid"/>
                      <a:round/>
                      <a:headEnd type="none" w="med" len="med"/>
                      <a:tailEnd type="none" w="med" len="med"/>
                    </a:lnT>
                  </a:tcPr>
                </a:tc>
                <a:tc>
                  <a:txBody>
                    <a:bodyPr/>
                    <a:lstStyle/>
                    <a:p>
                      <a:pPr algn="ctr"/>
                      <a:r>
                        <a:rPr lang="cs-CZ" b="1" dirty="0" err="1"/>
                        <a:t>Similarity</a:t>
                      </a:r>
                      <a:r>
                        <a:rPr lang="cs-CZ" b="1" baseline="0" dirty="0"/>
                        <a:t> </a:t>
                      </a:r>
                      <a:r>
                        <a:rPr lang="cs-CZ" b="1" baseline="0" dirty="0" err="1"/>
                        <a:t>search</a:t>
                      </a:r>
                      <a:endParaRPr lang="cs-CZ" b="1" baseline="0" dirty="0"/>
                    </a:p>
                    <a:p>
                      <a:pPr algn="ctr"/>
                      <a:r>
                        <a:rPr lang="cs-CZ" b="1" baseline="0" dirty="0" err="1"/>
                        <a:t>Rational</a:t>
                      </a:r>
                      <a:r>
                        <a:rPr lang="cs-CZ" b="1" baseline="0" dirty="0"/>
                        <a:t> </a:t>
                      </a:r>
                      <a:r>
                        <a:rPr lang="cs-CZ" b="1" baseline="0" dirty="0" err="1"/>
                        <a:t>screening</a:t>
                      </a:r>
                      <a:endParaRPr lang="cs-CZ" b="1" dirty="0"/>
                    </a:p>
                  </a:txBody>
                  <a:tcPr anchor="ctr"/>
                </a:tc>
                <a:tc>
                  <a:txBody>
                    <a:bodyPr/>
                    <a:lstStyle/>
                    <a:p>
                      <a:pPr algn="ctr"/>
                      <a:r>
                        <a:rPr lang="cs-CZ" b="1" i="1" dirty="0"/>
                        <a:t>De novo </a:t>
                      </a:r>
                      <a:r>
                        <a:rPr lang="cs-CZ" b="1" dirty="0"/>
                        <a:t>design</a:t>
                      </a:r>
                    </a:p>
                  </a:txBody>
                  <a:tcPr anchor="ctr"/>
                </a:tc>
                <a:extLst>
                  <a:ext uri="{0D108BD9-81ED-4DB2-BD59-A6C34878D82A}">
                    <a16:rowId xmlns:a16="http://schemas.microsoft.com/office/drawing/2014/main" val="719826781"/>
                  </a:ext>
                </a:extLst>
              </a:tr>
              <a:tr h="370840">
                <a:tc vMerge="1">
                  <a:txBody>
                    <a:bodyPr/>
                    <a:lstStyle/>
                    <a:p>
                      <a:endParaRPr lang="cs-CZ" dirty="0"/>
                    </a:p>
                  </a:txBody>
                  <a:tcPr vert="vert270"/>
                </a:tc>
                <a:tc>
                  <a:txBody>
                    <a:bodyPr/>
                    <a:lstStyle/>
                    <a:p>
                      <a:pPr algn="ctr"/>
                      <a:r>
                        <a:rPr lang="cs-CZ" dirty="0" err="1"/>
                        <a:t>known</a:t>
                      </a:r>
                      <a:endParaRPr lang="cs-CZ" dirty="0"/>
                    </a:p>
                  </a:txBody>
                  <a:tcPr anchor="ctr"/>
                </a:tc>
                <a:tc>
                  <a:txBody>
                    <a:bodyPr/>
                    <a:lstStyle/>
                    <a:p>
                      <a:pPr algn="ctr"/>
                      <a:r>
                        <a:rPr lang="cs-CZ" b="1" dirty="0"/>
                        <a:t>Ligand-</a:t>
                      </a:r>
                      <a:r>
                        <a:rPr lang="cs-CZ" b="1" dirty="0" err="1"/>
                        <a:t>based</a:t>
                      </a:r>
                      <a:r>
                        <a:rPr lang="cs-CZ" b="1" dirty="0"/>
                        <a:t> </a:t>
                      </a:r>
                      <a:r>
                        <a:rPr lang="cs-CZ" b="1" dirty="0" err="1"/>
                        <a:t>drug</a:t>
                      </a:r>
                      <a:r>
                        <a:rPr lang="cs-CZ" b="1" dirty="0"/>
                        <a:t> design</a:t>
                      </a:r>
                    </a:p>
                  </a:txBody>
                  <a:tcPr anchor="ctr"/>
                </a:tc>
                <a:tc>
                  <a:txBody>
                    <a:bodyPr/>
                    <a:lstStyle/>
                    <a:p>
                      <a:pPr algn="ctr"/>
                      <a:r>
                        <a:rPr lang="cs-CZ" b="1" dirty="0" err="1"/>
                        <a:t>Structure-based</a:t>
                      </a:r>
                      <a:r>
                        <a:rPr lang="cs-CZ" b="1" baseline="0" dirty="0"/>
                        <a:t> </a:t>
                      </a:r>
                      <a:r>
                        <a:rPr lang="cs-CZ" b="1" baseline="0" dirty="0" err="1"/>
                        <a:t>drug</a:t>
                      </a:r>
                      <a:r>
                        <a:rPr lang="cs-CZ" b="1" baseline="0" dirty="0"/>
                        <a:t> design</a:t>
                      </a:r>
                      <a:endParaRPr lang="cs-CZ" b="1" dirty="0"/>
                    </a:p>
                  </a:txBody>
                  <a:tcPr anchor="ctr"/>
                </a:tc>
                <a:extLst>
                  <a:ext uri="{0D108BD9-81ED-4DB2-BD59-A6C34878D82A}">
                    <a16:rowId xmlns:a16="http://schemas.microsoft.com/office/drawing/2014/main" val="1550005043"/>
                  </a:ext>
                </a:extLst>
              </a:tr>
            </a:tbl>
          </a:graphicData>
        </a:graphic>
      </p:graphicFrame>
      <p:sp>
        <p:nvSpPr>
          <p:cNvPr id="4" name="Obdélník 3"/>
          <p:cNvSpPr/>
          <p:nvPr/>
        </p:nvSpPr>
        <p:spPr>
          <a:xfrm>
            <a:off x="4101168" y="6610336"/>
            <a:ext cx="4668758" cy="246221"/>
          </a:xfrm>
          <a:prstGeom prst="rect">
            <a:avLst/>
          </a:prstGeom>
        </p:spPr>
        <p:txBody>
          <a:bodyPr wrap="square">
            <a:spAutoFit/>
          </a:bodyPr>
          <a:lstStyle/>
          <a:p>
            <a:r>
              <a:rPr lang="cs-CZ" sz="1000" dirty="0" err="1"/>
              <a:t>Solomon</a:t>
            </a:r>
            <a:r>
              <a:rPr lang="cs-CZ" sz="1000" dirty="0"/>
              <a:t> K. A.: </a:t>
            </a:r>
            <a:r>
              <a:rPr lang="cs-CZ" sz="1000" dirty="0" err="1"/>
              <a:t>Molecular</a:t>
            </a:r>
            <a:r>
              <a:rPr lang="cs-CZ" sz="1000" dirty="0"/>
              <a:t> modelling and </a:t>
            </a:r>
            <a:r>
              <a:rPr lang="cs-CZ" sz="1000" dirty="0" err="1"/>
              <a:t>drug</a:t>
            </a:r>
            <a:r>
              <a:rPr lang="cs-CZ" sz="1000" dirty="0"/>
              <a:t> design, MJP Publisher, </a:t>
            </a:r>
            <a:r>
              <a:rPr lang="cs-CZ" sz="1000" dirty="0" err="1"/>
              <a:t>Chennai</a:t>
            </a:r>
            <a:r>
              <a:rPr lang="cs-CZ" sz="1000" dirty="0"/>
              <a:t> 2008</a:t>
            </a:r>
          </a:p>
        </p:txBody>
      </p:sp>
    </p:spTree>
    <p:extLst>
      <p:ext uri="{BB962C8B-B14F-4D97-AF65-F5344CB8AC3E}">
        <p14:creationId xmlns:p14="http://schemas.microsoft.com/office/powerpoint/2010/main" val="2015730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6787BBA-F382-4EA9-9657-9F7355955032}"/>
              </a:ext>
            </a:extLst>
          </p:cNvPr>
          <p:cNvPicPr>
            <a:picLocks noChangeAspect="1"/>
          </p:cNvPicPr>
          <p:nvPr/>
        </p:nvPicPr>
        <p:blipFill>
          <a:blip r:embed="rId3"/>
          <a:stretch>
            <a:fillRect/>
          </a:stretch>
        </p:blipFill>
        <p:spPr>
          <a:xfrm>
            <a:off x="1480942" y="0"/>
            <a:ext cx="9230116" cy="6858000"/>
          </a:xfrm>
          <a:prstGeom prst="rect">
            <a:avLst/>
          </a:prstGeom>
        </p:spPr>
      </p:pic>
    </p:spTree>
    <p:extLst>
      <p:ext uri="{BB962C8B-B14F-4D97-AF65-F5344CB8AC3E}">
        <p14:creationId xmlns:p14="http://schemas.microsoft.com/office/powerpoint/2010/main" val="685185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87EB955-E065-4125-A5A8-1DCA13B72A9B}"/>
              </a:ext>
            </a:extLst>
          </p:cNvPr>
          <p:cNvPicPr>
            <a:picLocks noChangeAspect="1"/>
          </p:cNvPicPr>
          <p:nvPr/>
        </p:nvPicPr>
        <p:blipFill>
          <a:blip r:embed="rId2"/>
          <a:stretch>
            <a:fillRect/>
          </a:stretch>
        </p:blipFill>
        <p:spPr>
          <a:xfrm>
            <a:off x="1707795" y="673241"/>
            <a:ext cx="9164521" cy="5690558"/>
          </a:xfrm>
          <a:prstGeom prst="rect">
            <a:avLst/>
          </a:prstGeom>
        </p:spPr>
      </p:pic>
      <p:sp>
        <p:nvSpPr>
          <p:cNvPr id="6" name="TextovéPole 5">
            <a:extLst>
              <a:ext uri="{FF2B5EF4-FFF2-40B4-BE49-F238E27FC236}">
                <a16:creationId xmlns:a16="http://schemas.microsoft.com/office/drawing/2014/main" id="{C90C5B9C-BA0E-4343-9458-FA742F1B4D97}"/>
              </a:ext>
            </a:extLst>
          </p:cNvPr>
          <p:cNvSpPr txBox="1"/>
          <p:nvPr/>
        </p:nvSpPr>
        <p:spPr>
          <a:xfrm>
            <a:off x="5784330" y="6611779"/>
            <a:ext cx="1277914" cy="246221"/>
          </a:xfrm>
          <a:prstGeom prst="rect">
            <a:avLst/>
          </a:prstGeom>
          <a:noFill/>
        </p:spPr>
        <p:txBody>
          <a:bodyPr wrap="none" rtlCol="0">
            <a:spAutoFit/>
          </a:bodyPr>
          <a:lstStyle/>
          <a:p>
            <a:r>
              <a:rPr lang="cs-CZ" sz="1000" dirty="0"/>
              <a:t>www.click2drug.com</a:t>
            </a:r>
          </a:p>
        </p:txBody>
      </p:sp>
    </p:spTree>
    <p:extLst>
      <p:ext uri="{BB962C8B-B14F-4D97-AF65-F5344CB8AC3E}">
        <p14:creationId xmlns:p14="http://schemas.microsoft.com/office/powerpoint/2010/main" val="2739470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5675" y="2228108"/>
            <a:ext cx="10515600" cy="3081647"/>
          </a:xfrm>
        </p:spPr>
        <p:txBody>
          <a:bodyPr>
            <a:noAutofit/>
          </a:bodyPr>
          <a:lstStyle/>
          <a:p>
            <a:r>
              <a:rPr lang="en-GB" sz="3200" dirty="0"/>
              <a:t>Institutions Concerned with Computational Molecular </a:t>
            </a:r>
            <a:r>
              <a:rPr lang="cs-CZ" sz="3200" dirty="0"/>
              <a:t>M</a:t>
            </a:r>
            <a:r>
              <a:rPr lang="en-GB" sz="3200" dirty="0" err="1"/>
              <a:t>odelling</a:t>
            </a:r>
            <a:r>
              <a:rPr lang="en-GB" sz="3200" dirty="0"/>
              <a:t> in Czech Republic</a:t>
            </a:r>
            <a:br>
              <a:rPr lang="cs-CZ" sz="3200" dirty="0"/>
            </a:br>
            <a:r>
              <a:rPr lang="cs-CZ" sz="3200" dirty="0">
                <a:hlinkClick r:id="rId2"/>
              </a:rPr>
              <a:t>https://www.elixir-czech.cz/</a:t>
            </a:r>
            <a:br>
              <a:rPr lang="cs-CZ" sz="3200" dirty="0"/>
            </a:br>
            <a:r>
              <a:rPr lang="cs-CZ" sz="3200" dirty="0">
                <a:hlinkClick r:id="rId3"/>
              </a:rPr>
              <a:t>www.ceitec.cz</a:t>
            </a:r>
            <a:br>
              <a:rPr lang="cs-CZ" sz="3200" dirty="0"/>
            </a:br>
            <a:r>
              <a:rPr lang="cs-CZ" sz="3200" dirty="0">
                <a:hlinkClick r:id="rId4"/>
              </a:rPr>
              <a:t>http://www.uochb.cz</a:t>
            </a:r>
            <a:br>
              <a:rPr lang="cs-CZ" sz="3200" dirty="0"/>
            </a:br>
            <a:r>
              <a:rPr lang="cs-CZ" sz="3200" dirty="0">
                <a:hlinkClick r:id="rId5"/>
              </a:rPr>
              <a:t>https://fch.upol.cz/vyzkum/ </a:t>
            </a:r>
            <a:br>
              <a:rPr lang="cs-CZ" sz="3200" dirty="0"/>
            </a:br>
            <a:endParaRPr lang="cs-CZ" sz="3200" dirty="0"/>
          </a:p>
        </p:txBody>
      </p:sp>
      <p:sp>
        <p:nvSpPr>
          <p:cNvPr id="4" name="Zástupný symbol pro text 3"/>
          <p:cNvSpPr>
            <a:spLocks noGrp="1"/>
          </p:cNvSpPr>
          <p:nvPr>
            <p:ph type="body" sz="quarter" idx="11"/>
          </p:nvPr>
        </p:nvSpPr>
        <p:spPr/>
        <p:txBody>
          <a:bodyPr>
            <a:normAutofit fontScale="55000" lnSpcReduction="20000"/>
          </a:bodyPr>
          <a:lstStyle/>
          <a:p>
            <a:r>
              <a:rPr lang="cs-CZ" sz="2400" dirty="0">
                <a:latin typeface="Arial" panose="020B0604020202020204" pitchFamily="34" charset="0"/>
                <a:ea typeface="Calibri" panose="020F0502020204030204" pitchFamily="34" charset="0"/>
                <a:cs typeface="Times New Roman" panose="02020603050405020304" pitchFamily="18" charset="0"/>
              </a:rPr>
              <a:t>Projekt</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Reg. č. CZ.02.2.69/0.0/0.0/16_015/0002362“, je financován z programu OP VVV</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65637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Historical Milestones</a:t>
            </a:r>
            <a:br>
              <a:rPr lang="en-GB" dirty="0"/>
            </a:br>
            <a:r>
              <a:rPr lang="en-GB" dirty="0"/>
              <a:t>in Computational Chemistry I</a:t>
            </a:r>
          </a:p>
        </p:txBody>
      </p:sp>
      <p:sp>
        <p:nvSpPr>
          <p:cNvPr id="3" name="Zástupný symbol pro obsah 2"/>
          <p:cNvSpPr>
            <a:spLocks noGrp="1"/>
          </p:cNvSpPr>
          <p:nvPr>
            <p:ph idx="1"/>
          </p:nvPr>
        </p:nvSpPr>
        <p:spPr>
          <a:xfrm>
            <a:off x="838200" y="1718750"/>
            <a:ext cx="10515600" cy="4640190"/>
          </a:xfrm>
        </p:spPr>
        <p:txBody>
          <a:bodyPr>
            <a:normAutofit fontScale="55000" lnSpcReduction="20000"/>
          </a:bodyPr>
          <a:lstStyle/>
          <a:p>
            <a:r>
              <a:rPr lang="en-GB" b="1" dirty="0"/>
              <a:t>1926</a:t>
            </a:r>
            <a:r>
              <a:rPr lang="en-GB" dirty="0"/>
              <a:t> </a:t>
            </a:r>
            <a:r>
              <a:rPr lang="en-GB" b="1" i="1" u="sng" dirty="0"/>
              <a:t>Erwin Schrödinger</a:t>
            </a:r>
            <a:r>
              <a:rPr lang="en-GB" u="sng" dirty="0"/>
              <a:t> </a:t>
            </a:r>
            <a:r>
              <a:rPr lang="en-GB" dirty="0"/>
              <a:t>develops the „</a:t>
            </a:r>
            <a:r>
              <a:rPr lang="en-GB" b="1" dirty="0">
                <a:hlinkClick r:id="rId3"/>
              </a:rPr>
              <a:t>wave equation</a:t>
            </a:r>
            <a:r>
              <a:rPr lang="en-GB" dirty="0"/>
              <a:t>“ that mat</a:t>
            </a:r>
            <a:r>
              <a:rPr lang="cs-CZ" dirty="0"/>
              <a:t>h</a:t>
            </a:r>
            <a:r>
              <a:rPr lang="en-GB" dirty="0" err="1"/>
              <a:t>ematically</a:t>
            </a:r>
            <a:r>
              <a:rPr lang="en-GB" dirty="0"/>
              <a:t> describes the distribution of an electron through space (energy operator = </a:t>
            </a:r>
            <a:r>
              <a:rPr lang="en-GB" dirty="0">
                <a:hlinkClick r:id="rId4"/>
              </a:rPr>
              <a:t>Hamiltonian </a:t>
            </a:r>
            <a:r>
              <a:rPr lang="en-GB" dirty="0"/>
              <a:t>H)</a:t>
            </a:r>
          </a:p>
          <a:p>
            <a:r>
              <a:rPr lang="en-GB" b="1" dirty="0"/>
              <a:t>1928</a:t>
            </a:r>
            <a:r>
              <a:rPr lang="en-GB" dirty="0"/>
              <a:t> </a:t>
            </a:r>
            <a:r>
              <a:rPr lang="cs-CZ" b="1" i="1" u="sng" dirty="0"/>
              <a:t>Robert S. M</a:t>
            </a:r>
            <a:r>
              <a:rPr lang="en-GB" b="1" i="1" u="sng" dirty="0" err="1"/>
              <a:t>ulliken</a:t>
            </a:r>
            <a:r>
              <a:rPr lang="en-GB" u="sng" dirty="0"/>
              <a:t> </a:t>
            </a:r>
            <a:r>
              <a:rPr lang="en-GB" dirty="0"/>
              <a:t>develops a „</a:t>
            </a:r>
            <a:r>
              <a:rPr lang="en-GB" b="1" dirty="0"/>
              <a:t>molecular orbital“ theory </a:t>
            </a:r>
            <a:r>
              <a:rPr lang="en-GB" dirty="0"/>
              <a:t>where electrons are assigned to orbitals across an entire molecule</a:t>
            </a:r>
          </a:p>
          <a:p>
            <a:r>
              <a:rPr lang="en-GB" b="1" dirty="0"/>
              <a:t>1929</a:t>
            </a:r>
            <a:r>
              <a:rPr lang="en-GB" dirty="0"/>
              <a:t> </a:t>
            </a:r>
            <a:r>
              <a:rPr lang="cs-CZ" b="1" i="1" dirty="0"/>
              <a:t>John L</a:t>
            </a:r>
            <a:r>
              <a:rPr lang="en-GB" b="1" i="1" dirty="0" err="1"/>
              <a:t>ennard</a:t>
            </a:r>
            <a:r>
              <a:rPr lang="en-GB" b="1" i="1" dirty="0"/>
              <a:t>-Jones</a:t>
            </a:r>
            <a:r>
              <a:rPr lang="en-GB" dirty="0"/>
              <a:t> introduces the linear combination of atomic orbitals approximation for the </a:t>
            </a:r>
            <a:r>
              <a:rPr lang="en-GB" b="1" dirty="0"/>
              <a:t>calculation of molecular orbitals</a:t>
            </a:r>
          </a:p>
          <a:p>
            <a:r>
              <a:rPr lang="en-GB" b="1" dirty="0"/>
              <a:t>1930</a:t>
            </a:r>
            <a:r>
              <a:rPr lang="en-GB" dirty="0"/>
              <a:t> </a:t>
            </a:r>
            <a:r>
              <a:rPr lang="cs-CZ" b="1" i="1" dirty="0"/>
              <a:t>Fritz </a:t>
            </a:r>
            <a:r>
              <a:rPr lang="en-GB" b="1" i="1" dirty="0"/>
              <a:t>London</a:t>
            </a:r>
            <a:r>
              <a:rPr lang="en-GB" dirty="0"/>
              <a:t> explains </a:t>
            </a:r>
            <a:r>
              <a:rPr lang="en-GB" b="1" dirty="0"/>
              <a:t>van der Waals forces </a:t>
            </a:r>
            <a:r>
              <a:rPr lang="en-GB" dirty="0"/>
              <a:t>as due to the interacting fluctuating dipole moments between molecules</a:t>
            </a:r>
          </a:p>
          <a:p>
            <a:r>
              <a:rPr lang="en-GB" b="1" dirty="0"/>
              <a:t>1938</a:t>
            </a:r>
            <a:r>
              <a:rPr lang="en-GB" dirty="0"/>
              <a:t> </a:t>
            </a:r>
            <a:r>
              <a:rPr lang="cs-CZ" b="1" i="1" dirty="0"/>
              <a:t>Charles A. </a:t>
            </a:r>
            <a:r>
              <a:rPr lang="en-GB" b="1" i="1" dirty="0"/>
              <a:t>Coulson </a:t>
            </a:r>
            <a:r>
              <a:rPr lang="en-GB" dirty="0"/>
              <a:t>makes the first accurate calculation of a molecular orbital </a:t>
            </a:r>
            <a:r>
              <a:rPr lang="en-GB" b="1" dirty="0" err="1">
                <a:hlinkClick r:id="rId5"/>
              </a:rPr>
              <a:t>wavefunction</a:t>
            </a:r>
            <a:r>
              <a:rPr lang="en-GB" dirty="0"/>
              <a:t> for the hydrogen molecule</a:t>
            </a:r>
          </a:p>
          <a:p>
            <a:r>
              <a:rPr lang="en-GB" b="1" dirty="0"/>
              <a:t>1950</a:t>
            </a:r>
            <a:r>
              <a:rPr lang="en-GB" dirty="0"/>
              <a:t> </a:t>
            </a:r>
            <a:r>
              <a:rPr lang="cs-CZ" b="1" i="1" u="sng" dirty="0"/>
              <a:t>Derek </a:t>
            </a:r>
            <a:r>
              <a:rPr lang="en-GB" b="1" i="1" u="sng" dirty="0"/>
              <a:t>Barton</a:t>
            </a:r>
            <a:r>
              <a:rPr lang="en-GB" u="sng" dirty="0"/>
              <a:t> </a:t>
            </a:r>
            <a:r>
              <a:rPr lang="en-GB" dirty="0"/>
              <a:t>lays down the foundation of </a:t>
            </a:r>
            <a:r>
              <a:rPr lang="en-GB" b="1" dirty="0">
                <a:solidFill>
                  <a:srgbClr val="FF0000"/>
                </a:solidFill>
              </a:rPr>
              <a:t>Conformational Analysis</a:t>
            </a:r>
            <a:r>
              <a:rPr lang="en-GB" dirty="0">
                <a:solidFill>
                  <a:srgbClr val="FF0000"/>
                </a:solidFill>
              </a:rPr>
              <a:t> </a:t>
            </a:r>
            <a:r>
              <a:rPr lang="en-GB" dirty="0"/>
              <a:t>in a study of steroid chemistry</a:t>
            </a:r>
          </a:p>
          <a:p>
            <a:r>
              <a:rPr lang="en-GB" b="1" dirty="0"/>
              <a:t>1956</a:t>
            </a:r>
            <a:r>
              <a:rPr lang="en-GB" dirty="0"/>
              <a:t> the first </a:t>
            </a:r>
            <a:r>
              <a:rPr lang="en-GB" i="1" dirty="0"/>
              <a:t>ab initio </a:t>
            </a:r>
            <a:r>
              <a:rPr lang="en-GB" b="1" dirty="0" err="1"/>
              <a:t>Hartree-Fock</a:t>
            </a:r>
            <a:r>
              <a:rPr lang="en-GB" b="1" dirty="0"/>
              <a:t> calculations </a:t>
            </a:r>
            <a:r>
              <a:rPr lang="en-GB" dirty="0"/>
              <a:t>on diatomic molecules</a:t>
            </a:r>
          </a:p>
          <a:p>
            <a:r>
              <a:rPr lang="en-GB" b="1" dirty="0"/>
              <a:t>1961</a:t>
            </a:r>
            <a:r>
              <a:rPr lang="en-GB" dirty="0"/>
              <a:t> </a:t>
            </a:r>
            <a:r>
              <a:rPr lang="cs-CZ" b="1" i="1" dirty="0"/>
              <a:t>W.A. </a:t>
            </a:r>
            <a:r>
              <a:rPr lang="en-GB" b="1" i="1" dirty="0" err="1"/>
              <a:t>Hendri</a:t>
            </a:r>
            <a:r>
              <a:rPr lang="cs-CZ" b="1" i="1" dirty="0"/>
              <a:t>c</a:t>
            </a:r>
            <a:r>
              <a:rPr lang="en-GB" b="1" i="1" dirty="0" err="1"/>
              <a:t>kson</a:t>
            </a:r>
            <a:r>
              <a:rPr lang="en-GB" dirty="0"/>
              <a:t> publishes the first use of a computer for </a:t>
            </a:r>
            <a:r>
              <a:rPr lang="en-GB" b="1" dirty="0">
                <a:hlinkClick r:id="rId6"/>
              </a:rPr>
              <a:t>force field </a:t>
            </a:r>
            <a:r>
              <a:rPr lang="en-GB" b="1" dirty="0"/>
              <a:t>calculations </a:t>
            </a:r>
            <a:r>
              <a:rPr lang="en-GB" dirty="0"/>
              <a:t>in a study of ring conformations</a:t>
            </a:r>
          </a:p>
          <a:p>
            <a:r>
              <a:rPr lang="en-GB" b="1" dirty="0"/>
              <a:t>1965</a:t>
            </a:r>
            <a:r>
              <a:rPr lang="en-GB" dirty="0"/>
              <a:t> </a:t>
            </a:r>
            <a:r>
              <a:rPr lang="cs-CZ" dirty="0"/>
              <a:t>Egon </a:t>
            </a:r>
            <a:r>
              <a:rPr lang="en-GB" b="1" i="1" dirty="0" err="1"/>
              <a:t>Wiberg</a:t>
            </a:r>
            <a:r>
              <a:rPr lang="en-GB" dirty="0"/>
              <a:t> employs Steepest Descent algorithm for geometry optimisation </a:t>
            </a:r>
            <a:r>
              <a:rPr lang="en-GB" dirty="0" err="1"/>
              <a:t>wi</a:t>
            </a:r>
            <a:r>
              <a:rPr lang="cs-CZ" dirty="0"/>
              <a:t>t</a:t>
            </a:r>
            <a:r>
              <a:rPr lang="en-GB" dirty="0"/>
              <a:t>h a </a:t>
            </a:r>
            <a:r>
              <a:rPr lang="en-GB" b="1" dirty="0">
                <a:solidFill>
                  <a:srgbClr val="FF0000"/>
                </a:solidFill>
              </a:rPr>
              <a:t>molecular mechanics </a:t>
            </a:r>
            <a:r>
              <a:rPr lang="en-GB" sz="2900" b="1" dirty="0"/>
              <a:t>(</a:t>
            </a:r>
            <a:r>
              <a:rPr lang="en-GB" b="1" dirty="0">
                <a:solidFill>
                  <a:srgbClr val="FF0000"/>
                </a:solidFill>
                <a:hlinkClick r:id="rId7"/>
              </a:rPr>
              <a:t>MM</a:t>
            </a:r>
            <a:r>
              <a:rPr lang="en-GB" b="1" dirty="0"/>
              <a:t>)</a:t>
            </a:r>
          </a:p>
          <a:p>
            <a:r>
              <a:rPr lang="en-GB" b="1" dirty="0"/>
              <a:t>1965</a:t>
            </a:r>
            <a:r>
              <a:rPr lang="en-GB" dirty="0"/>
              <a:t> the </a:t>
            </a:r>
            <a:r>
              <a:rPr lang="en-GB" b="1" dirty="0"/>
              <a:t>molecular structure drawing program</a:t>
            </a:r>
            <a:r>
              <a:rPr lang="en-GB" dirty="0"/>
              <a:t> ORTEP developed at Oak Ridge National Laboratory</a:t>
            </a:r>
            <a:endParaRPr lang="cs-CZ" dirty="0"/>
          </a:p>
          <a:p>
            <a:r>
              <a:rPr lang="en-GB" b="1" dirty="0"/>
              <a:t>1970</a:t>
            </a:r>
            <a:r>
              <a:rPr lang="en-GB" dirty="0"/>
              <a:t> </a:t>
            </a:r>
            <a:r>
              <a:rPr lang="en-GB" b="1" dirty="0">
                <a:hlinkClick r:id="rId8"/>
              </a:rPr>
              <a:t>Gaussian70</a:t>
            </a:r>
            <a:r>
              <a:rPr lang="en-GB" dirty="0">
                <a:hlinkClick r:id="rId8"/>
              </a:rPr>
              <a:t> </a:t>
            </a:r>
            <a:r>
              <a:rPr lang="en-GB" dirty="0"/>
              <a:t>made freely available </a:t>
            </a:r>
            <a:r>
              <a:rPr lang="en-GB" i="1" dirty="0"/>
              <a:t>via</a:t>
            </a:r>
            <a:r>
              <a:rPr lang="en-GB" dirty="0"/>
              <a:t> the Quantum Chemistry Program Exchange (QCPE)</a:t>
            </a:r>
          </a:p>
          <a:p>
            <a:r>
              <a:rPr lang="en-GB" b="1" dirty="0"/>
              <a:t>1970</a:t>
            </a:r>
            <a:r>
              <a:rPr lang="en-GB" dirty="0"/>
              <a:t> the term „</a:t>
            </a:r>
            <a:r>
              <a:rPr lang="en-GB" b="1" dirty="0"/>
              <a:t>Computational Chemistry</a:t>
            </a:r>
            <a:r>
              <a:rPr lang="en-GB" dirty="0"/>
              <a:t>“ first used to describe the new scientific discipline</a:t>
            </a:r>
          </a:p>
          <a:p>
            <a:r>
              <a:rPr lang="en-GB" b="1" dirty="0"/>
              <a:t>1973</a:t>
            </a:r>
            <a:r>
              <a:rPr lang="en-GB" dirty="0"/>
              <a:t> </a:t>
            </a:r>
            <a:r>
              <a:rPr lang="en-GB" b="1" dirty="0">
                <a:hlinkClick r:id="rId9"/>
              </a:rPr>
              <a:t>Cambridge Crystal</a:t>
            </a:r>
            <a:r>
              <a:rPr lang="cs-CZ" b="1" dirty="0">
                <a:hlinkClick r:id="rId9"/>
              </a:rPr>
              <a:t>l</a:t>
            </a:r>
            <a:r>
              <a:rPr lang="en-GB" b="1" dirty="0" err="1">
                <a:hlinkClick r:id="rId9"/>
              </a:rPr>
              <a:t>ographic</a:t>
            </a:r>
            <a:r>
              <a:rPr lang="en-GB" b="1" dirty="0">
                <a:hlinkClick r:id="rId9"/>
              </a:rPr>
              <a:t> Data Centre </a:t>
            </a:r>
            <a:r>
              <a:rPr lang="en-GB" dirty="0"/>
              <a:t>makes its 3D structure files widely available</a:t>
            </a:r>
          </a:p>
          <a:p>
            <a:r>
              <a:rPr lang="en-GB" b="1" dirty="0"/>
              <a:t>1973</a:t>
            </a:r>
            <a:r>
              <a:rPr lang="en-GB" dirty="0"/>
              <a:t> </a:t>
            </a:r>
            <a:r>
              <a:rPr lang="en-GB" b="1" i="1" dirty="0"/>
              <a:t>N. L. </a:t>
            </a:r>
            <a:r>
              <a:rPr lang="en-GB" b="1" i="1" dirty="0" err="1"/>
              <a:t>Allinger</a:t>
            </a:r>
            <a:r>
              <a:rPr lang="en-GB" b="1" i="1" dirty="0"/>
              <a:t> </a:t>
            </a:r>
            <a:r>
              <a:rPr lang="en-GB" dirty="0"/>
              <a:t>describes the modelling of hydrocarbons with a new force field, </a:t>
            </a:r>
            <a:r>
              <a:rPr lang="en-GB" b="1" dirty="0"/>
              <a:t>MM1</a:t>
            </a:r>
          </a:p>
          <a:p>
            <a:r>
              <a:rPr lang="en-GB" b="1" dirty="0"/>
              <a:t>1975</a:t>
            </a:r>
            <a:r>
              <a:rPr lang="en-GB" dirty="0"/>
              <a:t> the first </a:t>
            </a:r>
            <a:r>
              <a:rPr lang="en-GB" b="1" dirty="0">
                <a:solidFill>
                  <a:srgbClr val="FF0000"/>
                </a:solidFill>
              </a:rPr>
              <a:t>molecular dynamic </a:t>
            </a:r>
            <a:r>
              <a:rPr lang="en-GB" b="1" dirty="0"/>
              <a:t>simulation </a:t>
            </a:r>
            <a:r>
              <a:rPr lang="en-GB" dirty="0"/>
              <a:t>of a protein is published by </a:t>
            </a:r>
            <a:r>
              <a:rPr lang="cs-CZ" b="1" i="1" u="sng" dirty="0"/>
              <a:t>A. </a:t>
            </a:r>
            <a:r>
              <a:rPr lang="en-GB" b="1" i="1" u="sng" dirty="0" err="1"/>
              <a:t>Warsh</a:t>
            </a:r>
            <a:r>
              <a:rPr lang="cs-CZ" b="1" i="1" u="sng" dirty="0"/>
              <a:t>e</a:t>
            </a:r>
            <a:r>
              <a:rPr lang="en-GB" b="1" i="1" u="sng" dirty="0"/>
              <a:t>l and </a:t>
            </a:r>
            <a:r>
              <a:rPr lang="cs-CZ" b="1" i="1" u="sng" dirty="0"/>
              <a:t>M. </a:t>
            </a:r>
            <a:r>
              <a:rPr lang="en-GB" b="1" i="1" u="sng" dirty="0"/>
              <a:t>Levitt</a:t>
            </a:r>
          </a:p>
        </p:txBody>
      </p:sp>
      <p:sp>
        <p:nvSpPr>
          <p:cNvPr id="4" name="Obdélník 3"/>
          <p:cNvSpPr/>
          <p:nvPr/>
        </p:nvSpPr>
        <p:spPr>
          <a:xfrm>
            <a:off x="3435927" y="6608372"/>
            <a:ext cx="6903028" cy="246221"/>
          </a:xfrm>
          <a:prstGeom prst="rect">
            <a:avLst/>
          </a:prstGeom>
        </p:spPr>
        <p:txBody>
          <a:bodyPr wrap="square">
            <a:spAutoFit/>
          </a:bodyPr>
          <a:lstStyle/>
          <a:p>
            <a:r>
              <a:rPr lang="en-GB" sz="1000" dirty="0"/>
              <a:t>Davis A., Ward S. E.: Handbook of Medicinal Chemistry, Royal Society of Chemistry, Cambridge 2015</a:t>
            </a:r>
          </a:p>
        </p:txBody>
      </p:sp>
    </p:spTree>
    <p:extLst>
      <p:ext uri="{BB962C8B-B14F-4D97-AF65-F5344CB8AC3E}">
        <p14:creationId xmlns:p14="http://schemas.microsoft.com/office/powerpoint/2010/main" val="244950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Historical Milestones</a:t>
            </a:r>
            <a:br>
              <a:rPr lang="en-GB" dirty="0"/>
            </a:br>
            <a:r>
              <a:rPr lang="en-GB" dirty="0"/>
              <a:t>in Computational Chemistry II</a:t>
            </a:r>
          </a:p>
        </p:txBody>
      </p:sp>
      <p:sp>
        <p:nvSpPr>
          <p:cNvPr id="3" name="Zástupný symbol pro obsah 2"/>
          <p:cNvSpPr>
            <a:spLocks noGrp="1"/>
          </p:cNvSpPr>
          <p:nvPr>
            <p:ph idx="1"/>
          </p:nvPr>
        </p:nvSpPr>
        <p:spPr>
          <a:xfrm>
            <a:off x="838200" y="1730625"/>
            <a:ext cx="10515600" cy="4597439"/>
          </a:xfrm>
        </p:spPr>
        <p:txBody>
          <a:bodyPr>
            <a:normAutofit fontScale="55000" lnSpcReduction="20000"/>
          </a:bodyPr>
          <a:lstStyle/>
          <a:p>
            <a:r>
              <a:rPr lang="en-GB" b="1" dirty="0"/>
              <a:t>1982</a:t>
            </a:r>
            <a:r>
              <a:rPr lang="en-GB" dirty="0"/>
              <a:t> </a:t>
            </a:r>
            <a:r>
              <a:rPr lang="cs-CZ" i="1" dirty="0"/>
              <a:t>P. J. </a:t>
            </a:r>
            <a:r>
              <a:rPr lang="en-GB" b="1" i="1" dirty="0"/>
              <a:t>Kuntz</a:t>
            </a:r>
            <a:r>
              <a:rPr lang="en-GB" dirty="0"/>
              <a:t> and co-workers lay down the foundations for the </a:t>
            </a:r>
            <a:r>
              <a:rPr lang="en-GB" b="1" dirty="0">
                <a:solidFill>
                  <a:srgbClr val="FF0000"/>
                </a:solidFill>
              </a:rPr>
              <a:t>DOCK</a:t>
            </a:r>
            <a:r>
              <a:rPr lang="en-GB" b="1" dirty="0"/>
              <a:t> algorithm</a:t>
            </a:r>
            <a:r>
              <a:rPr lang="en-GB" dirty="0"/>
              <a:t>, the starting point for a multitude of researchers in the area of virtual screening</a:t>
            </a:r>
          </a:p>
          <a:p>
            <a:r>
              <a:rPr lang="en-GB" b="1" dirty="0"/>
              <a:t>1985</a:t>
            </a:r>
            <a:r>
              <a:rPr lang="en-GB" dirty="0"/>
              <a:t> </a:t>
            </a:r>
            <a:r>
              <a:rPr lang="en-GB" b="1" dirty="0"/>
              <a:t>GRID</a:t>
            </a:r>
            <a:r>
              <a:rPr lang="en-GB" dirty="0"/>
              <a:t> is published by </a:t>
            </a:r>
            <a:r>
              <a:rPr lang="en-GB" b="1" i="1" dirty="0"/>
              <a:t>Peter </a:t>
            </a:r>
            <a:r>
              <a:rPr lang="en-GB" b="1" i="1" dirty="0" err="1"/>
              <a:t>Goodford</a:t>
            </a:r>
            <a:r>
              <a:rPr lang="en-GB" dirty="0"/>
              <a:t>. A computational procedure for determining energetically favourable binding sites on biologically important macromolecules</a:t>
            </a:r>
          </a:p>
          <a:p>
            <a:r>
              <a:rPr lang="en-GB" b="1" dirty="0"/>
              <a:t>1987</a:t>
            </a:r>
            <a:r>
              <a:rPr lang="en-GB" dirty="0"/>
              <a:t> the Concord automatic </a:t>
            </a:r>
            <a:r>
              <a:rPr lang="en-GB" b="1" dirty="0">
                <a:solidFill>
                  <a:srgbClr val="FF0000"/>
                </a:solidFill>
              </a:rPr>
              <a:t>3D structure generation program </a:t>
            </a:r>
            <a:r>
              <a:rPr lang="en-GB" dirty="0"/>
              <a:t>was developed</a:t>
            </a:r>
          </a:p>
          <a:p>
            <a:r>
              <a:rPr lang="en-GB" b="1" dirty="0"/>
              <a:t>1993 zanamivir</a:t>
            </a:r>
            <a:r>
              <a:rPr lang="en-GB" dirty="0"/>
              <a:t> is discovered with the assistance of GRID in one of the first examples of protein </a:t>
            </a:r>
            <a:r>
              <a:rPr lang="en-GB" b="1" dirty="0">
                <a:solidFill>
                  <a:srgbClr val="FF0000"/>
                </a:solidFill>
              </a:rPr>
              <a:t>structure</a:t>
            </a:r>
            <a:r>
              <a:rPr lang="cs-CZ" b="1" dirty="0">
                <a:solidFill>
                  <a:srgbClr val="FF0000"/>
                </a:solidFill>
              </a:rPr>
              <a:t>-</a:t>
            </a:r>
            <a:r>
              <a:rPr lang="en-GB" b="1" dirty="0">
                <a:solidFill>
                  <a:srgbClr val="FF0000"/>
                </a:solidFill>
              </a:rPr>
              <a:t>based drug design </a:t>
            </a:r>
            <a:r>
              <a:rPr lang="en-GB" dirty="0"/>
              <a:t>(SBDD)</a:t>
            </a:r>
            <a:endParaRPr lang="cs-CZ" dirty="0"/>
          </a:p>
          <a:p>
            <a:r>
              <a:rPr lang="cs-CZ" b="1" dirty="0"/>
              <a:t>1998 </a:t>
            </a:r>
            <a:r>
              <a:rPr lang="cs-CZ" dirty="0"/>
              <a:t>Nobel </a:t>
            </a:r>
            <a:r>
              <a:rPr lang="cs-CZ" dirty="0" err="1"/>
              <a:t>prize</a:t>
            </a:r>
            <a:r>
              <a:rPr lang="cs-CZ" dirty="0"/>
              <a:t> </a:t>
            </a:r>
            <a:r>
              <a:rPr lang="cs-CZ" dirty="0" err="1"/>
              <a:t>awarded</a:t>
            </a:r>
            <a:r>
              <a:rPr lang="cs-CZ" dirty="0"/>
              <a:t> to </a:t>
            </a:r>
            <a:r>
              <a:rPr lang="cs-CZ" b="1" i="1" u="sng" dirty="0"/>
              <a:t>John </a:t>
            </a:r>
            <a:r>
              <a:rPr lang="cs-CZ" b="1" i="1" u="sng" dirty="0" err="1"/>
              <a:t>Pople</a:t>
            </a:r>
            <a:r>
              <a:rPr lang="cs-CZ" b="1" i="1" u="sng" dirty="0"/>
              <a:t> and Walter </a:t>
            </a:r>
            <a:r>
              <a:rPr lang="cs-CZ" b="1" i="1" u="sng" dirty="0" err="1"/>
              <a:t>Kohn</a:t>
            </a:r>
            <a:r>
              <a:rPr lang="cs-CZ" b="1" i="1" u="sng" dirty="0"/>
              <a:t> </a:t>
            </a:r>
            <a:r>
              <a:rPr lang="cs-CZ" dirty="0" err="1"/>
              <a:t>for</a:t>
            </a:r>
            <a:r>
              <a:rPr lang="cs-CZ" dirty="0"/>
              <a:t> development of </a:t>
            </a:r>
            <a:r>
              <a:rPr lang="cs-CZ" dirty="0" err="1"/>
              <a:t>computational</a:t>
            </a:r>
            <a:r>
              <a:rPr lang="cs-CZ" dirty="0"/>
              <a:t> </a:t>
            </a:r>
            <a:r>
              <a:rPr lang="cs-CZ" dirty="0" err="1"/>
              <a:t>chemistry</a:t>
            </a:r>
            <a:r>
              <a:rPr lang="cs-CZ" dirty="0"/>
              <a:t> in </a:t>
            </a:r>
            <a:r>
              <a:rPr lang="cs-CZ" dirty="0" err="1"/>
              <a:t>quantum</a:t>
            </a:r>
            <a:r>
              <a:rPr lang="cs-CZ" dirty="0"/>
              <a:t> </a:t>
            </a:r>
            <a:r>
              <a:rPr lang="cs-CZ" dirty="0" err="1"/>
              <a:t>chemistry</a:t>
            </a:r>
            <a:r>
              <a:rPr lang="cs-CZ" dirty="0"/>
              <a:t> (</a:t>
            </a:r>
            <a:r>
              <a:rPr lang="cs-CZ" dirty="0" err="1"/>
              <a:t>Gaussian</a:t>
            </a:r>
            <a:r>
              <a:rPr lang="cs-CZ" dirty="0"/>
              <a:t> 70)</a:t>
            </a:r>
            <a:endParaRPr lang="en-GB" b="1" dirty="0"/>
          </a:p>
          <a:p>
            <a:r>
              <a:rPr lang="en-GB" b="1" dirty="0"/>
              <a:t>2010</a:t>
            </a:r>
            <a:r>
              <a:rPr lang="en-GB" dirty="0"/>
              <a:t> the first millisecond simulation of a protein is performed using Anton = a computer designed specifically for </a:t>
            </a:r>
            <a:r>
              <a:rPr lang="en-GB" b="1" dirty="0"/>
              <a:t>high</a:t>
            </a:r>
            <a:r>
              <a:rPr lang="cs-CZ" b="1" dirty="0"/>
              <a:t>-</a:t>
            </a:r>
            <a:r>
              <a:rPr lang="en-GB" b="1" dirty="0"/>
              <a:t>speed molecular dynamics</a:t>
            </a:r>
            <a:endParaRPr lang="cs-CZ" b="1" dirty="0"/>
          </a:p>
          <a:p>
            <a:r>
              <a:rPr lang="cs-CZ" b="1" dirty="0"/>
              <a:t>2017 </a:t>
            </a:r>
            <a:r>
              <a:rPr lang="cs-CZ" dirty="0" err="1"/>
              <a:t>simulation</a:t>
            </a:r>
            <a:r>
              <a:rPr lang="cs-CZ" dirty="0"/>
              <a:t> </a:t>
            </a:r>
            <a:r>
              <a:rPr lang="cs-CZ" dirty="0" err="1"/>
              <a:t>of</a:t>
            </a:r>
            <a:r>
              <a:rPr lang="cs-CZ" dirty="0"/>
              <a:t> </a:t>
            </a:r>
            <a:r>
              <a:rPr lang="cs-CZ" dirty="0" err="1"/>
              <a:t>subatomic</a:t>
            </a:r>
            <a:r>
              <a:rPr lang="cs-CZ" dirty="0"/>
              <a:t> </a:t>
            </a:r>
            <a:r>
              <a:rPr lang="cs-CZ" dirty="0" err="1"/>
              <a:t>particles</a:t>
            </a:r>
            <a:r>
              <a:rPr lang="cs-CZ" dirty="0"/>
              <a:t> </a:t>
            </a:r>
            <a:r>
              <a:rPr lang="cs-CZ" dirty="0" err="1"/>
              <a:t>of</a:t>
            </a:r>
            <a:r>
              <a:rPr lang="cs-CZ" dirty="0"/>
              <a:t> </a:t>
            </a:r>
            <a:r>
              <a:rPr lang="cs-CZ" dirty="0" err="1"/>
              <a:t>LiH</a:t>
            </a:r>
            <a:r>
              <a:rPr lang="cs-CZ" dirty="0"/>
              <a:t>, BeH</a:t>
            </a:r>
            <a:r>
              <a:rPr lang="cs-CZ" baseline="-25000" dirty="0"/>
              <a:t>2</a:t>
            </a:r>
            <a:r>
              <a:rPr lang="cs-CZ" dirty="0"/>
              <a:t> by </a:t>
            </a:r>
            <a:r>
              <a:rPr lang="cs-CZ" b="1" i="1" dirty="0"/>
              <a:t>IBM</a:t>
            </a:r>
            <a:r>
              <a:rPr lang="cs-CZ" dirty="0"/>
              <a:t> on a </a:t>
            </a:r>
            <a:r>
              <a:rPr lang="cs-CZ" b="1" dirty="0" err="1"/>
              <a:t>quantum</a:t>
            </a:r>
            <a:r>
              <a:rPr lang="cs-CZ" b="1" dirty="0"/>
              <a:t> </a:t>
            </a:r>
            <a:r>
              <a:rPr lang="cs-CZ" b="1" dirty="0" err="1"/>
              <a:t>computer</a:t>
            </a:r>
            <a:r>
              <a:rPr lang="cs-CZ" b="1" dirty="0"/>
              <a:t> </a:t>
            </a:r>
            <a:r>
              <a:rPr lang="cs-CZ" dirty="0"/>
              <a:t>(</a:t>
            </a:r>
            <a:r>
              <a:rPr lang="cs-CZ" dirty="0" err="1"/>
              <a:t>seven</a:t>
            </a:r>
            <a:r>
              <a:rPr lang="cs-CZ" dirty="0"/>
              <a:t> </a:t>
            </a:r>
            <a:r>
              <a:rPr lang="cs-CZ" dirty="0" err="1"/>
              <a:t>qubit</a:t>
            </a:r>
            <a:r>
              <a:rPr lang="cs-CZ" dirty="0"/>
              <a:t> </a:t>
            </a:r>
            <a:r>
              <a:rPr lang="cs-CZ" dirty="0" err="1"/>
              <a:t>processor</a:t>
            </a:r>
            <a:r>
              <a:rPr lang="cs-CZ" dirty="0"/>
              <a:t>)</a:t>
            </a:r>
            <a:endParaRPr lang="cs-CZ" b="1" dirty="0"/>
          </a:p>
          <a:p>
            <a:r>
              <a:rPr lang="cs-CZ" b="1" dirty="0"/>
              <a:t>2017</a:t>
            </a:r>
            <a:r>
              <a:rPr lang="cs-CZ" dirty="0"/>
              <a:t> Nobel </a:t>
            </a:r>
            <a:r>
              <a:rPr lang="cs-CZ" dirty="0" err="1"/>
              <a:t>prize</a:t>
            </a:r>
            <a:r>
              <a:rPr lang="cs-CZ" dirty="0"/>
              <a:t> </a:t>
            </a:r>
            <a:r>
              <a:rPr lang="cs-CZ" dirty="0" err="1"/>
              <a:t>awarded</a:t>
            </a:r>
            <a:r>
              <a:rPr lang="cs-CZ" dirty="0"/>
              <a:t> to </a:t>
            </a:r>
            <a:r>
              <a:rPr lang="en-US" b="1" i="1" u="sng" dirty="0"/>
              <a:t>J</a:t>
            </a:r>
            <a:r>
              <a:rPr lang="cs-CZ" b="1" i="1" u="sng" dirty="0"/>
              <a:t>. </a:t>
            </a:r>
            <a:r>
              <a:rPr lang="en-US" b="1" i="1" u="sng" dirty="0" err="1"/>
              <a:t>Dubochet</a:t>
            </a:r>
            <a:r>
              <a:rPr lang="en-US" b="1" i="1" u="sng" dirty="0"/>
              <a:t>, J</a:t>
            </a:r>
            <a:r>
              <a:rPr lang="cs-CZ" b="1" i="1" u="sng" dirty="0"/>
              <a:t>.</a:t>
            </a:r>
            <a:r>
              <a:rPr lang="en-US" b="1" i="1" u="sng" dirty="0"/>
              <a:t> Frank, and R</a:t>
            </a:r>
            <a:r>
              <a:rPr lang="cs-CZ" b="1" i="1" u="sng" dirty="0"/>
              <a:t>.</a:t>
            </a:r>
            <a:r>
              <a:rPr lang="en-US" b="1" i="1" u="sng" dirty="0"/>
              <a:t> Henderson</a:t>
            </a:r>
            <a:r>
              <a:rPr lang="cs-CZ" b="1" i="1" u="sng" dirty="0"/>
              <a:t> </a:t>
            </a:r>
            <a:r>
              <a:rPr lang="en-US" dirty="0"/>
              <a:t>for developing </a:t>
            </a:r>
            <a:r>
              <a:rPr lang="en-US" b="1" dirty="0"/>
              <a:t>cryo-electron microscopy </a:t>
            </a:r>
            <a:r>
              <a:rPr lang="en-US" dirty="0"/>
              <a:t>for the high-resolution structure determination of biomolecules in solution</a:t>
            </a:r>
            <a:endParaRPr lang="cs-CZ" dirty="0"/>
          </a:p>
          <a:p>
            <a:r>
              <a:rPr lang="cs-CZ" b="1" dirty="0"/>
              <a:t>2019</a:t>
            </a:r>
            <a:r>
              <a:rPr lang="cs-CZ" dirty="0"/>
              <a:t> </a:t>
            </a:r>
            <a:r>
              <a:rPr lang="cs-CZ" dirty="0" err="1"/>
              <a:t>Arute</a:t>
            </a:r>
            <a:r>
              <a:rPr lang="cs-CZ" dirty="0"/>
              <a:t> F et al. (</a:t>
            </a:r>
            <a:r>
              <a:rPr lang="cs-CZ" dirty="0" err="1"/>
              <a:t>Nature</a:t>
            </a:r>
            <a:r>
              <a:rPr lang="cs-CZ" dirty="0"/>
              <a:t> 2019, 574, 505) </a:t>
            </a:r>
            <a:r>
              <a:rPr lang="cs-CZ" b="1" dirty="0" err="1"/>
              <a:t>Quantum</a:t>
            </a:r>
            <a:r>
              <a:rPr lang="cs-CZ" b="1" dirty="0"/>
              <a:t> </a:t>
            </a:r>
            <a:r>
              <a:rPr lang="cs-CZ" b="1" dirty="0" err="1"/>
              <a:t>supremacy</a:t>
            </a:r>
            <a:r>
              <a:rPr lang="cs-CZ" b="1" dirty="0"/>
              <a:t> </a:t>
            </a:r>
            <a:r>
              <a:rPr lang="cs-CZ" dirty="0" err="1"/>
              <a:t>using</a:t>
            </a:r>
            <a:r>
              <a:rPr lang="cs-CZ" dirty="0"/>
              <a:t> a </a:t>
            </a:r>
            <a:r>
              <a:rPr lang="cs-CZ" dirty="0" err="1"/>
              <a:t>programmable</a:t>
            </a:r>
            <a:r>
              <a:rPr lang="cs-CZ" dirty="0"/>
              <a:t> </a:t>
            </a:r>
            <a:r>
              <a:rPr lang="cs-CZ" dirty="0" err="1"/>
              <a:t>superconducting</a:t>
            </a:r>
            <a:r>
              <a:rPr lang="cs-CZ" dirty="0"/>
              <a:t> </a:t>
            </a:r>
            <a:r>
              <a:rPr lang="cs-CZ" dirty="0" err="1"/>
              <a:t>processor</a:t>
            </a:r>
            <a:endParaRPr lang="cs-CZ" dirty="0"/>
          </a:p>
          <a:p>
            <a:r>
              <a:rPr lang="cs-CZ" b="1" dirty="0"/>
              <a:t>2019</a:t>
            </a:r>
            <a:r>
              <a:rPr lang="cs-CZ" dirty="0"/>
              <a:t> </a:t>
            </a:r>
            <a:r>
              <a:rPr lang="en-US" dirty="0"/>
              <a:t>Novartis and Microsoft announce collaboration to transform medicine with </a:t>
            </a:r>
            <a:r>
              <a:rPr lang="en-US" b="1" dirty="0"/>
              <a:t>artificial intelligence</a:t>
            </a:r>
            <a:endParaRPr lang="cs-CZ" b="1" dirty="0"/>
          </a:p>
          <a:p>
            <a:r>
              <a:rPr lang="cs-CZ" dirty="0"/>
              <a:t>2022 </a:t>
            </a:r>
            <a:r>
              <a:rPr lang="en-US" b="1" dirty="0"/>
              <a:t>Google's DeepMind AI </a:t>
            </a:r>
            <a:r>
              <a:rPr lang="cs-CZ" dirty="0"/>
              <a:t>p</a:t>
            </a:r>
            <a:r>
              <a:rPr lang="en-US" dirty="0" err="1"/>
              <a:t>redicts</a:t>
            </a:r>
            <a:r>
              <a:rPr lang="en-US" dirty="0"/>
              <a:t> 3D </a:t>
            </a:r>
            <a:r>
              <a:rPr lang="cs-CZ" dirty="0"/>
              <a:t>s</a:t>
            </a:r>
            <a:r>
              <a:rPr lang="en-US" dirty="0" err="1"/>
              <a:t>tructure</a:t>
            </a:r>
            <a:r>
              <a:rPr lang="en-US" dirty="0"/>
              <a:t> of </a:t>
            </a:r>
            <a:r>
              <a:rPr lang="cs-CZ" dirty="0"/>
              <a:t>n</a:t>
            </a:r>
            <a:r>
              <a:rPr lang="en-US" dirty="0"/>
              <a:t>early </a:t>
            </a:r>
            <a:r>
              <a:rPr lang="cs-CZ" dirty="0"/>
              <a:t>e</a:t>
            </a:r>
            <a:r>
              <a:rPr lang="en-US" dirty="0"/>
              <a:t>very </a:t>
            </a:r>
            <a:r>
              <a:rPr lang="cs-CZ" dirty="0"/>
              <a:t>p</a:t>
            </a:r>
            <a:r>
              <a:rPr lang="en-US" dirty="0" err="1"/>
              <a:t>rotein</a:t>
            </a:r>
            <a:r>
              <a:rPr lang="en-US" dirty="0"/>
              <a:t> </a:t>
            </a:r>
            <a:r>
              <a:rPr lang="cs-CZ" dirty="0"/>
              <a:t>k</a:t>
            </a:r>
            <a:r>
              <a:rPr lang="en-US" dirty="0" err="1"/>
              <a:t>nown</a:t>
            </a:r>
            <a:r>
              <a:rPr lang="en-US" dirty="0"/>
              <a:t> to </a:t>
            </a:r>
            <a:r>
              <a:rPr lang="cs-CZ" dirty="0"/>
              <a:t>s</a:t>
            </a:r>
            <a:r>
              <a:rPr lang="en-US" dirty="0" err="1"/>
              <a:t>cience</a:t>
            </a:r>
            <a:endParaRPr lang="en-GB" dirty="0"/>
          </a:p>
        </p:txBody>
      </p:sp>
      <p:sp>
        <p:nvSpPr>
          <p:cNvPr id="5" name="Obdélník 3">
            <a:extLst>
              <a:ext uri="{FF2B5EF4-FFF2-40B4-BE49-F238E27FC236}">
                <a16:creationId xmlns:a16="http://schemas.microsoft.com/office/drawing/2014/main" id="{1DA4A241-FADB-C6AF-04D4-1CA31C947D29}"/>
              </a:ext>
            </a:extLst>
          </p:cNvPr>
          <p:cNvSpPr/>
          <p:nvPr/>
        </p:nvSpPr>
        <p:spPr>
          <a:xfrm>
            <a:off x="270164" y="6304002"/>
            <a:ext cx="11824854" cy="553998"/>
          </a:xfrm>
          <a:prstGeom prst="rect">
            <a:avLst/>
          </a:prstGeom>
        </p:spPr>
        <p:txBody>
          <a:bodyPr wrap="square">
            <a:spAutoFit/>
          </a:bodyPr>
          <a:lstStyle/>
          <a:p>
            <a:r>
              <a:rPr lang="en-GB" sz="1000" dirty="0"/>
              <a:t>Davis A., Ward S. E.: Handbook of Medicinal Chemistry, Royal Society of Chemistry, Cambridge 2015</a:t>
            </a:r>
            <a:r>
              <a:rPr lang="cs-CZ" sz="1000" dirty="0"/>
              <a:t>; </a:t>
            </a:r>
            <a:r>
              <a:rPr lang="cs-CZ" sz="1000" dirty="0">
                <a:hlinkClick r:id="rId3"/>
              </a:rPr>
              <a:t>https://www.ibm.com/blogs/research/2017/09/quantum-molecule/</a:t>
            </a:r>
            <a:r>
              <a:rPr lang="cs-CZ" sz="1000" dirty="0"/>
              <a:t> ; </a:t>
            </a:r>
            <a:r>
              <a:rPr lang="cs-CZ" sz="1000" dirty="0">
                <a:hlinkClick r:id="rId4"/>
              </a:rPr>
              <a:t>https://news.microsoft.com/2019/10/01/novartis-and-microsoft-announce-collaboration-to-transform-medicine-with-artificial-intelligence/</a:t>
            </a:r>
            <a:r>
              <a:rPr lang="cs-CZ" sz="1000" dirty="0"/>
              <a:t>; </a:t>
            </a:r>
            <a:r>
              <a:rPr lang="cs-CZ" sz="1000" dirty="0">
                <a:hlinkClick r:id="rId5"/>
              </a:rPr>
              <a:t>https://www.pharmaceutical-technology.com/deal-news/novartis-microsoft-ai-alliance/</a:t>
            </a:r>
            <a:r>
              <a:rPr lang="cs-CZ" sz="1000" dirty="0"/>
              <a:t> ; </a:t>
            </a:r>
            <a:r>
              <a:rPr lang="cs-CZ" sz="1000" dirty="0">
                <a:hlinkClick r:id="rId6"/>
              </a:rPr>
              <a:t>https://www.cnet.com/science/biology/googles-deepmind-ai-predicts-3d-structure-of-nearly-every-protein-known-to-science/</a:t>
            </a:r>
            <a:r>
              <a:rPr lang="cs-CZ" sz="1000" dirty="0"/>
              <a:t> </a:t>
            </a:r>
          </a:p>
        </p:txBody>
      </p:sp>
    </p:spTree>
    <p:extLst>
      <p:ext uri="{BB962C8B-B14F-4D97-AF65-F5344CB8AC3E}">
        <p14:creationId xmlns:p14="http://schemas.microsoft.com/office/powerpoint/2010/main" val="209605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Searching for a New Drug</a:t>
            </a:r>
          </a:p>
        </p:txBody>
      </p:sp>
      <p:sp>
        <p:nvSpPr>
          <p:cNvPr id="3" name="Zástupný symbol pro obsah 2"/>
          <p:cNvSpPr>
            <a:spLocks noGrp="1"/>
          </p:cNvSpPr>
          <p:nvPr>
            <p:ph idx="1"/>
          </p:nvPr>
        </p:nvSpPr>
        <p:spPr/>
        <p:txBody>
          <a:bodyPr>
            <a:normAutofit fontScale="85000" lnSpcReduction="20000"/>
          </a:bodyPr>
          <a:lstStyle/>
          <a:p>
            <a:r>
              <a:rPr lang="en-GB" dirty="0">
                <a:solidFill>
                  <a:srgbClr val="FF0000"/>
                </a:solidFill>
              </a:rPr>
              <a:t>Drug Discovery</a:t>
            </a:r>
            <a:endParaRPr lang="en-GB" dirty="0"/>
          </a:p>
          <a:p>
            <a:pPr lvl="1"/>
            <a:r>
              <a:rPr lang="en-GB" dirty="0"/>
              <a:t>choosing a disease </a:t>
            </a:r>
            <a:r>
              <a:rPr lang="en-GB" dirty="0">
                <a:latin typeface="Arial" panose="020B0604020202020204" pitchFamily="34" charset="0"/>
                <a:cs typeface="Arial" panose="020B0604020202020204" pitchFamily="34" charset="0"/>
              </a:rPr>
              <a:t>→</a:t>
            </a:r>
            <a:r>
              <a:rPr lang="en-GB" dirty="0"/>
              <a:t> choosing a target </a:t>
            </a:r>
            <a:r>
              <a:rPr lang="en-GB" dirty="0">
                <a:latin typeface="Arial" panose="020B0604020202020204" pitchFamily="34" charset="0"/>
                <a:cs typeface="Arial" panose="020B0604020202020204" pitchFamily="34" charset="0"/>
              </a:rPr>
              <a:t>→  </a:t>
            </a:r>
            <a:r>
              <a:rPr lang="en-GB" dirty="0"/>
              <a:t>identifying a bioassay</a:t>
            </a:r>
          </a:p>
          <a:p>
            <a:pPr lvl="1"/>
            <a:r>
              <a:rPr lang="en-GB" dirty="0"/>
              <a:t>finding a hit</a:t>
            </a:r>
            <a:r>
              <a:rPr lang="cs-CZ" dirty="0"/>
              <a:t> =</a:t>
            </a:r>
            <a:r>
              <a:rPr lang="en-US" dirty="0"/>
              <a:t> molecule, typically with a potency of 100 </a:t>
            </a:r>
            <a:r>
              <a:rPr lang="en-US" dirty="0" err="1"/>
              <a:t>nM</a:t>
            </a:r>
            <a:r>
              <a:rPr lang="en-US" dirty="0"/>
              <a:t>–5 µM at the drug target</a:t>
            </a:r>
            <a:endParaRPr lang="en-GB" dirty="0"/>
          </a:p>
          <a:p>
            <a:pPr lvl="1"/>
            <a:r>
              <a:rPr lang="en-GB" dirty="0"/>
              <a:t>process from </a:t>
            </a:r>
            <a:r>
              <a:rPr lang="en-GB" b="1" dirty="0"/>
              <a:t>hit</a:t>
            </a:r>
            <a:r>
              <a:rPr lang="en-GB" dirty="0"/>
              <a:t> to a „</a:t>
            </a:r>
            <a:r>
              <a:rPr lang="en-GB" b="1" dirty="0"/>
              <a:t>lead</a:t>
            </a:r>
            <a:r>
              <a:rPr lang="en-GB" dirty="0"/>
              <a:t>“ (compound)</a:t>
            </a:r>
            <a:r>
              <a:rPr lang="cs-CZ" dirty="0"/>
              <a:t> „H2L“</a:t>
            </a:r>
            <a:endParaRPr lang="en-GB" dirty="0"/>
          </a:p>
          <a:p>
            <a:r>
              <a:rPr lang="en-GB" dirty="0">
                <a:solidFill>
                  <a:srgbClr val="FF0000"/>
                </a:solidFill>
              </a:rPr>
              <a:t>Drug Design (rational drug design) </a:t>
            </a:r>
            <a:r>
              <a:rPr lang="cs-CZ" dirty="0"/>
              <a:t>=</a:t>
            </a:r>
            <a:r>
              <a:rPr lang="en-GB" dirty="0"/>
              <a:t> the application of all techniques leading to the discovery of </a:t>
            </a:r>
            <a:r>
              <a:rPr lang="en-GB" b="1" dirty="0"/>
              <a:t>new chemical entities </a:t>
            </a:r>
            <a:r>
              <a:rPr lang="en-GB" dirty="0"/>
              <a:t>(</a:t>
            </a:r>
            <a:r>
              <a:rPr lang="en-GB" dirty="0">
                <a:hlinkClick r:id="rId3"/>
              </a:rPr>
              <a:t>NCE</a:t>
            </a:r>
            <a:r>
              <a:rPr lang="en-GB" dirty="0"/>
              <a:t>) with specific properties required for the intended application (IUPAC definition)</a:t>
            </a:r>
            <a:endParaRPr lang="en-GB" dirty="0">
              <a:solidFill>
                <a:srgbClr val="FF0000"/>
              </a:solidFill>
            </a:endParaRPr>
          </a:p>
          <a:p>
            <a:pPr lvl="1"/>
            <a:r>
              <a:rPr lang="en-GB" dirty="0"/>
              <a:t>structure-activity relationships (SAR)</a:t>
            </a:r>
          </a:p>
          <a:p>
            <a:pPr lvl="1"/>
            <a:r>
              <a:rPr lang="en-GB" dirty="0"/>
              <a:t>identification of pharmacophore</a:t>
            </a:r>
          </a:p>
          <a:p>
            <a:pPr lvl="1"/>
            <a:r>
              <a:rPr lang="en-GB" dirty="0"/>
              <a:t>drug optimization</a:t>
            </a:r>
            <a:endParaRPr lang="en-GB" b="1" dirty="0"/>
          </a:p>
          <a:p>
            <a:r>
              <a:rPr lang="en-GB" dirty="0">
                <a:solidFill>
                  <a:srgbClr val="FF0000"/>
                </a:solidFill>
              </a:rPr>
              <a:t>Drug Development </a:t>
            </a:r>
            <a:r>
              <a:rPr lang="en-GB" dirty="0"/>
              <a:t>= getting drug</a:t>
            </a:r>
            <a:r>
              <a:rPr lang="cs-CZ" dirty="0"/>
              <a:t>, </a:t>
            </a:r>
            <a:r>
              <a:rPr lang="cs-CZ" dirty="0" err="1"/>
              <a:t>i.e</a:t>
            </a:r>
            <a:r>
              <a:rPr lang="cs-CZ" dirty="0"/>
              <a:t>. </a:t>
            </a:r>
            <a:r>
              <a:rPr lang="cs-CZ" b="1" dirty="0" err="1"/>
              <a:t>candidate</a:t>
            </a:r>
            <a:r>
              <a:rPr lang="en-GB" dirty="0"/>
              <a:t> to the market</a:t>
            </a:r>
          </a:p>
          <a:p>
            <a:pPr lvl="1"/>
            <a:r>
              <a:rPr lang="en-GB" dirty="0"/>
              <a:t>preclinical trials (ADMET, PK and PD)</a:t>
            </a:r>
          </a:p>
          <a:p>
            <a:pPr lvl="1"/>
            <a:r>
              <a:rPr lang="en-GB" dirty="0"/>
              <a:t>clinical trials</a:t>
            </a:r>
          </a:p>
          <a:p>
            <a:pPr lvl="1"/>
            <a:r>
              <a:rPr lang="en-GB" dirty="0"/>
              <a:t>patenting and regulatory affairs</a:t>
            </a:r>
          </a:p>
          <a:p>
            <a:pPr lvl="1"/>
            <a:endParaRPr lang="cs-CZ" dirty="0"/>
          </a:p>
          <a:p>
            <a:endParaRPr lang="cs-CZ" dirty="0"/>
          </a:p>
        </p:txBody>
      </p:sp>
      <p:sp>
        <p:nvSpPr>
          <p:cNvPr id="4" name="Obdélník 3"/>
          <p:cNvSpPr/>
          <p:nvPr/>
        </p:nvSpPr>
        <p:spPr>
          <a:xfrm>
            <a:off x="0" y="6457890"/>
            <a:ext cx="12192000" cy="246221"/>
          </a:xfrm>
          <a:prstGeom prst="rect">
            <a:avLst/>
          </a:prstGeom>
        </p:spPr>
        <p:txBody>
          <a:bodyPr wrap="square">
            <a:spAutoFit/>
          </a:bodyPr>
          <a:lstStyle/>
          <a:p>
            <a:r>
              <a:rPr lang="en-GB" sz="1000" dirty="0"/>
              <a:t>Patrick GL: An Introduction to Medicinal Chemistry, Oxford University Press, New York 2009, 4</a:t>
            </a:r>
            <a:r>
              <a:rPr lang="en-GB" sz="1000" baseline="30000" dirty="0"/>
              <a:t>th</a:t>
            </a:r>
            <a:r>
              <a:rPr lang="en-GB" sz="1000" dirty="0"/>
              <a:t> Ed.</a:t>
            </a:r>
            <a:r>
              <a:rPr lang="cs-CZ" sz="1000" dirty="0"/>
              <a:t>; </a:t>
            </a:r>
            <a:r>
              <a:rPr lang="en-GB" sz="1000" dirty="0" err="1"/>
              <a:t>Schwardt</a:t>
            </a:r>
            <a:r>
              <a:rPr lang="en-GB" sz="1000" dirty="0"/>
              <a:t> O. et al.: Drug Discovery Today. Front. Med. Chem. 2005, 2, 533-543</a:t>
            </a:r>
            <a:r>
              <a:rPr lang="cs-CZ" sz="1000" dirty="0"/>
              <a:t>; </a:t>
            </a:r>
            <a:r>
              <a:rPr lang="cs-CZ" sz="1000" dirty="0" err="1"/>
              <a:t>Hughes</a:t>
            </a:r>
            <a:r>
              <a:rPr lang="cs-CZ" sz="1000" dirty="0"/>
              <a:t> JP et al.: </a:t>
            </a:r>
            <a:r>
              <a:rPr lang="en-US" sz="1000" dirty="0"/>
              <a:t>Brit</a:t>
            </a:r>
            <a:r>
              <a:rPr lang="cs-CZ" sz="1000" dirty="0"/>
              <a:t>.</a:t>
            </a:r>
            <a:r>
              <a:rPr lang="en-US" sz="1000" dirty="0"/>
              <a:t> J</a:t>
            </a:r>
            <a:r>
              <a:rPr lang="cs-CZ" sz="1000" dirty="0"/>
              <a:t>. </a:t>
            </a:r>
            <a:r>
              <a:rPr lang="en-US" sz="1000" dirty="0" err="1"/>
              <a:t>Pharmacol</a:t>
            </a:r>
            <a:r>
              <a:rPr lang="cs-CZ" sz="1000" dirty="0"/>
              <a:t>. </a:t>
            </a:r>
            <a:r>
              <a:rPr lang="en-US" sz="1000" dirty="0"/>
              <a:t>2011</a:t>
            </a:r>
            <a:r>
              <a:rPr lang="cs-CZ" sz="1000" dirty="0"/>
              <a:t>,</a:t>
            </a:r>
            <a:r>
              <a:rPr lang="en-US" sz="1000" dirty="0"/>
              <a:t> 162</a:t>
            </a:r>
            <a:r>
              <a:rPr lang="cs-CZ" sz="1000" dirty="0"/>
              <a:t>,</a:t>
            </a:r>
            <a:r>
              <a:rPr lang="en-US" sz="1000" dirty="0"/>
              <a:t> 1239</a:t>
            </a:r>
            <a:endParaRPr lang="en-GB" sz="1000" dirty="0"/>
          </a:p>
        </p:txBody>
      </p:sp>
    </p:spTree>
    <p:extLst>
      <p:ext uri="{BB962C8B-B14F-4D97-AF65-F5344CB8AC3E}">
        <p14:creationId xmlns:p14="http://schemas.microsoft.com/office/powerpoint/2010/main" val="346095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0049" y="316917"/>
            <a:ext cx="19018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1"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8756" y="150662"/>
            <a:ext cx="5751512"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aoblený obdélník 1"/>
          <p:cNvSpPr/>
          <p:nvPr/>
        </p:nvSpPr>
        <p:spPr>
          <a:xfrm>
            <a:off x="1370158" y="479563"/>
            <a:ext cx="1562100" cy="45688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5" name="Picture 4">
            <a:extLst>
              <a:ext uri="{FF2B5EF4-FFF2-40B4-BE49-F238E27FC236}">
                <a16:creationId xmlns:a16="http://schemas.microsoft.com/office/drawing/2014/main" id="{44C4CADA-8FFF-6C85-EB16-C2D86FA9272D}"/>
              </a:ext>
            </a:extLst>
          </p:cNvPr>
          <p:cNvPicPr>
            <a:picLocks noChangeAspect="1"/>
          </p:cNvPicPr>
          <p:nvPr/>
        </p:nvPicPr>
        <p:blipFill>
          <a:blip r:embed="rId5"/>
          <a:stretch>
            <a:fillRect/>
          </a:stretch>
        </p:blipFill>
        <p:spPr>
          <a:xfrm>
            <a:off x="4747346" y="5259251"/>
            <a:ext cx="4265035" cy="1448087"/>
          </a:xfrm>
          <a:prstGeom prst="rect">
            <a:avLst/>
          </a:prstGeom>
        </p:spPr>
      </p:pic>
      <p:sp>
        <p:nvSpPr>
          <p:cNvPr id="6" name="TextBox 5">
            <a:extLst>
              <a:ext uri="{FF2B5EF4-FFF2-40B4-BE49-F238E27FC236}">
                <a16:creationId xmlns:a16="http://schemas.microsoft.com/office/drawing/2014/main" id="{40CA83DB-1888-9406-37B5-812B7BCD270D}"/>
              </a:ext>
            </a:extLst>
          </p:cNvPr>
          <p:cNvSpPr txBox="1"/>
          <p:nvPr/>
        </p:nvSpPr>
        <p:spPr>
          <a:xfrm>
            <a:off x="0" y="6611779"/>
            <a:ext cx="5922818" cy="246221"/>
          </a:xfrm>
          <a:prstGeom prst="rect">
            <a:avLst/>
          </a:prstGeom>
          <a:noFill/>
        </p:spPr>
        <p:txBody>
          <a:bodyPr wrap="square" rtlCol="0">
            <a:spAutoFit/>
          </a:bodyPr>
          <a:lstStyle/>
          <a:p>
            <a:r>
              <a:rPr lang="en-US" sz="1000" dirty="0"/>
              <a:t>SAFETY FIRST: Assessing drugs early can preclude regulatory and health issues,</a:t>
            </a:r>
            <a:r>
              <a:rPr lang="cs-CZ" sz="1000" dirty="0"/>
              <a:t> </a:t>
            </a:r>
            <a:r>
              <a:rPr lang="en-US" sz="1000" dirty="0"/>
              <a:t>C&amp;EN </a:t>
            </a:r>
            <a:r>
              <a:rPr lang="en-US" sz="1000" dirty="0" err="1"/>
              <a:t>Brandlab</a:t>
            </a:r>
            <a:r>
              <a:rPr lang="en-US" sz="1000" dirty="0"/>
              <a:t> 2023</a:t>
            </a:r>
          </a:p>
        </p:txBody>
      </p:sp>
    </p:spTree>
    <p:extLst>
      <p:ext uri="{BB962C8B-B14F-4D97-AF65-F5344CB8AC3E}">
        <p14:creationId xmlns:p14="http://schemas.microsoft.com/office/powerpoint/2010/main" val="879893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8445</TotalTime>
  <Words>5540</Words>
  <Application>Microsoft Office PowerPoint</Application>
  <PresentationFormat>Widescreen</PresentationFormat>
  <Paragraphs>512</Paragraphs>
  <Slides>59</Slides>
  <Notes>40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AdvOT863180fb</vt:lpstr>
      <vt:lpstr>AdvOT863180fb+20</vt:lpstr>
      <vt:lpstr>Arial</vt:lpstr>
      <vt:lpstr>Calibri</vt:lpstr>
      <vt:lpstr>Calibri Light</vt:lpstr>
      <vt:lpstr>MonumentGrotesk</vt:lpstr>
      <vt:lpstr>Tahoma</vt:lpstr>
      <vt:lpstr>Motiv Office</vt:lpstr>
      <vt:lpstr>CS ChemDraw Drawing</vt:lpstr>
      <vt:lpstr>Basics in Molecular Modelling of Drugs</vt:lpstr>
      <vt:lpstr>Molecular Models</vt:lpstr>
      <vt:lpstr>Computational Chemistry - IUPAC definition</vt:lpstr>
      <vt:lpstr>Data Science/                            Computational chemoinformatics                     molecular design  </vt:lpstr>
      <vt:lpstr>Computers in Medicinal Chemistry</vt:lpstr>
      <vt:lpstr>Historical Milestones in Computational Chemistry I</vt:lpstr>
      <vt:lpstr>Historical Milestones in Computational Chemistry II</vt:lpstr>
      <vt:lpstr>Searching for a New Drug</vt:lpstr>
      <vt:lpstr>PowerPoint Presentation</vt:lpstr>
      <vt:lpstr>PowerPoint Presentation</vt:lpstr>
      <vt:lpstr>Methodologies for Lead Identifying</vt:lpstr>
      <vt:lpstr>Compound Libraries</vt:lpstr>
      <vt:lpstr>PowerPoint Presentation</vt:lpstr>
      <vt:lpstr>Molecular Modelling – IUPAC definition</vt:lpstr>
      <vt:lpstr>Molecular Mechanics vs Quantum Mechanics</vt:lpstr>
      <vt:lpstr>IUPAC definitions of QM and MM</vt:lpstr>
      <vt:lpstr>Quantum Mechanics (QM, A. Einstein)</vt:lpstr>
      <vt:lpstr>Application of MM vs QM</vt:lpstr>
      <vt:lpstr>PowerPoint Presentation</vt:lpstr>
      <vt:lpstr>Molecular Mechanics (MM)</vt:lpstr>
      <vt:lpstr>Terms in MM</vt:lpstr>
      <vt:lpstr>Force Field</vt:lpstr>
      <vt:lpstr>Electronic Distribution and Electrostatic Isopotentials</vt:lpstr>
      <vt:lpstr>Structure-Based Drug Design (SBDD)</vt:lpstr>
      <vt:lpstr>Protein Structure Determination at the Atomic Level</vt:lpstr>
      <vt:lpstr>Protein Data Bank (PDB)</vt:lpstr>
      <vt:lpstr>PowerPoint Presentation</vt:lpstr>
      <vt:lpstr>Steps of Structure-Based Drug Design (SBDD)</vt:lpstr>
      <vt:lpstr>Molecular Dynamics</vt:lpstr>
      <vt:lpstr>SBDD is used during</vt:lpstr>
      <vt:lpstr>Ligand-Based Drug Design (LBDD) Ligand-Based Virtual Screening (LBVS)</vt:lpstr>
      <vt:lpstr>Compound Similarity</vt:lpstr>
      <vt:lpstr>Pharmacophore Screening</vt:lpstr>
      <vt:lpstr>Cambridge Structural Database (CSD)</vt:lpstr>
      <vt:lpstr>Databases of Organic Compounds</vt:lpstr>
      <vt:lpstr>Ligand-Based 3D Pharmacophore Generation I</vt:lpstr>
      <vt:lpstr>Ligand-Based 3D Pharmacophore Generation II</vt:lpstr>
      <vt:lpstr>Pharmacophore Screening – example</vt:lpstr>
      <vt:lpstr>PowerPoint Presentation</vt:lpstr>
      <vt:lpstr>QSAR Models</vt:lpstr>
      <vt:lpstr>PowerPoint Presentation</vt:lpstr>
      <vt:lpstr>Fragment-Based Lead Discovery (FBLD)</vt:lpstr>
      <vt:lpstr>Fragment </vt:lpstr>
      <vt:lpstr>Fragment Evolution</vt:lpstr>
      <vt:lpstr>Fragment Screening Approaches</vt:lpstr>
      <vt:lpstr>PowerPoint Presentation</vt:lpstr>
      <vt:lpstr>Fragment Library</vt:lpstr>
      <vt:lpstr>PowerPoint Presentation</vt:lpstr>
      <vt:lpstr>Conformation</vt:lpstr>
      <vt:lpstr>Conformation</vt:lpstr>
      <vt:lpstr>Local and Global Energy Minima</vt:lpstr>
      <vt:lpstr>Butane conformations</vt:lpstr>
      <vt:lpstr>Ramachandran Plot (ϥ, ψ plot)</vt:lpstr>
      <vt:lpstr>Examples of Conformational Constraints</vt:lpstr>
      <vt:lpstr>Preferred Conformations in Linkers between Aryls</vt:lpstr>
      <vt:lpstr>To sum up the methods…</vt:lpstr>
      <vt:lpstr>PowerPoint Presentation</vt:lpstr>
      <vt:lpstr>PowerPoint Presentation</vt:lpstr>
      <vt:lpstr>Institutions Concerned with Computational Molecular Modelling in Czech Republic https://www.elixir-czech.cz/ www.ceitec.cz http://www.uochb.cz https://fch.upol.cz/vyzkum/  </vt:lpstr>
    </vt:vector>
  </TitlesOfParts>
  <Company>Univ. Karlova v Praze, Farmaceutická fakulta v 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Molecular Modeling of Drugs</dc:title>
  <dc:creator>Marta Kučerová</dc:creator>
  <cp:lastModifiedBy>Marta Kučerová</cp:lastModifiedBy>
  <cp:revision>433</cp:revision>
  <dcterms:created xsi:type="dcterms:W3CDTF">2016-09-12T11:20:07Z</dcterms:created>
  <dcterms:modified xsi:type="dcterms:W3CDTF">2023-10-05T12:59:57Z</dcterms:modified>
</cp:coreProperties>
</file>