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F8BB7-B297-4EBE-BC4C-A5E081077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FB58D7-FD29-414B-BF5C-74083D3D7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CF9DEA-072E-46F4-98A1-EB50F3D2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3. 10. 2017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73F552-9676-491E-9B28-ACD5EDA9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38650B-5A06-41B2-B515-65630CF6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45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919D2-DBAE-47F9-8541-3826E3E34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69080D-BD1F-45D1-A277-9287B6A10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B8406-E470-4CE8-9B8C-1B5EE8B5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3. 10. 2017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551EAB-833B-4969-A87D-B8BCB76A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DFA581-895B-4BD9-8A44-44D5664B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06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38D54C-47EC-490F-B740-113A43D73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A1C8EB-42BC-4539-B061-BCC45620E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BBC64C-FB66-4B58-B412-088410A16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3. 10. 2017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830ED0-ECDD-41FF-80B8-7BEADC10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BF8F7B-3C16-4D94-8A23-9F0FF6C83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5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9DB8C-5821-4691-A040-E0775E196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B51EC1-3E7E-4851-82D9-27783ECE4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425AF2-D0FD-4442-ABF3-35758E587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3. 10. 2017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45AC40-D38E-402E-821E-C9B669FB9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6BDF96-F124-43BF-AD58-9492D2193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13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74DF4-36AB-4F54-9C39-4ACFDF1A6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49F2DEB-244A-4622-9582-F6CC12DBE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23C131-73A4-4DD0-BE8E-BC44E27AC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3. 10. 2017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A58BF9-FA0E-45C6-B8FF-6C8BFD33A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E27F3-0A93-46DA-B0E6-D9CD49A9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70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3B262-4C56-4206-9DE7-29BE359D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169474-21B0-479B-AC8E-EDF66A980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3C593CC-9832-4F3C-BF35-A2DCB304C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B7EC3D-ED12-4734-89C1-918AE621B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3. 10. 2017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715E6-DA4B-4303-9CBF-6E051138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0421C-2352-40F6-9DC7-0CE6EB8E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79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EDC53-800D-493A-9205-13B4ADB3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06EB47C-81AD-4060-B421-65D301CF3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E755318-2FA7-4B9B-A14A-7C94E03B2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B08554B-0E8E-4420-9E57-0E832E40D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1CD506B-1447-40F2-BF63-99CD802CB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2493F58-08E0-4DFD-956E-0BD0F871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3. 10. 2017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5805DE-C19B-4988-B830-9C3EBD61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4344890-691A-434A-8106-DDEEA07F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0C8714-4DE6-4F4A-9D1F-0559440E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4553F3-9132-46A3-B95B-3D3AACB1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3. 10. 2017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41E33F-0EFD-4746-9592-75738E09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F37943-F7D7-48FB-8017-D2A0141B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40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EA8493-6C3C-4AC3-980A-3E752D7E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3. 10. 2017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4FC8826-39CA-442D-BC9D-149457B5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3F5276-A2BE-44DA-B621-A18B231A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57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9AAE2F-E9CC-4523-9690-C474155BF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96E206-4A04-493D-9FFD-A9466E9D7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C81E01F-918A-4BD7-B857-DB050CA91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140981-D1B4-4C4F-95FA-21BC4AE83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3. 10. 2017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EED5ED-EACB-47D3-AC30-1C6A0721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BDD45E-E023-4D00-BF81-2E3A24B0F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11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7ACBA-6535-4063-9B7E-F6B63AD32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4D4215-8DB1-4E5C-B89F-D5E71B2B8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D906FE5-179E-459E-8FA1-5015D9BED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FD610B-A9D0-4E63-8EF2-34AE3B8C8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3. 10. 2017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E1D52D-B558-4D96-9621-4C47D890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293366-B50A-4BDD-A793-43F917F94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43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13B793C-4B60-42EE-AB4C-2B0E7F6CF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CE85F6-0FBB-4B31-A6CC-DCDC8A1D8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C62ED8-96E1-4CB0-A5B1-5B1852406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C50F4-BD8A-42A3-ACCE-D8774C826954}" type="datetimeFigureOut">
              <a:rPr lang="cs-CZ" smtClean="0"/>
              <a:t>3. 10. 2017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589520-7F87-47E5-9AE9-DBBCD29CB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CC37E9-EC52-4B52-99AE-1DC756706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43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cestinaru.cz/co-nemohou-umet-studenti-bohemistik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press.cuni.cz/ink2_stat/index.jsp?include=podrobnosti&amp;id=12729" TargetMode="External"/><Relationship Id="rId2" Type="http://schemas.openxmlformats.org/officeDocument/2006/relationships/hyperlink" Target="https://dl1.cuni.cz/course/view.php?id=551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zykovednesdruzeni.cz/predn2017zimni.htm" TargetMode="External"/><Relationship Id="rId2" Type="http://schemas.openxmlformats.org/officeDocument/2006/relationships/hyperlink" Target="https://ucjtk.ff.cuni.cz/kpcj/aktualni-progra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  <a:p>
            <a:pPr algn="r"/>
            <a:r>
              <a:rPr lang="cs-CZ" dirty="0"/>
              <a:t>konzultace: po 10:50–12:20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33027-0B67-4943-B7AF-2130DFF5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na příště (čtvrtek 5. října 2017)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95B715-239D-4AB3-AB32-4EDD559F4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08096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Co neumějí studenti bohemistiky. </a:t>
            </a:r>
            <a:r>
              <a:rPr lang="cs-CZ" i="1" dirty="0"/>
              <a:t>Český jazyk a literatura</a:t>
            </a:r>
            <a:r>
              <a:rPr lang="cs-CZ" dirty="0"/>
              <a:t>, 2010/2011, 61, s. 8–14. [s I. Bozděchovou, R. </a:t>
            </a:r>
            <a:r>
              <a:rPr lang="cs-CZ" dirty="0" err="1"/>
              <a:t>Dittmannem</a:t>
            </a:r>
            <a:r>
              <a:rPr lang="cs-CZ" dirty="0"/>
              <a:t> a E. Lehečkovou]</a:t>
            </a:r>
          </a:p>
          <a:p>
            <a:pPr lvl="1"/>
            <a:r>
              <a:rPr lang="cs-CZ" dirty="0"/>
              <a:t>vizte </a:t>
            </a:r>
            <a:r>
              <a:rPr lang="cs-CZ" dirty="0" err="1"/>
              <a:t>moodle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+ dobrovolně:</a:t>
            </a:r>
          </a:p>
          <a:p>
            <a:r>
              <a:rPr lang="cs-CZ" dirty="0"/>
              <a:t>reakce J. Kostečky na webu Asociace středoškolských češtinářů Co nemohou umět studenti bohemistiky</a:t>
            </a:r>
          </a:p>
          <a:p>
            <a:pPr lvl="1"/>
            <a:r>
              <a:rPr lang="cs-CZ" dirty="0">
                <a:hlinkClick r:id="rId2"/>
              </a:rPr>
              <a:t>http://www.ascestinaru.cz/co-nemohou-umet-studenti-bohemistiky/</a:t>
            </a:r>
            <a:endParaRPr lang="cs-CZ" dirty="0"/>
          </a:p>
          <a:p>
            <a:endParaRPr lang="cs-CZ" dirty="0"/>
          </a:p>
          <a:p>
            <a:r>
              <a:rPr lang="cs-CZ" dirty="0"/>
              <a:t>začít studovat kapitolu morfematika ve skriptech Gramatické rozbory češtiny</a:t>
            </a:r>
          </a:p>
          <a:p>
            <a:pPr lvl="1"/>
            <a:r>
              <a:rPr lang="cs-CZ" dirty="0"/>
              <a:t>kapitola o morfematice: vizte </a:t>
            </a:r>
            <a:r>
              <a:rPr lang="cs-CZ" dirty="0" err="1"/>
              <a:t>moodle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489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003AA-7204-4139-8D85-439B21A5F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Úvodní jazykový seminář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B2D371-6E04-45DF-AF57-0AFF32DEC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cíl: </a:t>
            </a:r>
            <a:r>
              <a:rPr lang="cs-CZ" dirty="0"/>
              <a:t>sjednotit a pokud možno prohloubit znalosti o:</a:t>
            </a:r>
          </a:p>
          <a:p>
            <a:pPr lvl="1"/>
            <a:r>
              <a:rPr lang="cs-CZ" dirty="0"/>
              <a:t>jazykovém systému</a:t>
            </a:r>
          </a:p>
          <a:p>
            <a:pPr lvl="1"/>
            <a:r>
              <a:rPr lang="cs-CZ" dirty="0"/>
              <a:t>užívání jazyka</a:t>
            </a:r>
          </a:p>
          <a:p>
            <a:pPr lvl="1"/>
            <a:r>
              <a:rPr lang="cs-CZ" dirty="0"/>
              <a:t>lingvistické terminologii</a:t>
            </a:r>
          </a:p>
          <a:p>
            <a:pPr lvl="1"/>
            <a:r>
              <a:rPr lang="cs-CZ" dirty="0"/>
              <a:t>zdrojích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Kdo vám pomůže?</a:t>
            </a:r>
          </a:p>
          <a:p>
            <a:r>
              <a:rPr lang="cs-CZ" dirty="0"/>
              <a:t>tutor Ondřej </a:t>
            </a:r>
            <a:r>
              <a:rPr lang="cs-CZ" dirty="0" err="1"/>
              <a:t>Batka</a:t>
            </a:r>
            <a:r>
              <a:rPr lang="cs-CZ" dirty="0"/>
              <a:t>: batka.ondra@gmail.com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8040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003AA-7204-4139-8D85-439B21A5F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z čeho čerpat: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B2D371-6E04-45DF-AF57-0AFF32DEC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materiály a pokyny </a:t>
            </a:r>
            <a:r>
              <a:rPr lang="cs-CZ" dirty="0"/>
              <a:t>budou vždy:</a:t>
            </a:r>
          </a:p>
          <a:p>
            <a:pPr lvl="1"/>
            <a:r>
              <a:rPr lang="cs-CZ" dirty="0" err="1"/>
              <a:t>moodle</a:t>
            </a:r>
            <a:r>
              <a:rPr lang="cs-CZ" dirty="0"/>
              <a:t>: https://dl1.cuni.cz/ </a:t>
            </a:r>
          </a:p>
          <a:p>
            <a:pPr lvl="2"/>
            <a:r>
              <a:rPr lang="cs-CZ" dirty="0"/>
              <a:t>kurz </a:t>
            </a:r>
            <a:r>
              <a:rPr lang="cs-CZ" dirty="0">
                <a:hlinkClick r:id="rId2"/>
              </a:rPr>
              <a:t>https://dl1.cuni.cz/course/view.php?id=5512</a:t>
            </a:r>
            <a:endParaRPr lang="cs-CZ" dirty="0"/>
          </a:p>
          <a:p>
            <a:pPr lvl="2"/>
            <a:r>
              <a:rPr lang="cs-CZ" dirty="0"/>
              <a:t>heslo: kapybara</a:t>
            </a:r>
          </a:p>
          <a:p>
            <a:pPr marL="457200" lvl="1" indent="0">
              <a:buNone/>
            </a:pPr>
            <a:r>
              <a:rPr lang="cs-CZ" dirty="0"/>
              <a:t>→ omluvy typu „nebyl/a jsem tu“ nejsou relevantní</a:t>
            </a:r>
          </a:p>
          <a:p>
            <a:pPr marL="0" indent="0">
              <a:buNone/>
            </a:pPr>
            <a:r>
              <a:rPr lang="cs-CZ" b="1" dirty="0"/>
              <a:t>literatura</a:t>
            </a:r>
          </a:p>
          <a:p>
            <a:pPr lvl="1"/>
            <a:r>
              <a:rPr lang="cs-CZ" dirty="0"/>
              <a:t>skripta k ÚJS</a:t>
            </a:r>
          </a:p>
          <a:p>
            <a:pPr lvl="2"/>
            <a:r>
              <a:rPr lang="cs-CZ" b="1" dirty="0"/>
              <a:t>Gramatické rozbory češtiny </a:t>
            </a:r>
            <a:r>
              <a:rPr lang="cs-CZ" dirty="0"/>
              <a:t>(aktuálně v tisku!)</a:t>
            </a:r>
          </a:p>
          <a:p>
            <a:pPr lvl="2"/>
            <a:r>
              <a:rPr lang="cs-CZ" dirty="0"/>
              <a:t>starší, dnes ne zcela dostačující verze: </a:t>
            </a:r>
            <a:r>
              <a:rPr lang="cs-CZ" dirty="0">
                <a:hlinkClick r:id="rId3"/>
              </a:rPr>
              <a:t>https://www.cupress.cuni.cz/ink2_stat/index.jsp?include=podrobnosti&amp;id=12729</a:t>
            </a:r>
            <a:endParaRPr lang="cs-CZ" dirty="0"/>
          </a:p>
          <a:p>
            <a:pPr lvl="1"/>
            <a:r>
              <a:rPr lang="cs-CZ" dirty="0"/>
              <a:t>Mluvnice češtiny 1–3, Příruční mluvnice češtiny, Čeština – řeč a jazyk </a:t>
            </a:r>
          </a:p>
          <a:p>
            <a:pPr lvl="1"/>
            <a:r>
              <a:rPr lang="cs-CZ" dirty="0"/>
              <a:t>zadávaná cvičení</a:t>
            </a:r>
          </a:p>
          <a:p>
            <a:pPr lvl="1"/>
            <a:r>
              <a:rPr lang="cs-CZ" dirty="0"/>
              <a:t>rozšiřující literatura doporučená vzadu ve skriptech</a:t>
            </a:r>
          </a:p>
        </p:txBody>
      </p:sp>
    </p:spTree>
    <p:extLst>
      <p:ext uri="{BB962C8B-B14F-4D97-AF65-F5344CB8AC3E}">
        <p14:creationId xmlns:p14="http://schemas.microsoft.com/office/powerpoint/2010/main" val="73983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F3A73-7ABF-4BC8-AFDE-A0F0322B0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atestace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FEA8CF-A657-4A09-95B1-97705E00B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bdění, aktivita</a:t>
            </a:r>
          </a:p>
          <a:p>
            <a:r>
              <a:rPr lang="cs-CZ" dirty="0"/>
              <a:t>plnění průběžných cvičení, domácí příprava</a:t>
            </a:r>
          </a:p>
          <a:p>
            <a:r>
              <a:rPr lang="cs-CZ" dirty="0"/>
              <a:t>čtení textů</a:t>
            </a:r>
          </a:p>
          <a:p>
            <a:r>
              <a:rPr lang="cs-CZ" dirty="0"/>
              <a:t>průběžné testy z jednotlivých oblastí (min. 70 %)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ZK: závěrečný test</a:t>
            </a:r>
          </a:p>
          <a:p>
            <a:pPr lvl="1"/>
            <a:r>
              <a:rPr lang="cs-CZ" dirty="0"/>
              <a:t>je třeba 60 %</a:t>
            </a:r>
          </a:p>
          <a:p>
            <a:pPr lvl="1"/>
            <a:r>
              <a:rPr lang="cs-CZ" dirty="0"/>
              <a:t>všechna témata probíraná v semináři</a:t>
            </a:r>
          </a:p>
          <a:p>
            <a:pPr marL="914400" lvl="2" indent="0">
              <a:buNone/>
            </a:pPr>
            <a:r>
              <a:rPr lang="cs-CZ" sz="2400" dirty="0"/>
              <a:t>+ terminologie!</a:t>
            </a:r>
          </a:p>
          <a:p>
            <a:pPr marL="914400" lvl="2" indent="0">
              <a:buNone/>
            </a:pPr>
            <a:r>
              <a:rPr lang="cs-CZ" sz="2400" dirty="0"/>
              <a:t>+ jazyková korektura!</a:t>
            </a:r>
          </a:p>
        </p:txBody>
      </p:sp>
    </p:spTree>
    <p:extLst>
      <p:ext uri="{BB962C8B-B14F-4D97-AF65-F5344CB8AC3E}">
        <p14:creationId xmlns:p14="http://schemas.microsoft.com/office/powerpoint/2010/main" val="4284957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497F4A-1941-4EC4-A59F-A06F30605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oblasti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98E393-43F1-4B0C-8C3C-C83091D02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morfematika</a:t>
            </a:r>
          </a:p>
          <a:p>
            <a:r>
              <a:rPr lang="cs-CZ" dirty="0"/>
              <a:t>slovotvorba</a:t>
            </a:r>
          </a:p>
          <a:p>
            <a:r>
              <a:rPr lang="cs-CZ" dirty="0"/>
              <a:t>morfologie</a:t>
            </a:r>
          </a:p>
          <a:p>
            <a:pPr lvl="1"/>
            <a:r>
              <a:rPr lang="cs-CZ" dirty="0"/>
              <a:t>funkční morfologie</a:t>
            </a:r>
          </a:p>
          <a:p>
            <a:pPr lvl="1"/>
            <a:r>
              <a:rPr lang="cs-CZ" dirty="0"/>
              <a:t>formální morfologie</a:t>
            </a:r>
          </a:p>
          <a:p>
            <a:r>
              <a:rPr lang="cs-CZ" dirty="0"/>
              <a:t>syntax</a:t>
            </a:r>
          </a:p>
          <a:p>
            <a:r>
              <a:rPr lang="cs-CZ" dirty="0"/>
              <a:t>průběžně:</a:t>
            </a:r>
          </a:p>
          <a:p>
            <a:pPr lvl="1"/>
            <a:r>
              <a:rPr lang="cs-CZ" dirty="0"/>
              <a:t>práce se zdroji</a:t>
            </a:r>
          </a:p>
          <a:p>
            <a:pPr lvl="1"/>
            <a:r>
              <a:rPr lang="cs-CZ" dirty="0"/>
              <a:t>terminologie</a:t>
            </a:r>
          </a:p>
          <a:p>
            <a:pPr lvl="1"/>
            <a:r>
              <a:rPr lang="cs-CZ" dirty="0"/>
              <a:t>jazykové zajímavosti, jednotliviny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953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</a:rPr>
              <a:t>Co to je CHYBA?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 err="1"/>
              <a:t>jazik</a:t>
            </a:r>
            <a:endParaRPr lang="cs-CZ" sz="2400" i="1" dirty="0"/>
          </a:p>
          <a:p>
            <a:r>
              <a:rPr lang="cs-CZ" sz="2400" i="1" dirty="0" err="1"/>
              <a:t>narozdíl</a:t>
            </a:r>
            <a:endParaRPr lang="cs-CZ" sz="2400" i="1" dirty="0"/>
          </a:p>
          <a:p>
            <a:r>
              <a:rPr lang="cs-CZ" sz="2400" i="1" dirty="0"/>
              <a:t>Milý přátelé…</a:t>
            </a:r>
          </a:p>
          <a:p>
            <a:r>
              <a:rPr lang="cs-CZ" sz="2400" i="1" dirty="0"/>
              <a:t>Ty knihy se nedali nikde sehnat.</a:t>
            </a:r>
          </a:p>
          <a:p>
            <a:r>
              <a:rPr lang="cs-CZ" sz="2400" i="1" dirty="0" err="1"/>
              <a:t>pernamentka</a:t>
            </a:r>
            <a:r>
              <a:rPr lang="cs-CZ" sz="2400" i="1" dirty="0"/>
              <a:t> do kina</a:t>
            </a:r>
          </a:p>
          <a:p>
            <a:r>
              <a:rPr lang="cs-CZ" sz="2400" i="1" dirty="0"/>
              <a:t>Ty seš </a:t>
            </a:r>
            <a:r>
              <a:rPr lang="cs-CZ" sz="2400" i="1" dirty="0" err="1"/>
              <a:t>blbej</a:t>
            </a:r>
            <a:r>
              <a:rPr lang="cs-CZ" sz="2400" i="1" dirty="0"/>
              <a:t>.</a:t>
            </a:r>
          </a:p>
          <a:p>
            <a:r>
              <a:rPr lang="cs-CZ" sz="2400" i="1" dirty="0"/>
              <a:t>Vážená magistro Prokšová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81495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</a:rPr>
              <a:t>Co to je CHYBA?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90261"/>
            <a:ext cx="9549582" cy="4586702"/>
          </a:xfrm>
        </p:spPr>
        <p:txBody>
          <a:bodyPr>
            <a:normAutofit fontScale="92500" lnSpcReduction="20000"/>
          </a:bodyPr>
          <a:lstStyle/>
          <a:p>
            <a:r>
              <a:rPr lang="cs-CZ" sz="2400" i="1" dirty="0" err="1"/>
              <a:t>jazik</a:t>
            </a:r>
            <a:r>
              <a:rPr lang="cs-CZ" sz="2400" i="1" dirty="0"/>
              <a:t>	</a:t>
            </a:r>
            <a:r>
              <a:rPr lang="cs-CZ" sz="2400" dirty="0"/>
              <a:t>		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formální pravopis, kodifikace</a:t>
            </a:r>
          </a:p>
          <a:p>
            <a:r>
              <a:rPr lang="cs-CZ" sz="2400" i="1" dirty="0"/>
              <a:t>na rozdíl</a:t>
            </a:r>
          </a:p>
          <a:p>
            <a:endParaRPr lang="cs-CZ" sz="2400" dirty="0"/>
          </a:p>
          <a:p>
            <a:r>
              <a:rPr lang="cs-CZ" sz="2400" i="1" dirty="0"/>
              <a:t>Milý přátelé…	</a:t>
            </a:r>
            <a:r>
              <a:rPr lang="cs-CZ" sz="2400" dirty="0"/>
              <a:t>	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syntaktický pravopis, jazykový systém</a:t>
            </a:r>
          </a:p>
          <a:p>
            <a:r>
              <a:rPr lang="cs-CZ" sz="2400" i="1" dirty="0"/>
              <a:t>Ty knihy se nedali nikde sehnat.</a:t>
            </a:r>
          </a:p>
          <a:p>
            <a:endParaRPr lang="cs-CZ" sz="2400" dirty="0"/>
          </a:p>
          <a:p>
            <a:r>
              <a:rPr lang="cs-CZ" sz="2400" i="1" dirty="0" err="1"/>
              <a:t>pernamentka</a:t>
            </a:r>
            <a:r>
              <a:rPr lang="cs-CZ" sz="2400" i="1" dirty="0"/>
              <a:t> do kina</a:t>
            </a:r>
            <a:r>
              <a:rPr lang="cs-CZ" sz="2400" dirty="0"/>
              <a:t>		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slovotvorný systém, zvuková spodoba</a:t>
            </a:r>
          </a:p>
          <a:p>
            <a:pPr marL="0" indent="0">
              <a:buNone/>
            </a:pPr>
            <a:r>
              <a:rPr lang="cs-CZ" sz="1600" dirty="0"/>
              <a:t>			</a:t>
            </a:r>
          </a:p>
          <a:p>
            <a:r>
              <a:rPr lang="cs-CZ" sz="2400" i="1" dirty="0"/>
              <a:t>Ty seš </a:t>
            </a:r>
            <a:r>
              <a:rPr lang="cs-CZ" sz="2400" i="1" dirty="0" err="1"/>
              <a:t>blbej</a:t>
            </a:r>
            <a:r>
              <a:rPr lang="cs-CZ" sz="2400" i="1" dirty="0"/>
              <a:t>.	</a:t>
            </a:r>
            <a:r>
              <a:rPr lang="cs-CZ" sz="2400" dirty="0"/>
              <a:t>	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nevhodnost, </a:t>
            </a:r>
            <a:r>
              <a:rPr lang="cs-CZ" sz="2400" dirty="0" err="1">
                <a:solidFill>
                  <a:schemeClr val="accent6">
                    <a:lumMod val="75000"/>
                  </a:schemeClr>
                </a:solidFill>
              </a:rPr>
              <a:t>příznakovost</a:t>
            </a:r>
            <a:endParaRPr lang="cs-CZ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				pro určité komunikační situace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i="1" dirty="0"/>
              <a:t>Vážená magistro Prokšová</a:t>
            </a:r>
            <a:r>
              <a:rPr lang="cs-CZ" sz="2400" dirty="0"/>
              <a:t>	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nedodržení konvence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7852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</a:rPr>
              <a:t>Co to je CHYBA?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9357" y="1690688"/>
            <a:ext cx="10972800" cy="4299295"/>
          </a:xfrm>
        </p:spPr>
        <p:txBody>
          <a:bodyPr/>
          <a:lstStyle/>
          <a:p>
            <a:r>
              <a:rPr lang="cs-CZ" dirty="0"/>
              <a:t>jazyková konvence</a:t>
            </a:r>
          </a:p>
          <a:p>
            <a:r>
              <a:rPr lang="cs-CZ" dirty="0"/>
              <a:t>společenská konvence</a:t>
            </a:r>
          </a:p>
          <a:p>
            <a:r>
              <a:rPr lang="cs-CZ" dirty="0"/>
              <a:t>komunikační situace</a:t>
            </a:r>
          </a:p>
          <a:p>
            <a:r>
              <a:rPr lang="cs-CZ" dirty="0"/>
              <a:t>kooperace mluvčích, uživatelů jazyka → </a:t>
            </a:r>
            <a:r>
              <a:rPr lang="cs-CZ" u="sng" dirty="0"/>
              <a:t>porozumění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× chyba ve školském systému (… a v testu ÚJS)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error</a:t>
            </a:r>
            <a:r>
              <a:rPr lang="cs-CZ" dirty="0"/>
              <a:t> × </a:t>
            </a:r>
            <a:r>
              <a:rPr lang="cs-CZ" dirty="0" err="1"/>
              <a:t>mistake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038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B01F81-F48E-4731-A45A-CAEFFE727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tipy na přednášky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741D23-9E58-4BD0-AD2A-010592760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999"/>
            <a:ext cx="9418983" cy="4652963"/>
          </a:xfrm>
        </p:spPr>
        <p:txBody>
          <a:bodyPr/>
          <a:lstStyle/>
          <a:p>
            <a:r>
              <a:rPr lang="cs-CZ" dirty="0"/>
              <a:t>Kruh přátel českého jazyka</a:t>
            </a:r>
          </a:p>
          <a:p>
            <a:pPr lvl="1"/>
            <a:r>
              <a:rPr lang="cs-CZ" dirty="0">
                <a:hlinkClick r:id="rId2"/>
              </a:rPr>
              <a:t>https://ucjtk.ff.cuni.cz/kpcj/aktualni-program/</a:t>
            </a:r>
            <a:endParaRPr lang="cs-CZ" dirty="0"/>
          </a:p>
          <a:p>
            <a:r>
              <a:rPr lang="cs-CZ" dirty="0"/>
              <a:t>Jazykovědné sdružení</a:t>
            </a:r>
          </a:p>
          <a:p>
            <a:pPr lvl="1"/>
            <a:r>
              <a:rPr lang="cs-CZ" dirty="0">
                <a:hlinkClick r:id="rId3"/>
              </a:rPr>
              <a:t>http://www.jazykovednesdruzeni.cz/predn2017zimni.htm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8095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417</Words>
  <Application>Microsoft Office PowerPoint</Application>
  <PresentationFormat>Širokoúhlá obrazovka</PresentationFormat>
  <Paragraphs>93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Úvodní jazykový seminář</vt:lpstr>
      <vt:lpstr>Úvodní jazykový seminář</vt:lpstr>
      <vt:lpstr>z čeho čerpat:</vt:lpstr>
      <vt:lpstr>atestace</vt:lpstr>
      <vt:lpstr>oblasti</vt:lpstr>
      <vt:lpstr>Co to je CHYBA?</vt:lpstr>
      <vt:lpstr>Co to je CHYBA?</vt:lpstr>
      <vt:lpstr>Co to je CHYBA?</vt:lpstr>
      <vt:lpstr>tipy na přednášky</vt:lpstr>
      <vt:lpstr>na příště (čtvrtek 5. října 2017)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pivo</dc:creator>
  <cp:lastModifiedBy>pivo</cp:lastModifiedBy>
  <cp:revision>7</cp:revision>
  <dcterms:created xsi:type="dcterms:W3CDTF">2017-10-03T13:04:14Z</dcterms:created>
  <dcterms:modified xsi:type="dcterms:W3CDTF">2017-10-03T14:46:47Z</dcterms:modified>
</cp:coreProperties>
</file>