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7" r:id="rId4"/>
    <p:sldId id="274" r:id="rId5"/>
    <p:sldId id="276" r:id="rId6"/>
    <p:sldId id="261" r:id="rId7"/>
    <p:sldId id="275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7" r:id="rId16"/>
    <p:sldId id="285" r:id="rId17"/>
    <p:sldId id="286" r:id="rId18"/>
    <p:sldId id="273" r:id="rId19"/>
  </p:sldIdLst>
  <p:sldSz cx="13004800" cy="9753600"/>
  <p:notesSz cx="6858000" cy="9144000"/>
  <p:custDataLst>
    <p:tags r:id="rId21"/>
  </p:custDataLst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9" y="691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751199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71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000"/>
              <a:t>Text názvu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Text úrovně 1</a:t>
            </a:r>
          </a:p>
          <a:p>
            <a:pPr lvl="1">
              <a:defRPr sz="1800"/>
            </a:pPr>
            <a:r>
              <a:rPr sz="3200"/>
              <a:t>Text úrovně 2</a:t>
            </a:r>
          </a:p>
          <a:p>
            <a:pPr lvl="2">
              <a:defRPr sz="1800"/>
            </a:pPr>
            <a:r>
              <a:rPr sz="3200"/>
              <a:t>Text úrovně 3</a:t>
            </a:r>
          </a:p>
          <a:p>
            <a:pPr lvl="3">
              <a:defRPr sz="1800"/>
            </a:pPr>
            <a:r>
              <a:rPr sz="3200"/>
              <a:t>Text úrovně 4</a:t>
            </a:r>
          </a:p>
          <a:p>
            <a:pPr lvl="4">
              <a:defRPr sz="1800"/>
            </a:pPr>
            <a:r>
              <a:rPr sz="3200"/>
              <a:t>Text úrovně 5</a:t>
            </a:r>
          </a:p>
        </p:txBody>
      </p:sp>
      <p:sp>
        <p:nvSpPr>
          <p:cNvPr id="10" name="Shape 10"/>
          <p:cNvSpPr/>
          <p:nvPr/>
        </p:nvSpPr>
        <p:spPr>
          <a:xfrm>
            <a:off x="-8467" y="9114631"/>
            <a:ext cx="13021735" cy="660136"/>
          </a:xfrm>
          <a:prstGeom prst="rect">
            <a:avLst/>
          </a:prstGeom>
          <a:gradFill>
            <a:gsLst>
              <a:gs pos="0">
                <a:srgbClr val="A23108"/>
              </a:gs>
              <a:gs pos="100000">
                <a:srgbClr val="4E1303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logo.png"/>
          <p:cNvPicPr/>
          <p:nvPr/>
        </p:nvPicPr>
        <p:blipFill>
          <a:blip r:embed="rId2">
            <a:alphaModFix amt="12461"/>
            <a:extLst/>
          </a:blip>
          <a:stretch>
            <a:fillRect/>
          </a:stretch>
        </p:blipFill>
        <p:spPr>
          <a:xfrm>
            <a:off x="8040124" y="3780696"/>
            <a:ext cx="7784507" cy="778450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11748125" y="9254198"/>
            <a:ext cx="368504" cy="3810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Shape 13"/>
          <p:cNvSpPr/>
          <p:nvPr/>
        </p:nvSpPr>
        <p:spPr>
          <a:xfrm>
            <a:off x="325704" y="9235148"/>
            <a:ext cx="738472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2. lékařská fakulta, Ústav vědeckých informací, D0103107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000"/>
              <a:t>Text názvu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Text úrovně 1</a:t>
            </a:r>
          </a:p>
          <a:p>
            <a:pPr lvl="1">
              <a:defRPr sz="1800"/>
            </a:pPr>
            <a:r>
              <a:rPr sz="3200"/>
              <a:t>Text úrovně 2</a:t>
            </a:r>
          </a:p>
          <a:p>
            <a:pPr lvl="2">
              <a:defRPr sz="1800"/>
            </a:pPr>
            <a:r>
              <a:rPr sz="3200"/>
              <a:t>Text úrovně 3</a:t>
            </a:r>
          </a:p>
          <a:p>
            <a:pPr lvl="3">
              <a:defRPr sz="1800"/>
            </a:pPr>
            <a:r>
              <a:rPr sz="3200"/>
              <a:t>Text úrovně 4</a:t>
            </a:r>
          </a:p>
          <a:p>
            <a:pPr lvl="4">
              <a:defRPr sz="1800"/>
            </a:pPr>
            <a:r>
              <a:rPr sz="3200"/>
              <a:t>Text úrovně 5</a:t>
            </a:r>
          </a:p>
        </p:txBody>
      </p:sp>
      <p:sp>
        <p:nvSpPr>
          <p:cNvPr id="17" name="Shape 17"/>
          <p:cNvSpPr/>
          <p:nvPr/>
        </p:nvSpPr>
        <p:spPr>
          <a:xfrm>
            <a:off x="-8467" y="9114631"/>
            <a:ext cx="13021735" cy="660136"/>
          </a:xfrm>
          <a:prstGeom prst="rect">
            <a:avLst/>
          </a:prstGeom>
          <a:gradFill>
            <a:gsLst>
              <a:gs pos="0">
                <a:srgbClr val="A23108"/>
              </a:gs>
              <a:gs pos="100000">
                <a:srgbClr val="4E1303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11815131" y="9254198"/>
            <a:ext cx="368504" cy="3810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9" name="Shape 19"/>
          <p:cNvSpPr/>
          <p:nvPr/>
        </p:nvSpPr>
        <p:spPr>
          <a:xfrm>
            <a:off x="325704" y="9235148"/>
            <a:ext cx="738472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2. lékařská fakulta, Ústav vědeckých informací, D0103107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Text názvu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11815131" y="9254198"/>
            <a:ext cx="368504" cy="3810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Text názvu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Text úrovně 1</a:t>
            </a:r>
          </a:p>
          <a:p>
            <a:pPr lvl="1">
              <a:defRPr sz="1800"/>
            </a:pPr>
            <a:r>
              <a:rPr sz="3200"/>
              <a:t>Text úrovně 2</a:t>
            </a:r>
          </a:p>
          <a:p>
            <a:pPr lvl="2">
              <a:defRPr sz="1800"/>
            </a:pPr>
            <a:r>
              <a:rPr sz="3200"/>
              <a:t>Text úrovně 3</a:t>
            </a:r>
          </a:p>
          <a:p>
            <a:pPr lvl="3">
              <a:defRPr sz="1800"/>
            </a:pPr>
            <a:r>
              <a:rPr sz="3200"/>
              <a:t>Text úrovně 4</a:t>
            </a:r>
          </a:p>
          <a:p>
            <a:pPr lvl="4">
              <a:defRPr sz="1800"/>
            </a:pPr>
            <a:r>
              <a:rPr sz="3200"/>
              <a:t>Text úrovně 5</a:t>
            </a:r>
          </a:p>
        </p:txBody>
      </p:sp>
      <p:sp>
        <p:nvSpPr>
          <p:cNvPr id="26" name="Shape 26"/>
          <p:cNvSpPr/>
          <p:nvPr/>
        </p:nvSpPr>
        <p:spPr>
          <a:xfrm>
            <a:off x="-8467" y="9114631"/>
            <a:ext cx="13021735" cy="660136"/>
          </a:xfrm>
          <a:prstGeom prst="rect">
            <a:avLst/>
          </a:prstGeom>
          <a:gradFill>
            <a:gsLst>
              <a:gs pos="0">
                <a:srgbClr val="A23108"/>
              </a:gs>
              <a:gs pos="100000">
                <a:srgbClr val="4E1303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11815131" y="9254198"/>
            <a:ext cx="368504" cy="3810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Shape 28"/>
          <p:cNvSpPr/>
          <p:nvPr/>
        </p:nvSpPr>
        <p:spPr>
          <a:xfrm>
            <a:off x="325704" y="9235148"/>
            <a:ext cx="738472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2. lékařská fakulta, Ústav vědeckých informací, D0103107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Text názvu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11815131" y="9254198"/>
            <a:ext cx="368504" cy="3810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Text názvu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 úrovně 1</a:t>
            </a:r>
          </a:p>
          <a:p>
            <a:pPr lvl="1">
              <a:defRPr sz="1800"/>
            </a:pPr>
            <a:r>
              <a:rPr sz="3600"/>
              <a:t>Text úrovně 2</a:t>
            </a:r>
          </a:p>
          <a:p>
            <a:pPr lvl="2">
              <a:defRPr sz="1800"/>
            </a:pPr>
            <a:r>
              <a:rPr sz="3600"/>
              <a:t>Text úrovně 3</a:t>
            </a:r>
          </a:p>
          <a:p>
            <a:pPr lvl="3">
              <a:defRPr sz="1800"/>
            </a:pPr>
            <a:r>
              <a:rPr sz="3600"/>
              <a:t>Text úrovně 4</a:t>
            </a:r>
          </a:p>
          <a:p>
            <a:pPr lvl="4">
              <a:defRPr sz="1800"/>
            </a:pPr>
            <a:r>
              <a:rPr sz="3600"/>
              <a:t>Text úrovně 5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ázev, odrážky a 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Text názvu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Text úrovně 1</a:t>
            </a:r>
          </a:p>
          <a:p>
            <a:pPr lvl="1">
              <a:defRPr sz="1800"/>
            </a:pPr>
            <a:r>
              <a:rPr sz="2800"/>
              <a:t>Text úrovně 2</a:t>
            </a:r>
          </a:p>
          <a:p>
            <a:pPr lvl="2">
              <a:defRPr sz="1800"/>
            </a:pPr>
            <a:r>
              <a:rPr sz="2800"/>
              <a:t>Text úrovně 3</a:t>
            </a:r>
          </a:p>
          <a:p>
            <a:pPr lvl="3">
              <a:defRPr sz="1800"/>
            </a:pPr>
            <a:r>
              <a:rPr sz="2800"/>
              <a:t>Text úrovně 4</a:t>
            </a:r>
          </a:p>
          <a:p>
            <a:pPr lvl="4">
              <a:defRPr sz="1800"/>
            </a:pPr>
            <a:r>
              <a:rPr sz="2800"/>
              <a:t>Text úrovně 5</a:t>
            </a:r>
          </a:p>
        </p:txBody>
      </p:sp>
      <p:sp>
        <p:nvSpPr>
          <p:cNvPr id="39" name="Shape 39"/>
          <p:cNvSpPr/>
          <p:nvPr/>
        </p:nvSpPr>
        <p:spPr>
          <a:xfrm>
            <a:off x="-8467" y="9114631"/>
            <a:ext cx="13021735" cy="660136"/>
          </a:xfrm>
          <a:prstGeom prst="rect">
            <a:avLst/>
          </a:prstGeom>
          <a:gradFill>
            <a:gsLst>
              <a:gs pos="0">
                <a:srgbClr val="A23108"/>
              </a:gs>
              <a:gs pos="100000">
                <a:srgbClr val="4E1303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Shape 41"/>
          <p:cNvSpPr/>
          <p:nvPr/>
        </p:nvSpPr>
        <p:spPr>
          <a:xfrm>
            <a:off x="325704" y="9235148"/>
            <a:ext cx="738472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2. lékařská fakulta, Ústav vědeckých informací, D0103107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8467" y="9114631"/>
            <a:ext cx="13021735" cy="660136"/>
          </a:xfrm>
          <a:prstGeom prst="rect">
            <a:avLst/>
          </a:prstGeom>
          <a:gradFill>
            <a:gsLst>
              <a:gs pos="0">
                <a:srgbClr val="A23108"/>
              </a:gs>
              <a:gs pos="100000">
                <a:srgbClr val="4E1303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8467" y="9114631"/>
            <a:ext cx="13021735" cy="660136"/>
          </a:xfrm>
          <a:prstGeom prst="rect">
            <a:avLst/>
          </a:prstGeom>
          <a:gradFill>
            <a:gsLst>
              <a:gs pos="0">
                <a:srgbClr val="A23108"/>
              </a:gs>
              <a:gs pos="100000">
                <a:srgbClr val="4E1303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11815131" y="9254198"/>
            <a:ext cx="368504" cy="3810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25704" y="9235148"/>
            <a:ext cx="738472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2. lékařská fakulta, Ústav vědeckých informací, D0103107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Text názvu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Text úrovně 1</a:t>
            </a:r>
          </a:p>
          <a:p>
            <a:pPr lvl="1">
              <a:defRPr sz="1800"/>
            </a:pPr>
            <a:r>
              <a:rPr sz="3600"/>
              <a:t>Text úrovně 2</a:t>
            </a:r>
          </a:p>
          <a:p>
            <a:pPr lvl="2">
              <a:defRPr sz="1800"/>
            </a:pPr>
            <a:r>
              <a:rPr sz="3600"/>
              <a:t>Text úrovně 3</a:t>
            </a:r>
          </a:p>
          <a:p>
            <a:pPr lvl="3">
              <a:defRPr sz="1800"/>
            </a:pPr>
            <a:r>
              <a:rPr sz="3600"/>
              <a:t>Text úrovně 4</a:t>
            </a:r>
          </a:p>
          <a:p>
            <a:pPr lvl="4">
              <a:defRPr sz="1800"/>
            </a:pPr>
            <a:r>
              <a:rPr sz="3600"/>
              <a:t>Text úrovně 5</a:t>
            </a:r>
          </a:p>
        </p:txBody>
      </p:sp>
      <p:sp>
        <p:nvSpPr>
          <p:cNvPr id="4" name="Shape 4"/>
          <p:cNvSpPr/>
          <p:nvPr/>
        </p:nvSpPr>
        <p:spPr>
          <a:xfrm>
            <a:off x="-8467" y="9114631"/>
            <a:ext cx="13021735" cy="660136"/>
          </a:xfrm>
          <a:prstGeom prst="rect">
            <a:avLst/>
          </a:prstGeom>
          <a:gradFill>
            <a:gsLst>
              <a:gs pos="0">
                <a:srgbClr val="A23108"/>
              </a:gs>
              <a:gs pos="100000">
                <a:srgbClr val="4E1303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798198" y="9254198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hape 6"/>
          <p:cNvSpPr/>
          <p:nvPr/>
        </p:nvSpPr>
        <p:spPr>
          <a:xfrm>
            <a:off x="325704" y="9235148"/>
            <a:ext cx="738472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2. lékařská fakulta, Ústav vědeckých informací, D0103107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ransition spd="med"/>
  <p:txStyles>
    <p:titleStyle>
      <a:lvl1pPr defTabSz="584200">
        <a:defRPr sz="5000">
          <a:latin typeface="+mj-lt"/>
          <a:ea typeface="+mj-ea"/>
          <a:cs typeface="+mj-cs"/>
          <a:sym typeface="Helvetica"/>
        </a:defRPr>
      </a:lvl1pPr>
      <a:lvl2pPr indent="228600" defTabSz="584200">
        <a:defRPr sz="5000">
          <a:latin typeface="+mj-lt"/>
          <a:ea typeface="+mj-ea"/>
          <a:cs typeface="+mj-cs"/>
          <a:sym typeface="Helvetica"/>
        </a:defRPr>
      </a:lvl2pPr>
      <a:lvl3pPr indent="457200" defTabSz="584200">
        <a:defRPr sz="5000">
          <a:latin typeface="+mj-lt"/>
          <a:ea typeface="+mj-ea"/>
          <a:cs typeface="+mj-cs"/>
          <a:sym typeface="Helvetica"/>
        </a:defRPr>
      </a:lvl3pPr>
      <a:lvl4pPr indent="685800" defTabSz="584200">
        <a:defRPr sz="5000">
          <a:latin typeface="+mj-lt"/>
          <a:ea typeface="+mj-ea"/>
          <a:cs typeface="+mj-cs"/>
          <a:sym typeface="Helvetica"/>
        </a:defRPr>
      </a:lvl4pPr>
      <a:lvl5pPr indent="914400" defTabSz="584200">
        <a:defRPr sz="5000">
          <a:latin typeface="+mj-lt"/>
          <a:ea typeface="+mj-ea"/>
          <a:cs typeface="+mj-cs"/>
          <a:sym typeface="Helvetica"/>
        </a:defRPr>
      </a:lvl5pPr>
      <a:lvl6pPr indent="1143000" defTabSz="584200">
        <a:defRPr sz="5000">
          <a:latin typeface="+mj-lt"/>
          <a:ea typeface="+mj-ea"/>
          <a:cs typeface="+mj-cs"/>
          <a:sym typeface="Helvetica"/>
        </a:defRPr>
      </a:lvl6pPr>
      <a:lvl7pPr indent="1371600" defTabSz="584200">
        <a:defRPr sz="5000">
          <a:latin typeface="+mj-lt"/>
          <a:ea typeface="+mj-ea"/>
          <a:cs typeface="+mj-cs"/>
          <a:sym typeface="Helvetica"/>
        </a:defRPr>
      </a:lvl7pPr>
      <a:lvl8pPr indent="1600200" defTabSz="584200">
        <a:defRPr sz="5000">
          <a:latin typeface="+mj-lt"/>
          <a:ea typeface="+mj-ea"/>
          <a:cs typeface="+mj-cs"/>
          <a:sym typeface="Helvetica"/>
        </a:defRPr>
      </a:lvl8pPr>
      <a:lvl9pPr indent="1828800" defTabSz="584200">
        <a:defRPr sz="5000">
          <a:latin typeface="+mj-lt"/>
          <a:ea typeface="+mj-ea"/>
          <a:cs typeface="+mj-cs"/>
          <a:sym typeface="Helvetica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pez.cuni.cz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x4jt8nl5k.search.serialssolutions.com/log?L=RX4JT8NL5K&amp;D=IDH&amp;U=http://www.medvik.cz/link/access.do?source=ss&amp;url=http://search.ebscohost.com/login.aspx?authtype=ip,uid&amp;profile=dynamed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ez.cuni.cz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hyperlink" Target="http://www.guideline.gov/index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pez.cuni.cz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pez.cuni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pez.cuni.cz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x4jt8nl5k.search.serialssolutions.com/" TargetMode="External"/><Relationship Id="rId2" Type="http://schemas.openxmlformats.org/officeDocument/2006/relationships/hyperlink" Target="http://www.pubmed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1270000" y="910166"/>
            <a:ext cx="10464800" cy="2467108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sz="5000"/>
              <a:t>Lékařská informatika</a:t>
            </a:r>
          </a:p>
          <a:p>
            <a:pPr lvl="0" algn="ctr">
              <a:defRPr sz="1800"/>
            </a:pPr>
            <a:r>
              <a:rPr sz="5000"/>
              <a:t>Informace v medicíně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270000" y="3776133"/>
            <a:ext cx="10464800" cy="160674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defTabSz="385572">
              <a:defRPr sz="1800"/>
            </a:pPr>
            <a:r>
              <a:rPr sz="3960" dirty="0"/>
              <a:t>2015/2016</a:t>
            </a:r>
          </a:p>
          <a:p>
            <a:pPr lvl="0" defTabSz="385572">
              <a:defRPr sz="1800"/>
            </a:pPr>
            <a:r>
              <a:rPr sz="3960" dirty="0" err="1"/>
              <a:t>Lekce</a:t>
            </a:r>
            <a:r>
              <a:rPr sz="3960" dirty="0"/>
              <a:t> </a:t>
            </a:r>
            <a:r>
              <a:rPr lang="cs-CZ" sz="3960" dirty="0"/>
              <a:t>5</a:t>
            </a:r>
            <a:r>
              <a:rPr sz="3960" dirty="0" smtClean="0"/>
              <a:t>: </a:t>
            </a:r>
            <a:r>
              <a:rPr lang="cs-CZ" sz="3960" dirty="0" smtClean="0"/>
              <a:t>Evidence </a:t>
            </a:r>
            <a:r>
              <a:rPr lang="cs-CZ" sz="3960" dirty="0" err="1" smtClean="0"/>
              <a:t>Based</a:t>
            </a:r>
            <a:r>
              <a:rPr lang="cs-CZ" sz="3960" dirty="0" smtClean="0"/>
              <a:t> </a:t>
            </a:r>
            <a:r>
              <a:rPr lang="cs-CZ" sz="3960" dirty="0" err="1" smtClean="0"/>
              <a:t>Medicine</a:t>
            </a:r>
            <a:r>
              <a:rPr lang="cs-CZ" sz="3960" dirty="0" smtClean="0"/>
              <a:t> (</a:t>
            </a:r>
            <a:r>
              <a:rPr lang="cs-CZ" sz="3960" dirty="0" smtClean="0"/>
              <a:t>EBM), </a:t>
            </a:r>
            <a:r>
              <a:rPr lang="cs-CZ" sz="3960" dirty="0" err="1" smtClean="0"/>
              <a:t>scientometrie</a:t>
            </a:r>
            <a:endParaRPr sz="3960" dirty="0"/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11660566" y="9254198"/>
            <a:ext cx="54362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11861749" y="9254198"/>
            <a:ext cx="241402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Shape 81"/>
          <p:cNvSpPr>
            <a:spLocks noGrp="1"/>
          </p:cNvSpPr>
          <p:nvPr>
            <p:ph type="title"/>
          </p:nvPr>
        </p:nvSpPr>
        <p:spPr>
          <a:xfrm>
            <a:off x="669752" y="556320"/>
            <a:ext cx="11099800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cs-CZ" sz="5400" dirty="0" err="1" smtClean="0"/>
              <a:t>PubMed</a:t>
            </a:r>
            <a:r>
              <a:rPr lang="cs-CZ" sz="5400" dirty="0" smtClean="0"/>
              <a:t> - filtry</a:t>
            </a:r>
            <a:endParaRPr sz="5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772344"/>
            <a:ext cx="5071317" cy="777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740882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743910" y="340296"/>
            <a:ext cx="11099800" cy="150998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cs-CZ" sz="5400" dirty="0" smtClean="0"/>
              <a:t>Zdroje</a:t>
            </a:r>
            <a:br>
              <a:rPr lang="cs-CZ" sz="5400" dirty="0" smtClean="0"/>
            </a:br>
            <a:r>
              <a:rPr lang="cs-CZ" sz="5400" dirty="0" smtClean="0"/>
              <a:t>Specializované</a:t>
            </a:r>
            <a:endParaRPr sz="5400" dirty="0"/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11861749" y="9254198"/>
            <a:ext cx="241402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9098" y="2284512"/>
            <a:ext cx="11649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hlinkClick r:id="rId2" action="ppaction://hlinkfile"/>
              </a:rPr>
              <a:t>Evidence Based Medicine (EBM) Reviews (Ovid)</a:t>
            </a:r>
            <a:r>
              <a:rPr lang="cs-CZ" sz="4000" dirty="0"/>
              <a:t> </a:t>
            </a:r>
            <a:endParaRPr lang="cs-CZ" sz="4000" dirty="0" smtClean="0"/>
          </a:p>
          <a:p>
            <a:r>
              <a:rPr lang="cs-CZ" sz="4000" dirty="0" smtClean="0"/>
              <a:t>– </a:t>
            </a:r>
            <a:r>
              <a:rPr lang="cs-CZ" sz="4000" dirty="0"/>
              <a:t>na pez.cuni.cz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4" y="4228728"/>
            <a:ext cx="2878170" cy="380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67" y="3607951"/>
            <a:ext cx="7765737" cy="531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72868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453728" y="196280"/>
            <a:ext cx="11099800" cy="194421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cs-CZ" sz="5400" dirty="0"/>
              <a:t>Zdroje</a:t>
            </a:r>
            <a:br>
              <a:rPr lang="cs-CZ" sz="5400" dirty="0"/>
            </a:br>
            <a:r>
              <a:rPr lang="cs-CZ" sz="5400" dirty="0" smtClean="0"/>
              <a:t>Klinické</a:t>
            </a:r>
            <a:endParaRPr sz="5400" dirty="0"/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11861749" y="9254198"/>
            <a:ext cx="241402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3728" y="214049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err="1">
                <a:hlinkClick r:id="rId2"/>
              </a:rPr>
              <a:t>DynaMed</a:t>
            </a:r>
            <a:r>
              <a:rPr lang="cs-CZ" sz="4000" dirty="0">
                <a:hlinkClick r:id="rId2"/>
              </a:rPr>
              <a:t> – </a:t>
            </a:r>
            <a:r>
              <a:rPr lang="cs-CZ" sz="4000" dirty="0" err="1">
                <a:hlinkClick r:id="rId2"/>
              </a:rPr>
              <a:t>EBSCOhost</a:t>
            </a:r>
            <a:r>
              <a:rPr lang="cs-CZ" sz="4000" dirty="0"/>
              <a:t> = NLK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28" y="3148608"/>
            <a:ext cx="7200800" cy="587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7111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81"/>
          <p:cNvSpPr>
            <a:spLocks noGrp="1"/>
          </p:cNvSpPr>
          <p:nvPr>
            <p:ph type="title"/>
          </p:nvPr>
        </p:nvSpPr>
        <p:spPr>
          <a:xfrm>
            <a:off x="453728" y="196280"/>
            <a:ext cx="11099800" cy="194421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cs-CZ" sz="5400" dirty="0"/>
              <a:t>Zdroje</a:t>
            </a:r>
            <a:br>
              <a:rPr lang="cs-CZ" sz="5400" dirty="0"/>
            </a:br>
            <a:r>
              <a:rPr lang="cs-CZ" sz="5400" dirty="0" smtClean="0"/>
              <a:t>Klinické</a:t>
            </a:r>
            <a:endParaRPr sz="5400" dirty="0"/>
          </a:p>
        </p:txBody>
      </p:sp>
      <p:sp>
        <p:nvSpPr>
          <p:cNvPr id="10" name="Obdélník 9"/>
          <p:cNvSpPr/>
          <p:nvPr/>
        </p:nvSpPr>
        <p:spPr>
          <a:xfrm>
            <a:off x="1740673" y="3685902"/>
            <a:ext cx="7873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err="1"/>
              <a:t>UpToDate</a:t>
            </a:r>
            <a:r>
              <a:rPr lang="cs-CZ" sz="4000" dirty="0"/>
              <a:t> na </a:t>
            </a:r>
            <a:r>
              <a:rPr lang="cs-CZ" sz="4000" dirty="0">
                <a:hlinkClick r:id="rId2"/>
              </a:rPr>
              <a:t>pez.cuni.cz</a:t>
            </a:r>
            <a:r>
              <a:rPr lang="cs-CZ" sz="4000" dirty="0"/>
              <a:t>	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58182"/>
            <a:ext cx="6145374" cy="43873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18384"/>
            <a:ext cx="6681662" cy="556287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72" y="5038956"/>
            <a:ext cx="6476636" cy="3942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228506" y="1996073"/>
            <a:ext cx="5944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 err="1"/>
              <a:t>UpToDate</a:t>
            </a:r>
            <a:r>
              <a:rPr lang="cs-CZ" sz="4000" dirty="0"/>
              <a:t> na </a:t>
            </a:r>
            <a:r>
              <a:rPr lang="cs-CZ" sz="4000" dirty="0">
                <a:hlinkClick r:id="rId2"/>
              </a:rPr>
              <a:t>pez.cuni.cz</a:t>
            </a:r>
            <a:r>
              <a:rPr lang="cs-CZ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90169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3728" y="268288"/>
            <a:ext cx="10464800" cy="1296144"/>
          </a:xfrm>
        </p:spPr>
        <p:txBody>
          <a:bodyPr>
            <a:noAutofit/>
          </a:bodyPr>
          <a:lstStyle/>
          <a:p>
            <a:r>
              <a:rPr lang="cs-CZ" sz="4800" dirty="0"/>
              <a:t>Doporučené postupy</a:t>
            </a:r>
            <a:br>
              <a:rPr lang="cs-CZ" sz="4800" dirty="0"/>
            </a:br>
            <a:r>
              <a:rPr lang="cs-CZ" sz="4800" dirty="0" err="1"/>
              <a:t>National</a:t>
            </a:r>
            <a:r>
              <a:rPr lang="cs-CZ" sz="4800" dirty="0"/>
              <a:t> </a:t>
            </a:r>
            <a:r>
              <a:rPr lang="cs-CZ" sz="4800" dirty="0" err="1"/>
              <a:t>Guideline</a:t>
            </a:r>
            <a:r>
              <a:rPr lang="cs-CZ" sz="4800" dirty="0"/>
              <a:t> </a:t>
            </a:r>
            <a:r>
              <a:rPr lang="cs-CZ" sz="4800" dirty="0" err="1"/>
              <a:t>Clearinghouse</a:t>
            </a:r>
            <a:endParaRPr lang="cs-CZ" sz="4800" dirty="0"/>
          </a:p>
        </p:txBody>
      </p:sp>
      <p:sp>
        <p:nvSpPr>
          <p:cNvPr id="9" name="TextovéPole 8"/>
          <p:cNvSpPr txBox="1"/>
          <p:nvPr>
            <p:custDataLst>
              <p:tags r:id="rId1"/>
            </p:custDataLst>
          </p:nvPr>
        </p:nvSpPr>
        <p:spPr>
          <a:xfrm>
            <a:off x="216024" y="1567314"/>
            <a:ext cx="12191032" cy="15092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 marL="444499" lvl="0" indent="-444499">
              <a:spcBef>
                <a:spcPts val="4200"/>
              </a:spcBef>
              <a:buSzPct val="50000"/>
              <a:buBlip>
                <a:blip r:embed="rId3"/>
              </a:buBlip>
              <a:defRPr sz="40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lvl5pPr>
            <a:lvl6pPr marL="2667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lvl6pPr>
            <a:lvl7pPr marL="3111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lvl7pPr>
            <a:lvl8pPr marL="3556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lvl8pPr>
            <a:lvl9pPr marL="4000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200" kern="1200" dirty="0">
                <a:solidFill>
                  <a:schemeClr val="tx1"/>
                </a:solidFill>
              </a:rPr>
              <a:t>Databáze doporučených postupů </a:t>
            </a:r>
            <a:r>
              <a:rPr lang="cs-CZ" sz="3200" kern="1200" dirty="0">
                <a:solidFill>
                  <a:schemeClr val="tx1"/>
                </a:solidFill>
                <a:hlinkClick r:id="rId4"/>
              </a:rPr>
              <a:t>http://www.guideline.gov/index.aspx</a:t>
            </a:r>
            <a:r>
              <a:rPr lang="cs-CZ" sz="3200" kern="1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6016" y="2936184"/>
            <a:ext cx="7416824" cy="61188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Elipsa 9"/>
          <p:cNvSpPr/>
          <p:nvPr/>
        </p:nvSpPr>
        <p:spPr>
          <a:xfrm>
            <a:off x="2829992" y="4876800"/>
            <a:ext cx="1294643" cy="2628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717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696" y="124272"/>
            <a:ext cx="11099800" cy="1366912"/>
          </a:xfrm>
        </p:spPr>
        <p:txBody>
          <a:bodyPr/>
          <a:lstStyle/>
          <a:p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dirty="0" err="1" smtClean="0"/>
              <a:t>Citation</a:t>
            </a:r>
            <a:r>
              <a:rPr lang="cs-CZ" dirty="0" smtClean="0"/>
              <a:t> Report (JCR)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1198493"/>
            <a:ext cx="11939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 smtClean="0"/>
              <a:t>Databáze časopisů, které mají tzv.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r>
              <a:rPr lang="cs-CZ" dirty="0" smtClean="0"/>
              <a:t> – číslo vyjadřuje poměr mezi počtem citovaných a publikovaných článků daného časopisu  a vyjadřuje „kvalitu“ časopisu</a:t>
            </a:r>
            <a:r>
              <a:rPr lang="cs-CZ" dirty="0" smtClean="0"/>
              <a:t>“.</a:t>
            </a:r>
          </a:p>
          <a:p>
            <a:pPr algn="l"/>
            <a:r>
              <a:rPr lang="cs-CZ" dirty="0" smtClean="0"/>
              <a:t>na </a:t>
            </a:r>
            <a:r>
              <a:rPr lang="cs-CZ" dirty="0" smtClean="0">
                <a:hlinkClick r:id="rId2"/>
              </a:rPr>
              <a:t>pez.cuni.cz</a:t>
            </a:r>
            <a:endParaRPr lang="cs-CZ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280" y="3971034"/>
            <a:ext cx="7196500" cy="501022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30" y="3724672"/>
            <a:ext cx="7086264" cy="308200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5167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696" y="124272"/>
            <a:ext cx="11099800" cy="2159000"/>
          </a:xfrm>
        </p:spPr>
        <p:txBody>
          <a:bodyPr/>
          <a:lstStyle/>
          <a:p>
            <a:r>
              <a:rPr lang="cs-CZ" dirty="0" smtClean="0"/>
              <a:t>Web </a:t>
            </a:r>
            <a:r>
              <a:rPr lang="cs-CZ" dirty="0" err="1" smtClean="0"/>
              <a:t>of</a:t>
            </a:r>
            <a:r>
              <a:rPr lang="cs-CZ" dirty="0" smtClean="0"/>
              <a:t> Science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056" y="3128388"/>
            <a:ext cx="8821763" cy="5897727"/>
          </a:xfrm>
          <a:prstGeom prst="rect">
            <a:avLst/>
          </a:prstGeom>
        </p:spPr>
      </p:pic>
      <p:sp>
        <p:nvSpPr>
          <p:cNvPr id="4" name="Shape 72"/>
          <p:cNvSpPr txBox="1">
            <a:spLocks/>
          </p:cNvSpPr>
          <p:nvPr/>
        </p:nvSpPr>
        <p:spPr>
          <a:xfrm>
            <a:off x="525736" y="1636440"/>
            <a:ext cx="12025336" cy="2993380"/>
          </a:xfrm>
          <a:prstGeom prst="rect">
            <a:avLst/>
          </a:prstGeom>
        </p:spPr>
        <p:txBody>
          <a:bodyPr/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444499" indent="-444499" algn="l">
              <a:buSzPct val="50000"/>
              <a:buBlip>
                <a:blip r:embed="rId3"/>
              </a:buBlip>
              <a:defRPr sz="1800"/>
            </a:pPr>
            <a:r>
              <a:rPr lang="cs-CZ" sz="4000" dirty="0" smtClean="0"/>
              <a:t>Obsahuje </a:t>
            </a:r>
            <a:r>
              <a:rPr lang="cs-CZ" sz="4000" dirty="0" smtClean="0"/>
              <a:t>citovanost </a:t>
            </a:r>
            <a:r>
              <a:rPr lang="cs-CZ" sz="4000" dirty="0" smtClean="0"/>
              <a:t>článku a </a:t>
            </a:r>
            <a:r>
              <a:rPr lang="cs-CZ" sz="4000" dirty="0" smtClean="0"/>
              <a:t>citovanost autora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na </a:t>
            </a:r>
            <a:r>
              <a:rPr lang="cs-CZ" sz="4000" dirty="0">
                <a:hlinkClick r:id="rId4"/>
              </a:rPr>
              <a:t>pez.cuni.cz</a:t>
            </a:r>
            <a:endParaRPr lang="cs-CZ" sz="4000" dirty="0"/>
          </a:p>
          <a:p>
            <a:pPr marL="0" indent="0" algn="l">
              <a:buSzPct val="50000"/>
              <a:buNone/>
              <a:defRPr sz="1800"/>
            </a:pPr>
            <a:endParaRPr lang="cs-CZ" sz="4000" dirty="0" smtClean="0"/>
          </a:p>
        </p:txBody>
      </p:sp>
    </p:spTree>
    <p:extLst>
      <p:ext uri="{BB962C8B-B14F-4D97-AF65-F5344CB8AC3E}">
        <p14:creationId xmlns:p14="http://schemas.microsoft.com/office/powerpoint/2010/main" val="2916300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696" y="124272"/>
            <a:ext cx="11099800" cy="2159000"/>
          </a:xfrm>
        </p:spPr>
        <p:txBody>
          <a:bodyPr/>
          <a:lstStyle/>
          <a:p>
            <a:r>
              <a:rPr lang="cs-CZ" dirty="0" err="1" smtClean="0"/>
              <a:t>Scopus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56" y="2860576"/>
            <a:ext cx="12348769" cy="6192688"/>
          </a:xfrm>
          <a:prstGeom prst="rect">
            <a:avLst/>
          </a:prstGeom>
        </p:spPr>
      </p:pic>
      <p:sp>
        <p:nvSpPr>
          <p:cNvPr id="5" name="Shape 72"/>
          <p:cNvSpPr txBox="1">
            <a:spLocks/>
          </p:cNvSpPr>
          <p:nvPr/>
        </p:nvSpPr>
        <p:spPr>
          <a:xfrm>
            <a:off x="525736" y="1636440"/>
            <a:ext cx="12289090" cy="2993380"/>
          </a:xfrm>
          <a:prstGeom prst="rect">
            <a:avLst/>
          </a:prstGeom>
        </p:spPr>
        <p:txBody>
          <a:bodyPr/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444499" indent="-444499" algn="l">
              <a:buSzPct val="50000"/>
              <a:buBlip>
                <a:blip r:embed="rId3"/>
              </a:buBlip>
              <a:defRPr sz="1800"/>
            </a:pPr>
            <a:r>
              <a:rPr lang="cs-CZ" sz="4000" dirty="0" smtClean="0"/>
              <a:t>Obsahuje </a:t>
            </a:r>
            <a:r>
              <a:rPr lang="cs-CZ" sz="4000" dirty="0" smtClean="0"/>
              <a:t>citovanost </a:t>
            </a:r>
            <a:r>
              <a:rPr lang="cs-CZ" sz="4000" dirty="0" smtClean="0"/>
              <a:t>článku a </a:t>
            </a:r>
            <a:r>
              <a:rPr lang="cs-CZ" sz="4000" dirty="0"/>
              <a:t>citovanost autora</a:t>
            </a:r>
            <a:br>
              <a:rPr lang="cs-CZ" sz="4000" dirty="0"/>
            </a:br>
            <a:r>
              <a:rPr lang="cs-CZ" sz="4000" dirty="0"/>
              <a:t>na </a:t>
            </a:r>
            <a:r>
              <a:rPr lang="cs-CZ" sz="4000" dirty="0">
                <a:hlinkClick r:id="rId4"/>
              </a:rPr>
              <a:t>pez.cuni.cz</a:t>
            </a:r>
            <a:endParaRPr lang="cs-CZ" sz="4000" dirty="0"/>
          </a:p>
          <a:p>
            <a:pPr marL="444499" indent="-444499" algn="l">
              <a:buSzPct val="50000"/>
              <a:buFontTx/>
              <a:buBlip>
                <a:blip r:embed="rId3"/>
              </a:buBlip>
              <a:defRPr sz="1800"/>
            </a:pPr>
            <a:endParaRPr lang="cs-CZ" sz="4000" dirty="0" smtClean="0"/>
          </a:p>
        </p:txBody>
      </p:sp>
    </p:spTree>
    <p:extLst>
      <p:ext uri="{BB962C8B-B14F-4D97-AF65-F5344CB8AC3E}">
        <p14:creationId xmlns:p14="http://schemas.microsoft.com/office/powerpoint/2010/main" val="182109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 dirty="0" err="1"/>
              <a:t>Úkol</a:t>
            </a:r>
            <a:endParaRPr sz="5000" dirty="0"/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499" indent="-444499">
              <a:buSzPct val="50000"/>
              <a:buBlip>
                <a:blip r:embed="rId2"/>
              </a:buBlip>
              <a:defRPr sz="4000"/>
            </a:lvl1pPr>
          </a:lstStyle>
          <a:p>
            <a:pPr lvl="0">
              <a:defRPr sz="1800"/>
            </a:pPr>
            <a:r>
              <a:rPr sz="4000" dirty="0" err="1"/>
              <a:t>viz</a:t>
            </a:r>
            <a:r>
              <a:rPr sz="4000" dirty="0"/>
              <a:t> </a:t>
            </a:r>
            <a:r>
              <a:rPr sz="4000" dirty="0" err="1"/>
              <a:t>moodle</a:t>
            </a:r>
            <a:r>
              <a:rPr sz="4000" dirty="0"/>
              <a:t> -&gt; </a:t>
            </a:r>
            <a:r>
              <a:rPr lang="cs-CZ" sz="4000" dirty="0" smtClean="0"/>
              <a:t>lekce </a:t>
            </a:r>
            <a:r>
              <a:rPr lang="cs-CZ" sz="4000" dirty="0" smtClean="0"/>
              <a:t>5 </a:t>
            </a:r>
            <a:r>
              <a:rPr sz="4000" dirty="0" err="1" smtClean="0"/>
              <a:t>Úkol</a:t>
            </a:r>
            <a:endParaRPr sz="4000" dirty="0"/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18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cs-CZ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Podle čeho upravují lékaři své přístupy </a:t>
            </a:r>
            <a:br>
              <a:rPr lang="cs-CZ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cs-CZ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 pacientům </a:t>
            </a:r>
            <a:br>
              <a:rPr lang="cs-CZ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dle T. </a:t>
            </a:r>
            <a:r>
              <a:rPr lang="cs-CZ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Greenhalgh</a:t>
            </a:r>
            <a:endParaRPr sz="5000" dirty="0">
              <a:solidFill>
                <a:schemeClr val="tx1"/>
              </a:solidFill>
            </a:endParaRP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934359" y="2852463"/>
            <a:ext cx="11099800" cy="61287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normAutofit/>
          </a:bodyPr>
          <a:lstStyle/>
          <a:p>
            <a:pPr marL="0" indent="0">
              <a:spcBef>
                <a:spcPts val="3200"/>
              </a:spcBef>
              <a:buSzPct val="50000"/>
              <a:buNone/>
            </a:pPr>
            <a:r>
              <a:rPr lang="cs-CZ" sz="4000" dirty="0" smtClean="0">
                <a:latin typeface="+mn-lt"/>
                <a:ea typeface="+mn-ea"/>
                <a:cs typeface="+mn-cs"/>
                <a:sym typeface="Helvetica Light"/>
              </a:rPr>
              <a:t>Jen </a:t>
            </a:r>
            <a:r>
              <a:rPr lang="cs-CZ" sz="4000" dirty="0">
                <a:latin typeface="+mn-lt"/>
                <a:ea typeface="+mn-ea"/>
                <a:cs typeface="+mn-cs"/>
                <a:sym typeface="Helvetica Light"/>
              </a:rPr>
              <a:t>10 – 20 % intervencí je založeno na řádných vědeckých důkazech</a:t>
            </a:r>
            <a:br>
              <a:rPr lang="cs-CZ" sz="4000" dirty="0">
                <a:latin typeface="+mn-lt"/>
                <a:ea typeface="+mn-ea"/>
                <a:cs typeface="+mn-cs"/>
                <a:sym typeface="Helvetica Light"/>
              </a:rPr>
            </a:br>
            <a:endParaRPr lang="cs-CZ" sz="4000" dirty="0">
              <a:latin typeface="+mn-lt"/>
              <a:ea typeface="+mn-ea"/>
              <a:cs typeface="+mn-cs"/>
              <a:sym typeface="Helvetica Light"/>
            </a:endParaRPr>
          </a:p>
          <a:p>
            <a:pPr marL="444499" indent="-444499">
              <a:spcBef>
                <a:spcPts val="3200"/>
              </a:spcBef>
              <a:buSzPct val="50000"/>
              <a:buBlip>
                <a:blip r:embed="rId2"/>
              </a:buBlip>
            </a:pPr>
            <a:r>
              <a:rPr lang="cs-CZ" sz="4000" dirty="0">
                <a:latin typeface="+mn-lt"/>
                <a:ea typeface="+mn-ea"/>
                <a:cs typeface="+mn-cs"/>
                <a:sym typeface="Helvetica Light"/>
              </a:rPr>
              <a:t>- Vlastní předchozí klinické zkušenosti</a:t>
            </a:r>
          </a:p>
          <a:p>
            <a:pPr marL="444499" indent="-444499">
              <a:spcBef>
                <a:spcPts val="3200"/>
              </a:spcBef>
              <a:buSzPct val="50000"/>
              <a:buBlip>
                <a:blip r:embed="rId2"/>
              </a:buBlip>
            </a:pPr>
            <a:r>
              <a:rPr lang="cs-CZ" sz="4000" dirty="0">
                <a:latin typeface="+mn-lt"/>
                <a:ea typeface="+mn-ea"/>
                <a:cs typeface="+mn-cs"/>
                <a:sym typeface="Helvetica Light"/>
              </a:rPr>
              <a:t>- Články z tisku</a:t>
            </a:r>
          </a:p>
          <a:p>
            <a:pPr marL="444499" indent="-444499">
              <a:spcBef>
                <a:spcPts val="3200"/>
              </a:spcBef>
              <a:buSzPct val="50000"/>
              <a:buBlip>
                <a:blip r:embed="rId2"/>
              </a:buBlip>
            </a:pPr>
            <a:r>
              <a:rPr lang="cs-CZ" sz="4000" dirty="0">
                <a:latin typeface="+mn-lt"/>
                <a:ea typeface="+mn-ea"/>
                <a:cs typeface="+mn-cs"/>
                <a:sym typeface="Helvetica Light"/>
              </a:rPr>
              <a:t>- Názory expertů</a:t>
            </a:r>
          </a:p>
          <a:p>
            <a:pPr marL="444499" indent="-444499">
              <a:spcBef>
                <a:spcPts val="3200"/>
              </a:spcBef>
              <a:buSzPct val="50000"/>
              <a:buBlip>
                <a:blip r:embed="rId2"/>
              </a:buBlip>
            </a:pPr>
            <a:r>
              <a:rPr lang="cs-CZ" sz="4000" dirty="0">
                <a:latin typeface="+mn-lt"/>
                <a:ea typeface="+mn-ea"/>
                <a:cs typeface="+mn-cs"/>
                <a:sym typeface="Helvetica Light"/>
              </a:rPr>
              <a:t>- Minimalizace nákladů</a:t>
            </a:r>
            <a:endParaRPr lang="cs-CZ" sz="4000" dirty="0"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11861749" y="9254198"/>
            <a:ext cx="241402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/>
        </p:nvSpPr>
        <p:spPr>
          <a:xfrm>
            <a:off x="2837720" y="9664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 čím přichází EBM</a:t>
            </a:r>
            <a:endParaRPr lang="cs-CZ" dirty="0"/>
          </a:p>
        </p:txBody>
      </p:sp>
      <p:sp>
        <p:nvSpPr>
          <p:cNvPr id="4" name="Shape 72"/>
          <p:cNvSpPr txBox="1">
            <a:spLocks/>
          </p:cNvSpPr>
          <p:nvPr/>
        </p:nvSpPr>
        <p:spPr>
          <a:xfrm>
            <a:off x="813768" y="2428529"/>
            <a:ext cx="11099800" cy="45365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 marL="444499" lvl="0" indent="-444499" algn="l">
              <a:spcBef>
                <a:spcPts val="4200"/>
              </a:spcBef>
              <a:buSzPct val="50000"/>
              <a:buBlip>
                <a:blip r:embed="rId2"/>
              </a:buBlip>
              <a:defRPr sz="4000">
                <a:latin typeface="+mj-lt"/>
                <a:ea typeface="+mj-ea"/>
                <a:cs typeface="+mj-cs"/>
              </a:defRPr>
            </a:lvl1pPr>
            <a:lvl2pPr marL="889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2pPr>
            <a:lvl3pPr marL="1333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3pPr>
            <a:lvl4pPr marL="1778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4pPr>
            <a:lvl5pPr marL="2222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5pPr>
            <a:lvl6pPr marL="2667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6pPr>
            <a:lvl7pPr marL="3111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7pPr>
            <a:lvl8pPr marL="3556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8pPr>
            <a:lvl9pPr marL="4000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9pPr>
          </a:lstStyle>
          <a:p>
            <a:endParaRPr lang="cs-CZ" dirty="0"/>
          </a:p>
          <a:p>
            <a:r>
              <a:rPr lang="cs-CZ" dirty="0"/>
              <a:t>S kategorizací typů studií</a:t>
            </a:r>
          </a:p>
          <a:p>
            <a:r>
              <a:rPr lang="cs-CZ" dirty="0"/>
              <a:t>S vlastními publikacemi, kde jsou tvrzení opřena o odkazy do původních, kriticky posouzených zdrojů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554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309712" y="196280"/>
            <a:ext cx="11099800" cy="97591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cs-CZ" sz="5000" dirty="0" smtClean="0"/>
              <a:t>EBM hierarchie důkazů</a:t>
            </a:r>
            <a:endParaRPr sz="5000" dirty="0"/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11861749" y="9254198"/>
            <a:ext cx="241402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00843"/>
              </p:ext>
            </p:extLst>
          </p:nvPr>
        </p:nvGraphicFramePr>
        <p:xfrm>
          <a:off x="165696" y="1172198"/>
          <a:ext cx="12457384" cy="7758407"/>
        </p:xfrm>
        <a:graphic>
          <a:graphicData uri="http://schemas.openxmlformats.org/drawingml/2006/table">
            <a:tbl>
              <a:tblPr/>
              <a:tblGrid>
                <a:gridCol w="2049329"/>
                <a:gridCol w="3153956"/>
                <a:gridCol w="7254099"/>
              </a:tblGrid>
              <a:tr h="107592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Times New Roman"/>
                          <a:ea typeface="Calibri"/>
                          <a:cs typeface="Times New Roman"/>
                        </a:rPr>
                        <a:t>Kategorie klinického doporučení</a:t>
                      </a: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Times New Roman"/>
                          <a:ea typeface="Calibri"/>
                          <a:cs typeface="Times New Roman"/>
                        </a:rPr>
                        <a:t>Klasifikace informace podle síly důkazu</a:t>
                      </a: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400" b="1" dirty="0">
                          <a:latin typeface="Times New Roman"/>
                          <a:ea typeface="Calibri"/>
                          <a:cs typeface="Times New Roman"/>
                        </a:rPr>
                        <a:t>Typ studie</a:t>
                      </a: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8727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latin typeface="Times New Roman"/>
                          <a:ea typeface="Calibri"/>
                          <a:cs typeface="Times New Roman"/>
                        </a:rPr>
                        <a:t>I.a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cs-CZ" sz="2400" dirty="0" smtClean="0">
                          <a:latin typeface="Times New Roman"/>
                          <a:ea typeface="Calibri"/>
                          <a:cs typeface="Times New Roman"/>
                        </a:rPr>
                        <a:t>meta-analýza</a:t>
                      </a:r>
                      <a:r>
                        <a:rPr lang="cs-CZ" sz="2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cs-CZ" sz="24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metaanalysis</a:t>
                      </a:r>
                      <a:r>
                        <a:rPr lang="cs-CZ" sz="2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) a </a:t>
                      </a:r>
                      <a:r>
                        <a:rPr lang="cs-CZ" sz="2400" dirty="0" smtClean="0">
                          <a:latin typeface="Times New Roman"/>
                          <a:ea typeface="Calibri"/>
                          <a:cs typeface="Times New Roman"/>
                        </a:rPr>
                        <a:t>systematický přehled (</a:t>
                      </a:r>
                      <a:r>
                        <a:rPr lang="cs-CZ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systematic</a:t>
                      </a:r>
                      <a:r>
                        <a:rPr lang="cs-CZ" sz="2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review</a:t>
                      </a:r>
                      <a:r>
                        <a:rPr lang="cs-CZ" sz="2400" dirty="0" smtClean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randomizovaných kontrolovaných </a:t>
                      </a:r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studií </a:t>
                      </a:r>
                      <a:r>
                        <a:rPr lang="cs-CZ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24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controlled</a:t>
                      </a:r>
                      <a:r>
                        <a:rPr lang="cs-CZ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4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clinical</a:t>
                      </a:r>
                      <a:r>
                        <a:rPr lang="cs-CZ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trial)</a:t>
                      </a:r>
                      <a:endParaRPr lang="cs-CZ" sz="24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4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latin typeface="Times New Roman"/>
                          <a:ea typeface="Calibri"/>
                          <a:cs typeface="Times New Roman"/>
                        </a:rPr>
                        <a:t>I.b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jedna kontrolovaná randomizovaná studie s jednoznačným závěrem</a:t>
                      </a: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8727">
                <a:tc row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latin typeface="Times New Roman"/>
                          <a:ea typeface="Calibri"/>
                          <a:cs typeface="Times New Roman"/>
                        </a:rPr>
                        <a:t>II.a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systematický přehled kontrolovaných nerandomizovaných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kohortových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studií (</a:t>
                      </a:r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cohort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studies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4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latin typeface="Times New Roman"/>
                          <a:ea typeface="Calibri"/>
                          <a:cs typeface="Times New Roman"/>
                        </a:rPr>
                        <a:t>II.b</a:t>
                      </a: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jedna kontrolovaná nerandomizovaná 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kohortová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studie</a:t>
                      </a: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4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latin typeface="Times New Roman"/>
                          <a:ea typeface="Calibri"/>
                          <a:cs typeface="Times New Roman"/>
                        </a:rPr>
                        <a:t>III.a</a:t>
                      </a: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systematický přehled  studií případů a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kontrol (case-</a:t>
                      </a:r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control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studies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60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latin typeface="Times New Roman"/>
                          <a:ea typeface="Calibri"/>
                          <a:cs typeface="Times New Roman"/>
                        </a:rPr>
                        <a:t>III. b</a:t>
                      </a: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jedna studie případů a kontrol</a:t>
                      </a: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0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latin typeface="Times New Roman"/>
                          <a:ea typeface="Calibri"/>
                          <a:cs typeface="Times New Roman"/>
                        </a:rPr>
                        <a:t>IV.</a:t>
                      </a: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série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kazuistik (case </a:t>
                      </a:r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reports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60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V.</a:t>
                      </a: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expertní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výrok (expert </a:t>
                      </a:r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testimony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530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856657" y="153399"/>
            <a:ext cx="11099800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1800"/>
            </a:pPr>
            <a:r>
              <a:rPr lang="cs-CZ" sz="5000" dirty="0" err="1" smtClean="0"/>
              <a:t>Metaanalýza</a:t>
            </a:r>
            <a:r>
              <a:rPr lang="cs-CZ" sz="5000" dirty="0" smtClean="0"/>
              <a:t/>
            </a:r>
            <a:br>
              <a:rPr lang="cs-CZ" sz="5000" dirty="0" smtClean="0"/>
            </a:br>
            <a:r>
              <a:rPr lang="cs-CZ" sz="5000" dirty="0" err="1" smtClean="0"/>
              <a:t>Metaanalysis</a:t>
            </a:r>
            <a:r>
              <a:rPr lang="cs-CZ" sz="5400" dirty="0"/>
              <a:t/>
            </a:r>
            <a:br>
              <a:rPr lang="cs-CZ" sz="5400" dirty="0"/>
            </a:br>
            <a:endParaRPr sz="5000" dirty="0"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11861749" y="9254198"/>
            <a:ext cx="241402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1881" y="2312399"/>
            <a:ext cx="12169352" cy="84023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 marL="444499" lvl="0" indent="-444499" algn="l">
              <a:spcBef>
                <a:spcPts val="4200"/>
              </a:spcBef>
              <a:buSzPct val="50000"/>
              <a:buBlip>
                <a:blip r:embed="rId3"/>
              </a:buBlip>
              <a:defRPr sz="4000">
                <a:latin typeface="+mj-lt"/>
                <a:ea typeface="+mj-ea"/>
                <a:cs typeface="+mj-cs"/>
              </a:defRPr>
            </a:lvl1pPr>
            <a:lvl2pPr marL="889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2pPr>
            <a:lvl3pPr marL="1333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3pPr>
            <a:lvl4pPr marL="1778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4pPr>
            <a:lvl5pPr marL="2222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5pPr>
            <a:lvl6pPr marL="2667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6pPr>
            <a:lvl7pPr marL="3111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7pPr>
            <a:lvl8pPr marL="3556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8pPr>
            <a:lvl9pPr marL="4000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/>
              <a:t>kvantitativní syntéza studií, používající k agregaci dat statistické techniky</a:t>
            </a:r>
          </a:p>
          <a:p>
            <a:r>
              <a:rPr lang="cs-CZ" dirty="0" smtClean="0"/>
              <a:t>smysluplná </a:t>
            </a:r>
            <a:r>
              <a:rPr lang="cs-CZ" dirty="0"/>
              <a:t>interpretace výsledků z různých studií	</a:t>
            </a:r>
          </a:p>
          <a:p>
            <a:r>
              <a:rPr lang="cs-CZ" dirty="0"/>
              <a:t>s</a:t>
            </a:r>
            <a:r>
              <a:rPr lang="cs-CZ" dirty="0"/>
              <a:t>nižuje pravděpodobnost chyby typu II – neodmítnutí falešné nulové hypotézy (lék je účinný – není to pravda a já to neodmítnu</a:t>
            </a:r>
            <a:r>
              <a:rPr lang="cs-CZ" dirty="0" smtClean="0"/>
              <a:t>)/</a:t>
            </a:r>
            <a:r>
              <a:rPr lang="cs-CZ" dirty="0"/>
              <a:t>chyba I typu - je to pravda a já to odmítnu/				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467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439316" y="-58994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cs-CZ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Systematický přehledový článek</a:t>
            </a:r>
            <a:br>
              <a:rPr lang="cs-CZ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cs-CZ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Systematic</a:t>
            </a:r>
            <a:r>
              <a:rPr lang="cs-CZ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rewiev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27254" y="2387476"/>
            <a:ext cx="12465717" cy="608972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444499" indent="-444499" algn="l">
              <a:spcBef>
                <a:spcPts val="4200"/>
              </a:spcBef>
              <a:buSzPct val="50000"/>
              <a:buBlip>
                <a:blip r:embed="rId2"/>
              </a:buBlip>
            </a:pPr>
            <a:r>
              <a:rPr lang="cs-CZ" sz="4000" dirty="0">
                <a:latin typeface="+mj-lt"/>
                <a:ea typeface="+mj-ea"/>
                <a:cs typeface="+mj-cs"/>
              </a:rPr>
              <a:t>syntéza studií dle validních pravidel (formulace otázky, vyhledání literatury, kritické vyhodnocení studií, syntéza výsledků, uvedení výsledků do kontextu)</a:t>
            </a:r>
          </a:p>
          <a:p>
            <a:pPr marL="444499" indent="-444499" algn="l">
              <a:spcBef>
                <a:spcPts val="4200"/>
              </a:spcBef>
              <a:buSzPct val="50000"/>
              <a:buBlip>
                <a:blip r:embed="rId2"/>
              </a:buBlip>
            </a:pPr>
            <a:r>
              <a:rPr lang="cs-CZ" sz="4000" dirty="0">
                <a:latin typeface="+mj-lt"/>
                <a:ea typeface="+mj-ea"/>
                <a:cs typeface="+mj-cs"/>
              </a:rPr>
              <a:t>smysluplná interpretace výsledků z různých studií</a:t>
            </a:r>
            <a:endParaRPr lang="cs-CZ" sz="4000" dirty="0">
              <a:latin typeface="+mj-lt"/>
              <a:ea typeface="+mj-ea"/>
              <a:cs typeface="+mj-cs"/>
              <a:sym typeface="Helvetica"/>
            </a:endParaRPr>
          </a:p>
          <a:p>
            <a:pPr marL="444499" indent="-444499" algn="l">
              <a:spcBef>
                <a:spcPts val="4200"/>
              </a:spcBef>
              <a:buSzPct val="50000"/>
              <a:buBlip>
                <a:blip r:embed="rId2"/>
              </a:buBlip>
            </a:pPr>
            <a:endParaRPr sz="4000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11861749" y="9254198"/>
            <a:ext cx="241402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453728" y="19628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cs-CZ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Systematický přehledový článek</a:t>
            </a:r>
            <a:br>
              <a:rPr lang="cs-CZ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Systematic</a:t>
            </a:r>
            <a:r>
              <a:rPr lang="cs-CZ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rewiev</a:t>
            </a:r>
            <a:endParaRPr sz="5000" dirty="0">
              <a:solidFill>
                <a:schemeClr val="tx1"/>
              </a:solidFill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11861749" y="9254198"/>
            <a:ext cx="241402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9825" y="2133709"/>
            <a:ext cx="11382625" cy="605665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 marL="444499" indent="-444499" algn="l">
              <a:spcBef>
                <a:spcPts val="4200"/>
              </a:spcBef>
              <a:buSzPct val="50000"/>
              <a:buBlip>
                <a:blip r:embed="rId3"/>
              </a:buBlip>
              <a:defRPr sz="4000">
                <a:latin typeface="+mj-lt"/>
                <a:ea typeface="+mj-ea"/>
                <a:cs typeface="+mj-cs"/>
              </a:defRPr>
            </a:lvl1pPr>
            <a:lvl2pPr marL="685800" indent="-342900">
              <a:spcBef>
                <a:spcPts val="3200"/>
              </a:spcBef>
              <a:buSzPct val="75000"/>
              <a:buChar char="•"/>
              <a:defRPr sz="2800"/>
            </a:lvl2pPr>
            <a:lvl3pPr marL="1028700" indent="-342900">
              <a:spcBef>
                <a:spcPts val="3200"/>
              </a:spcBef>
              <a:buSzPct val="75000"/>
              <a:buChar char="•"/>
              <a:defRPr sz="2800"/>
            </a:lvl3pPr>
            <a:lvl4pPr marL="1371600" indent="-342900">
              <a:spcBef>
                <a:spcPts val="3200"/>
              </a:spcBef>
              <a:buSzPct val="75000"/>
              <a:buChar char="•"/>
              <a:defRPr sz="2800"/>
            </a:lvl4pPr>
            <a:lvl5pPr marL="1714500" indent="-342900">
              <a:spcBef>
                <a:spcPts val="3200"/>
              </a:spcBef>
              <a:buSzPct val="75000"/>
              <a:buChar char="•"/>
              <a:defRPr sz="2800"/>
            </a:lvl5pPr>
            <a:lvl6pPr marL="2667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lvl6pPr>
            <a:lvl7pPr marL="3111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lvl7pPr>
            <a:lvl8pPr marL="3556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lvl8pPr>
            <a:lvl9pPr marL="4000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cs-CZ" dirty="0"/>
              <a:t>syntéza studií dle validních pravidel (formulace otázky, vyhledání literatury, kritické vyhodnocení studií, syntéza výsledků, uvedení výsledků do kontextu)</a:t>
            </a:r>
          </a:p>
          <a:p>
            <a:r>
              <a:rPr lang="cs-CZ" dirty="0"/>
              <a:t>smysluplná interpretace výsledků z různých studií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788179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165696" y="6330"/>
            <a:ext cx="12601399" cy="256621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cs-CZ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Klinická kontrolovaná randomizovaná studie</a:t>
            </a:r>
            <a:br>
              <a:rPr lang="cs-CZ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cs-CZ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Controlled</a:t>
            </a:r>
            <a:r>
              <a:rPr lang="cs-CZ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Clinical</a:t>
            </a:r>
            <a:r>
              <a:rPr lang="cs-CZ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Trial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11861749" y="9254198"/>
            <a:ext cx="241402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8647" y="2860576"/>
            <a:ext cx="11795496" cy="493981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 marL="444499" indent="-444499" algn="l">
              <a:spcBef>
                <a:spcPts val="4200"/>
              </a:spcBef>
              <a:buSzPct val="50000"/>
              <a:buBlip>
                <a:blip r:embed="rId2"/>
              </a:buBlip>
              <a:defRPr sz="4000">
                <a:latin typeface="+mj-lt"/>
                <a:ea typeface="+mj-ea"/>
                <a:cs typeface="+mj-cs"/>
              </a:defRPr>
            </a:lvl1pPr>
            <a:lvl2pPr marL="685800" indent="-342900">
              <a:spcBef>
                <a:spcPts val="3200"/>
              </a:spcBef>
              <a:buSzPct val="75000"/>
              <a:buChar char="•"/>
              <a:defRPr sz="2800"/>
            </a:lvl2pPr>
            <a:lvl3pPr marL="1028700" indent="-342900">
              <a:spcBef>
                <a:spcPts val="3200"/>
              </a:spcBef>
              <a:buSzPct val="75000"/>
              <a:buChar char="•"/>
              <a:defRPr sz="2800"/>
            </a:lvl3pPr>
            <a:lvl4pPr marL="1371600" indent="-342900">
              <a:spcBef>
                <a:spcPts val="3200"/>
              </a:spcBef>
              <a:buSzPct val="75000"/>
              <a:buChar char="•"/>
              <a:defRPr sz="2800"/>
            </a:lvl4pPr>
            <a:lvl5pPr marL="1714500" indent="-342900">
              <a:spcBef>
                <a:spcPts val="3200"/>
              </a:spcBef>
              <a:buSzPct val="75000"/>
              <a:buChar char="•"/>
              <a:defRPr sz="2800"/>
            </a:lvl5pPr>
            <a:lvl6pPr marL="2667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6pPr>
            <a:lvl7pPr marL="3111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7pPr>
            <a:lvl8pPr marL="35560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8pPr>
            <a:lvl9pPr marL="4000500" indent="-444500">
              <a:spcBef>
                <a:spcPts val="4200"/>
              </a:spcBef>
              <a:buSzPct val="75000"/>
              <a:buChar char="•"/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/>
              <a:t>intervenční studie, porovnávání výsledku (terapie, diagnostika) ve skupině osob s intervencí a kontrolní skupině bez intervence nebo s jinou intervencí, rozdělení je provedeno na základě randomizace (vlivu náhody), obvykle dvojitě slepá</a:t>
            </a:r>
            <a:endParaRPr lang="cs-CZ" dirty="0"/>
          </a:p>
          <a:p>
            <a:r>
              <a:rPr lang="cs-CZ" dirty="0"/>
              <a:t>standardní postup klinického výzkumu	</a:t>
            </a:r>
          </a:p>
        </p:txBody>
      </p:sp>
    </p:spTree>
    <p:extLst>
      <p:ext uri="{BB962C8B-B14F-4D97-AF65-F5344CB8AC3E}">
        <p14:creationId xmlns:p14="http://schemas.microsoft.com/office/powerpoint/2010/main" val="161093671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669752" y="556320"/>
            <a:ext cx="11099800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cs-CZ" sz="5400" dirty="0" smtClean="0"/>
              <a:t>Zdroje</a:t>
            </a:r>
            <a:br>
              <a:rPr lang="cs-CZ" sz="5400" dirty="0" smtClean="0"/>
            </a:br>
            <a:r>
              <a:rPr lang="cs-CZ" sz="5400" dirty="0" smtClean="0"/>
              <a:t>Obecné</a:t>
            </a:r>
            <a:endParaRPr sz="5400" dirty="0"/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11861749" y="9254198"/>
            <a:ext cx="241402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85776" y="1850281"/>
            <a:ext cx="102251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 smtClean="0">
              <a:solidFill>
                <a:srgbClr val="792305"/>
              </a:solidFill>
            </a:endParaRPr>
          </a:p>
          <a:p>
            <a:r>
              <a:rPr lang="cs-CZ" sz="4000" dirty="0" smtClean="0"/>
              <a:t>- </a:t>
            </a:r>
            <a:r>
              <a:rPr lang="cs-CZ" sz="4000" dirty="0" err="1" smtClean="0">
                <a:hlinkClick r:id="rId2"/>
              </a:rPr>
              <a:t>Medline</a:t>
            </a:r>
            <a:r>
              <a:rPr lang="cs-CZ" sz="4000" dirty="0"/>
              <a:t> </a:t>
            </a:r>
            <a:r>
              <a:rPr lang="cs-CZ" sz="4000" dirty="0" smtClean="0"/>
              <a:t>(</a:t>
            </a:r>
            <a:r>
              <a:rPr lang="cs-CZ" sz="4000" dirty="0" err="1" smtClean="0">
                <a:hlinkClick r:id="rId3"/>
              </a:rPr>
              <a:t>Embase</a:t>
            </a:r>
            <a:r>
              <a:rPr lang="cs-CZ" sz="4000" dirty="0" smtClean="0"/>
              <a:t>, </a:t>
            </a:r>
            <a:r>
              <a:rPr lang="cs-CZ" sz="4000" dirty="0" err="1" smtClean="0">
                <a:hlinkClick r:id="rId3"/>
              </a:rPr>
              <a:t>WoS</a:t>
            </a:r>
            <a:r>
              <a:rPr lang="cs-CZ" sz="4000" dirty="0" smtClean="0"/>
              <a:t>, </a:t>
            </a:r>
            <a:r>
              <a:rPr lang="cs-CZ" sz="4000" dirty="0" smtClean="0">
                <a:hlinkClick r:id="rId3"/>
              </a:rPr>
              <a:t>SCOPUS</a:t>
            </a:r>
            <a:r>
              <a:rPr lang="cs-CZ" sz="4000" dirty="0" smtClean="0"/>
              <a:t>…)				</a:t>
            </a:r>
            <a:endParaRPr lang="cs-CZ" sz="4000" i="1" dirty="0" smtClean="0"/>
          </a:p>
          <a:p>
            <a:pPr>
              <a:buFontTx/>
              <a:buChar char="-"/>
            </a:pPr>
            <a:endParaRPr lang="cs-CZ" sz="4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057" y="3552531"/>
            <a:ext cx="7378384" cy="539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996720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ékařská informatika&amp;#x0D;Informace v medicíně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Lékařská informatika&amp;#x0D;Informace v medicíně - ZÁPI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Osnova kurzu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Komunikace v kurzu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Úvod do informačních zdrojů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Úvod do informačních zdrojů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Úvod do informačních zdrojů&amp;quot;&quot;/&gt;&lt;property id=&quot;20307&quot; value=&quot;263&quot;/&gt;&lt;/object&gt;&lt;object type=&quot;3&quot; unique_id=&quot;10011&quot;&gt;&lt;property id=&quot;20148&quot; value=&quot;5&quot;/&gt;&lt;property id=&quot;20300&quot; value=&quot;Slide 8 - &amp;quot;Vstupní brány k informačním zdrojům&amp;quot;&quot;/&gt;&lt;property id=&quot;20307&quot; value=&quot;264&quot;/&gt;&lt;/object&gt;&lt;object type=&quot;3&quot; unique_id=&quot;10012&quot;&gt;&lt;property id=&quot;20148&quot; value=&quot;5&quot;/&gt;&lt;property id=&quot;20300&quot; value=&quot;Slide 9 - &amp;quot;Vstupní brány k informačním zdrojům&amp;quot;&quot;/&gt;&lt;property id=&quot;20307&quot; value=&quot;265&quot;/&gt;&lt;/object&gt;&lt;object type=&quot;3&quot; unique_id=&quot;10013&quot;&gt;&lt;property id=&quot;20148&quot; value=&quot;5&quot;/&gt;&lt;property id=&quot;20300&quot; value=&quot;Slide 10 - &amp;quot;Autentizace&amp;quot;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 - &amp;quot;Linkování mezi databázemi&amp;quot;&quot;/&gt;&lt;property id=&quot;20307&quot; value=&quot;268&quot;/&gt;&lt;/object&gt;&lt;object type=&quot;3&quot; unique_id=&quot;10016&quot;&gt;&lt;property id=&quot;20148&quot; value=&quot;5&quot;/&gt;&lt;property id=&quot;20300&quot; value=&quot;Slide 13 - &amp;quot;Jak identifikovat dokument?&amp;quot;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 - &amp;quot;A co knihovny?&amp;quot;&quot;/&gt;&lt;property id=&quot;20307&quot; value=&quot;271&quot;/&gt;&lt;/object&gt;&lt;object type=&quot;3&quot; unique_id=&quot;10019&quot;&gt;&lt;property id=&quot;20148&quot; value=&quot;5&quot;/&gt;&lt;property id=&quot;20300&quot; value=&quot;Slide 16 - &amp;quot;Weby&amp;quot;&quot;/&gt;&lt;property id=&quot;20307&quot; value=&quot;272&quot;/&gt;&lt;/object&gt;&lt;object type=&quot;3&quot; unique_id=&quot;10020&quot;&gt;&lt;property id=&quot;20148&quot; value=&quot;5&quot;/&gt;&lt;property id=&quot;20300&quot; value=&quot;Slide 17 - &amp;quot;Úkol&amp;quot;&quot;/&gt;&lt;property id=&quot;20307&quot; value=&quot;27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&quot;/&gt;&lt;lineCharCount val=&quot;5&quot;/&gt;&lt;lineCharCount val=&quot;59&quot;/&gt;&lt;lineCharCount val=&quot;1&quot;/&gt;&lt;lineCharCount val=&quot;4&quot;/&gt;&lt;lineCharCount val=&quot;60&quot;/&gt;&lt;lineCharCount val=&quot;1&quot;/&gt;&lt;lineCharCount val=&quot;5&quot;/&gt;&lt;lineCharCount val=&quot;5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5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401</Words>
  <Application>Microsoft Office PowerPoint</Application>
  <PresentationFormat>Vlastní</PresentationFormat>
  <Paragraphs>87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Helvetica</vt:lpstr>
      <vt:lpstr>Helvetica Light</vt:lpstr>
      <vt:lpstr>Helvetica Neue</vt:lpstr>
      <vt:lpstr>Times New Roman</vt:lpstr>
      <vt:lpstr>White</vt:lpstr>
      <vt:lpstr>Lékařská informatika Informace v medicíně</vt:lpstr>
      <vt:lpstr>Podle čeho upravují lékaři své přístupy  k pacientům  dle T. Greenhalgh</vt:lpstr>
      <vt:lpstr>S čím přichází EBM</vt:lpstr>
      <vt:lpstr>EBM hierarchie důkazů</vt:lpstr>
      <vt:lpstr>Metaanalýza Metaanalysis </vt:lpstr>
      <vt:lpstr>Systematický přehledový článek Systematic rewiev</vt:lpstr>
      <vt:lpstr>Systematický přehledový článek Systematic rewiev</vt:lpstr>
      <vt:lpstr>Klinická kontrolovaná randomizovaná studie Controlled Clinical Trial</vt:lpstr>
      <vt:lpstr>Zdroje Obecné</vt:lpstr>
      <vt:lpstr>PubMed - filtry</vt:lpstr>
      <vt:lpstr>Zdroje Specializované</vt:lpstr>
      <vt:lpstr>Zdroje Klinické</vt:lpstr>
      <vt:lpstr>Zdroje Klinické</vt:lpstr>
      <vt:lpstr>Doporučené postupy National Guideline Clearinghouse</vt:lpstr>
      <vt:lpstr>Journal Citation Report (JCR)</vt:lpstr>
      <vt:lpstr>Web of Science</vt:lpstr>
      <vt:lpstr>Scopus</vt:lpstr>
      <vt:lpstr>Úkol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Lékařská informatika Informace v medicíně</dc:title>
  <dc:creator>Ředitel krutopřísňák</dc:creator>
  <cp:lastModifiedBy>MUDr. Jitka Feberová Ph.D.</cp:lastModifiedBy>
  <cp:revision>37</cp:revision>
  <dcterms:modified xsi:type="dcterms:W3CDTF">2015-10-31T13:48:37Z</dcterms:modified>
</cp:coreProperties>
</file>