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8" r:id="rId21"/>
    <p:sldId id="287" r:id="rId22"/>
    <p:sldId id="289" r:id="rId23"/>
    <p:sldId id="290" r:id="rId24"/>
    <p:sldId id="291" r:id="rId25"/>
    <p:sldId id="292" r:id="rId26"/>
    <p:sldId id="293" r:id="rId27"/>
    <p:sldId id="294" r:id="rId28"/>
    <p:sldId id="266" r:id="rId29"/>
    <p:sldId id="267" r:id="rId30"/>
    <p:sldId id="268" r:id="rId31"/>
    <p:sldId id="269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2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7B49-8786-48FF-AEF2-1035C12899ED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AD94-6194-40E7-8301-21801A983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65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7B49-8786-48FF-AEF2-1035C12899ED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AD94-6194-40E7-8301-21801A983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51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7B49-8786-48FF-AEF2-1035C12899ED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AD94-6194-40E7-8301-21801A983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38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7B49-8786-48FF-AEF2-1035C12899ED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AD94-6194-40E7-8301-21801A983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15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7B49-8786-48FF-AEF2-1035C12899ED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AD94-6194-40E7-8301-21801A983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04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7B49-8786-48FF-AEF2-1035C12899ED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AD94-6194-40E7-8301-21801A983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00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7B49-8786-48FF-AEF2-1035C12899ED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AD94-6194-40E7-8301-21801A983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41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7B49-8786-48FF-AEF2-1035C12899ED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AD94-6194-40E7-8301-21801A983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55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7B49-8786-48FF-AEF2-1035C12899ED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AD94-6194-40E7-8301-21801A983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7B49-8786-48FF-AEF2-1035C12899ED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AD94-6194-40E7-8301-21801A983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97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7B49-8786-48FF-AEF2-1035C12899ED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AD94-6194-40E7-8301-21801A983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11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D7B49-8786-48FF-AEF2-1035C12899ED}" type="datetimeFigureOut">
              <a:rPr lang="cs-CZ" smtClean="0"/>
              <a:t>10.5.2017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3AD94-6194-40E7-8301-21801A983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05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Z22VyjJ6n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9onZpQix_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tYAj-lmJB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bXdwBNkCm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i5vfipPVeI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bV5Vf2TfE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ApxExSkkTw" TargetMode="External"/><Relationship Id="rId2" Type="http://schemas.openxmlformats.org/officeDocument/2006/relationships/hyperlink" Target="https://www.youtube.com/watch?v=bL_2tc7uXco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79333"/>
          </a:xfrm>
        </p:spPr>
        <p:txBody>
          <a:bodyPr/>
          <a:lstStyle/>
          <a:p>
            <a:r>
              <a:rPr lang="cs-CZ" dirty="0" smtClean="0"/>
              <a:t>Národnost a menšina: Kritická analýza diskurzu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012324"/>
            <a:ext cx="9144000" cy="1245476"/>
          </a:xfrm>
        </p:spPr>
        <p:txBody>
          <a:bodyPr>
            <a:normAutofit/>
          </a:bodyPr>
          <a:lstStyle/>
          <a:p>
            <a:r>
              <a:rPr lang="cs-CZ" sz="4000" dirty="0" smtClean="0"/>
              <a:t>Týden 10: Vizuální data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884127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Richard </a:t>
            </a:r>
            <a:r>
              <a:rPr lang="cs-CZ" dirty="0" err="1" smtClean="0"/>
              <a:t>Fenton</a:t>
            </a:r>
            <a:r>
              <a:rPr lang="cs-CZ" dirty="0" smtClean="0"/>
              <a:t> </a:t>
            </a:r>
            <a:r>
              <a:rPr lang="cs-CZ" dirty="0" err="1" smtClean="0"/>
              <a:t>Outcault</a:t>
            </a:r>
            <a:r>
              <a:rPr lang="cs-CZ" dirty="0" smtClean="0"/>
              <a:t> (1895)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Yellow</a:t>
            </a:r>
            <a:r>
              <a:rPr lang="cs-CZ" i="1" dirty="0" smtClean="0"/>
              <a:t> </a:t>
            </a:r>
            <a:r>
              <a:rPr lang="cs-CZ" i="1" dirty="0" err="1" smtClean="0"/>
              <a:t>Kid</a:t>
            </a:r>
            <a:endParaRPr lang="cs-CZ" i="1" dirty="0" smtClean="0"/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2550658"/>
            <a:ext cx="90487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84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Superman</a:t>
            </a:r>
            <a:r>
              <a:rPr lang="cs-CZ" dirty="0" smtClean="0"/>
              <a:t> (1930)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49" y="1828018"/>
            <a:ext cx="4441371" cy="4735362"/>
          </a:xfrm>
        </p:spPr>
      </p:pic>
    </p:spTree>
    <p:extLst>
      <p:ext uri="{BB962C8B-B14F-4D97-AF65-F5344CB8AC3E}">
        <p14:creationId xmlns:p14="http://schemas.microsoft.com/office/powerpoint/2010/main" val="1591380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Harvey </a:t>
            </a:r>
            <a:r>
              <a:rPr lang="cs-CZ" dirty="0" err="1" smtClean="0"/>
              <a:t>Kurtzman</a:t>
            </a:r>
            <a:r>
              <a:rPr lang="cs-CZ" dirty="0" smtClean="0"/>
              <a:t> (1952)</a:t>
            </a:r>
            <a:br>
              <a:rPr lang="cs-CZ" dirty="0" smtClean="0"/>
            </a:br>
            <a:r>
              <a:rPr lang="cs-CZ" i="1" dirty="0" err="1" smtClean="0"/>
              <a:t>Mad</a:t>
            </a:r>
            <a:r>
              <a:rPr lang="cs-CZ" i="1" dirty="0" smtClean="0"/>
              <a:t> Comics: Humor in a Jaguar </a:t>
            </a:r>
            <a:r>
              <a:rPr lang="cs-CZ" i="1" dirty="0" err="1" smtClean="0"/>
              <a:t>Vein</a:t>
            </a:r>
            <a:endParaRPr lang="en-GB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kritika americké většinové společnosti a médií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99" y="2516679"/>
            <a:ext cx="4955721" cy="414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6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60. léta – „underground comics“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66" y="1494064"/>
            <a:ext cx="4791034" cy="4770733"/>
          </a:xfrm>
        </p:spPr>
      </p:pic>
    </p:spTree>
    <p:extLst>
      <p:ext uri="{BB962C8B-B14F-4D97-AF65-F5344CB8AC3E}">
        <p14:creationId xmlns:p14="http://schemas.microsoft.com/office/powerpoint/2010/main" val="2830673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70. léta - </a:t>
            </a:r>
            <a:r>
              <a:rPr lang="cs-CZ" i="1" dirty="0" err="1" smtClean="0"/>
              <a:t>Maus</a:t>
            </a:r>
            <a:endParaRPr lang="en-GB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94" y="210003"/>
            <a:ext cx="4617670" cy="6400399"/>
          </a:xfrm>
        </p:spPr>
      </p:pic>
    </p:spTree>
    <p:extLst>
      <p:ext uri="{BB962C8B-B14F-4D97-AF65-F5344CB8AC3E}">
        <p14:creationId xmlns:p14="http://schemas.microsoft.com/office/powerpoint/2010/main" val="3560243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Kontextualizace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cs-CZ" dirty="0" smtClean="0"/>
              <a:t>Art </a:t>
            </a:r>
            <a:r>
              <a:rPr lang="cs-CZ" dirty="0" err="1" smtClean="0"/>
              <a:t>Spiegelman</a:t>
            </a:r>
            <a:r>
              <a:rPr lang="cs-CZ" dirty="0" smtClean="0"/>
              <a:t>: 2. světová válka, 9/11</a:t>
            </a:r>
          </a:p>
          <a:p>
            <a:r>
              <a:rPr lang="cs-CZ" dirty="0" err="1" smtClean="0"/>
              <a:t>Joe</a:t>
            </a:r>
            <a:r>
              <a:rPr lang="cs-CZ" dirty="0" smtClean="0"/>
              <a:t> </a:t>
            </a:r>
            <a:r>
              <a:rPr lang="cs-CZ" dirty="0" err="1" smtClean="0"/>
              <a:t>Sacco</a:t>
            </a:r>
            <a:r>
              <a:rPr lang="cs-CZ" dirty="0" smtClean="0"/>
              <a:t>: Palestina, Bosna</a:t>
            </a:r>
          </a:p>
          <a:p>
            <a:r>
              <a:rPr lang="cs-CZ" dirty="0" smtClean="0"/>
              <a:t>Marjane </a:t>
            </a:r>
            <a:r>
              <a:rPr lang="cs-CZ" dirty="0" err="1" smtClean="0"/>
              <a:t>Satrapi</a:t>
            </a:r>
            <a:r>
              <a:rPr lang="cs-CZ" dirty="0" smtClean="0"/>
              <a:t>: Íránská islámská revoluce, válka v Iráku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482" y="3295650"/>
            <a:ext cx="61912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4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Marjane </a:t>
            </a:r>
            <a:r>
              <a:rPr lang="cs-CZ" dirty="0" err="1" smtClean="0"/>
              <a:t>Satrapi</a:t>
            </a:r>
            <a:r>
              <a:rPr lang="cs-CZ" dirty="0" smtClean="0"/>
              <a:t> - </a:t>
            </a:r>
            <a:r>
              <a:rPr lang="cs-CZ" i="1" dirty="0" smtClean="0"/>
              <a:t>Persepolis</a:t>
            </a:r>
            <a:endParaRPr lang="en-GB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8" y="1943781"/>
            <a:ext cx="6524996" cy="400798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1879600"/>
            <a:ext cx="44450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6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Persepolis </a:t>
            </a:r>
            <a:endParaRPr lang="en-GB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4601255"/>
          </a:xfrm>
        </p:spPr>
        <p:txBody>
          <a:bodyPr/>
          <a:lstStyle/>
          <a:p>
            <a:r>
              <a:rPr lang="cs-CZ" dirty="0" smtClean="0"/>
              <a:t>grafický </a:t>
            </a:r>
            <a:r>
              <a:rPr lang="cs-CZ" dirty="0" err="1" smtClean="0"/>
              <a:t>narativ</a:t>
            </a:r>
            <a:r>
              <a:rPr lang="cs-CZ" dirty="0" smtClean="0"/>
              <a:t> presentuje temnou stránku historie</a:t>
            </a:r>
          </a:p>
          <a:p>
            <a:r>
              <a:rPr lang="cs-CZ" dirty="0" smtClean="0"/>
              <a:t>překonání nesdělitelnosti a neviditelnosti</a:t>
            </a:r>
          </a:p>
          <a:p>
            <a:r>
              <a:rPr lang="cs-CZ" dirty="0" smtClean="0"/>
              <a:t>nelehká sdělení se zmírní použitím vynalézavých </a:t>
            </a:r>
            <a:r>
              <a:rPr lang="cs-CZ" dirty="0" err="1" smtClean="0"/>
              <a:t>textuálních</a:t>
            </a:r>
            <a:r>
              <a:rPr lang="cs-CZ" dirty="0" smtClean="0"/>
              <a:t> technik</a:t>
            </a:r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06" y="3159579"/>
            <a:ext cx="8164380" cy="360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73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Persepolis</a:t>
            </a:r>
            <a:r>
              <a:rPr lang="cs-CZ" dirty="0" smtClean="0"/>
              <a:t> - trailer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www.youtube.com/watch?v=NZ22VyjJ6n8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714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Rozhovor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www.youtube.com/watch?v=v9onZpQix_w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433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12175"/>
            <a:ext cx="10515600" cy="4364788"/>
          </a:xfrm>
        </p:spPr>
        <p:txBody>
          <a:bodyPr>
            <a:normAutofit/>
          </a:bodyPr>
          <a:lstStyle/>
          <a:p>
            <a:r>
              <a:rPr lang="cs-CZ" sz="4000" dirty="0" smtClean="0"/>
              <a:t>Vyučující: Mgr. Bc. Sylva </a:t>
            </a:r>
            <a:r>
              <a:rPr lang="cs-CZ" sz="4000" dirty="0" err="1" smtClean="0"/>
              <a:t>Švejdarová</a:t>
            </a:r>
            <a:r>
              <a:rPr lang="cs-CZ" sz="4000" dirty="0" smtClean="0"/>
              <a:t>, MA, PhD</a:t>
            </a:r>
          </a:p>
          <a:p>
            <a:r>
              <a:rPr lang="cs-CZ" sz="4000" dirty="0" smtClean="0"/>
              <a:t>Kontakt: svejs1aj@ff.cuni.cz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132394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Persepolis - úryvek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www.youtube.com/watch?v=atYAj-lmJBk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104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Článek 2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Viljoen</a:t>
            </a:r>
            <a:r>
              <a:rPr lang="cs-CZ" dirty="0" smtClean="0"/>
              <a:t>, </a:t>
            </a:r>
            <a:r>
              <a:rPr lang="cs-CZ" dirty="0" err="1" smtClean="0"/>
              <a:t>Jeanne</a:t>
            </a:r>
            <a:r>
              <a:rPr lang="cs-CZ" dirty="0" smtClean="0"/>
              <a:t>-Marie (2013). </a:t>
            </a:r>
            <a:r>
              <a:rPr lang="cs-CZ" dirty="0" err="1" smtClean="0"/>
              <a:t>Representing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„</a:t>
            </a:r>
            <a:r>
              <a:rPr lang="cs-CZ" dirty="0" err="1" smtClean="0"/>
              <a:t>unrepresentable</a:t>
            </a:r>
            <a:r>
              <a:rPr lang="cs-CZ" dirty="0" smtClean="0"/>
              <a:t>“: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unpredictable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r>
              <a:rPr lang="cs-CZ" dirty="0" smtClean="0"/>
              <a:t> and </a:t>
            </a:r>
            <a:r>
              <a:rPr lang="cs-CZ" dirty="0" err="1" smtClean="0"/>
              <a:t>experience</a:t>
            </a:r>
            <a:r>
              <a:rPr lang="cs-CZ" dirty="0" smtClean="0"/>
              <a:t> in Waltz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Bashir</a:t>
            </a:r>
            <a:r>
              <a:rPr lang="cs-CZ" dirty="0" smtClean="0"/>
              <a:t>, </a:t>
            </a:r>
            <a:r>
              <a:rPr lang="cs-CZ" i="1" dirty="0" smtClean="0"/>
              <a:t>Scrutiny2</a:t>
            </a:r>
            <a:r>
              <a:rPr lang="cs-CZ" dirty="0" smtClean="0"/>
              <a:t>, 18:2, pp. 66-80.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337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Walitz</a:t>
            </a:r>
            <a:r>
              <a:rPr lang="cs-CZ" i="1" dirty="0" smtClean="0"/>
              <a:t> </a:t>
            </a:r>
            <a:r>
              <a:rPr lang="cs-CZ" i="1" dirty="0" err="1" smtClean="0"/>
              <a:t>with</a:t>
            </a:r>
            <a:r>
              <a:rPr lang="cs-CZ" i="1" dirty="0" smtClean="0"/>
              <a:t> </a:t>
            </a:r>
            <a:r>
              <a:rPr lang="cs-CZ" i="1" dirty="0" err="1" smtClean="0"/>
              <a:t>Bashir</a:t>
            </a:r>
            <a:r>
              <a:rPr lang="cs-CZ" i="1" dirty="0" smtClean="0"/>
              <a:t> </a:t>
            </a:r>
            <a:r>
              <a:rPr lang="cs-CZ" dirty="0" smtClean="0"/>
              <a:t>(2008) </a:t>
            </a:r>
            <a:r>
              <a:rPr lang="cs-CZ" i="1" dirty="0" smtClean="0"/>
              <a:t>- </a:t>
            </a:r>
            <a:r>
              <a:rPr lang="cs-CZ" dirty="0" smtClean="0"/>
              <a:t>trailer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www.youtube.com/watch?v=XbXdwBNkCmk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290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www.youtube.com/watch?v=Xi5vfipPVeI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275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Traumatická minulost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masakr palestinských uprchlických táborů </a:t>
            </a:r>
            <a:r>
              <a:rPr lang="cs-CZ" dirty="0" err="1" smtClean="0"/>
              <a:t>Sabra</a:t>
            </a:r>
            <a:r>
              <a:rPr lang="cs-CZ" dirty="0" smtClean="0"/>
              <a:t> a </a:t>
            </a:r>
            <a:r>
              <a:rPr lang="cs-CZ" dirty="0" err="1" smtClean="0"/>
              <a:t>Shatila</a:t>
            </a:r>
            <a:endParaRPr lang="cs-CZ" dirty="0" smtClean="0"/>
          </a:p>
          <a:p>
            <a:r>
              <a:rPr lang="cs-CZ" dirty="0" smtClean="0"/>
              <a:t>osobní psychické rozpory izraelských vojáků při válce v Libanonu, protože tyto události nebyly zařazeny do kolektivní národní minulosti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232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2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www.youtube.com/watch?v=WbV5Vf2TfEU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607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 - sny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www.youtube.com/watch?v=bL_2tc7uXco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www.youtube.com/watch?v=OApxExSkkTw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512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Extrémní zážitky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minulé zážitky jsou transformované do formy, která umožní autorovy je prožít v reprezentaci v přítomnosti</a:t>
            </a:r>
          </a:p>
          <a:p>
            <a:r>
              <a:rPr lang="cs-CZ" dirty="0" smtClean="0"/>
              <a:t>překlad </a:t>
            </a:r>
            <a:r>
              <a:rPr lang="cs-CZ" dirty="0"/>
              <a:t>s</a:t>
            </a:r>
            <a:r>
              <a:rPr lang="cs-CZ" dirty="0" smtClean="0"/>
              <a:t>kutečných zážitků do zkušenosti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916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III.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9066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Charlie </a:t>
            </a:r>
            <a:r>
              <a:rPr lang="cs-CZ" i="1" dirty="0" err="1" smtClean="0"/>
              <a:t>Hebdo</a:t>
            </a:r>
            <a:r>
              <a:rPr lang="cs-CZ" dirty="0" smtClean="0"/>
              <a:t>, září 2015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62" y="1991519"/>
            <a:ext cx="7229475" cy="4019550"/>
          </a:xfrm>
        </p:spPr>
      </p:pic>
    </p:spTree>
    <p:extLst>
      <p:ext uri="{BB962C8B-B14F-4D97-AF65-F5344CB8AC3E}">
        <p14:creationId xmlns:p14="http://schemas.microsoft.com/office/powerpoint/2010/main" val="334735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Článek 1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Chute</a:t>
            </a:r>
            <a:r>
              <a:rPr lang="cs-CZ" dirty="0" smtClean="0"/>
              <a:t>, Hillary. Comics as </a:t>
            </a:r>
            <a:r>
              <a:rPr lang="cs-CZ" dirty="0" err="1" smtClean="0"/>
              <a:t>Literature</a:t>
            </a:r>
            <a:r>
              <a:rPr lang="cs-CZ" dirty="0" smtClean="0"/>
              <a:t>? </a:t>
            </a:r>
            <a:r>
              <a:rPr lang="cs-CZ" dirty="0" err="1" smtClean="0"/>
              <a:t>Reading</a:t>
            </a:r>
            <a:r>
              <a:rPr lang="cs-CZ" dirty="0" smtClean="0"/>
              <a:t> </a:t>
            </a:r>
            <a:r>
              <a:rPr lang="cs-CZ" dirty="0" err="1" smtClean="0"/>
              <a:t>Graphic</a:t>
            </a:r>
            <a:r>
              <a:rPr lang="cs-CZ" dirty="0" smtClean="0"/>
              <a:t> </a:t>
            </a:r>
            <a:r>
              <a:rPr lang="cs-CZ" dirty="0" err="1" smtClean="0"/>
              <a:t>Narrative</a:t>
            </a:r>
            <a:r>
              <a:rPr lang="cs-CZ" dirty="0" smtClean="0"/>
              <a:t>. </a:t>
            </a:r>
            <a:r>
              <a:rPr lang="cs-CZ" i="1" dirty="0" err="1" smtClean="0"/>
              <a:t>Modern</a:t>
            </a:r>
            <a:r>
              <a:rPr lang="cs-CZ" i="1" dirty="0" smtClean="0"/>
              <a:t> </a:t>
            </a:r>
            <a:r>
              <a:rPr lang="cs-CZ" i="1" dirty="0" err="1" smtClean="0"/>
              <a:t>Language</a:t>
            </a:r>
            <a:r>
              <a:rPr lang="cs-CZ" i="1" dirty="0" smtClean="0"/>
              <a:t> </a:t>
            </a:r>
            <a:r>
              <a:rPr lang="cs-CZ" i="1" dirty="0" err="1" smtClean="0"/>
              <a:t>Association</a:t>
            </a:r>
            <a:r>
              <a:rPr lang="cs-CZ" dirty="0" smtClean="0"/>
              <a:t>, Vol. 123, No. 2 (2008), pp. 452-465.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805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Charlie </a:t>
            </a:r>
            <a:r>
              <a:rPr lang="cs-CZ" i="1" dirty="0" err="1" smtClean="0"/>
              <a:t>Hebdo</a:t>
            </a:r>
            <a:r>
              <a:rPr lang="cs-CZ" dirty="0" smtClean="0"/>
              <a:t>, leden 2016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67" y="1825625"/>
            <a:ext cx="3628266" cy="4351338"/>
          </a:xfrm>
        </p:spPr>
      </p:pic>
    </p:spTree>
    <p:extLst>
      <p:ext uri="{BB962C8B-B14F-4D97-AF65-F5344CB8AC3E}">
        <p14:creationId xmlns:p14="http://schemas.microsoft.com/office/powerpoint/2010/main" val="3951197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Ai</a:t>
            </a:r>
            <a:r>
              <a:rPr lang="cs-CZ" dirty="0" smtClean="0"/>
              <a:t> </a:t>
            </a:r>
            <a:r>
              <a:rPr lang="cs-CZ" dirty="0" err="1" smtClean="0"/>
              <a:t>Weiwei</a:t>
            </a:r>
            <a:r>
              <a:rPr lang="cs-CZ" dirty="0" smtClean="0"/>
              <a:t>, Praha, únor 2016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90" y="2269773"/>
            <a:ext cx="3959382" cy="292623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9" y="2217213"/>
            <a:ext cx="4479296" cy="29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7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2391" y="163286"/>
            <a:ext cx="4544115" cy="654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0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Středověké iluminované rukopisy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71" y="1911415"/>
            <a:ext cx="6915149" cy="4601717"/>
          </a:xfrm>
        </p:spPr>
      </p:pic>
    </p:spTree>
    <p:extLst>
      <p:ext uri="{BB962C8B-B14F-4D97-AF65-F5344CB8AC3E}">
        <p14:creationId xmlns:p14="http://schemas.microsoft.com/office/powerpoint/2010/main" val="301888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Naučné komiksy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zobrazují skutečnou historii</a:t>
            </a:r>
          </a:p>
          <a:p>
            <a:r>
              <a:rPr lang="cs-CZ" dirty="0" smtClean="0"/>
              <a:t>nejen komiksy jako nízký žánr</a:t>
            </a:r>
          </a:p>
          <a:p>
            <a:r>
              <a:rPr lang="cs-CZ" dirty="0" smtClean="0"/>
              <a:t>nezapadají pohodlně do našeho chápání gramatiky</a:t>
            </a:r>
          </a:p>
          <a:p>
            <a:r>
              <a:rPr lang="cs-CZ" dirty="0" smtClean="0"/>
              <a:t>hybridní forma: slova a obrázky</a:t>
            </a:r>
          </a:p>
          <a:p>
            <a:r>
              <a:rPr lang="cs-CZ" dirty="0" smtClean="0"/>
              <a:t>pohyb v čase</a:t>
            </a:r>
          </a:p>
          <a:p>
            <a:r>
              <a:rPr lang="cs-CZ" dirty="0" smtClean="0"/>
              <a:t>pohyb po stránce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33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Kolektivní paměť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zobrazení traumatické minulosti</a:t>
            </a:r>
          </a:p>
          <a:p>
            <a:r>
              <a:rPr lang="cs-CZ" dirty="0" smtClean="0"/>
              <a:t>juxtaposice minulosti a současnosti na jedné stránce</a:t>
            </a:r>
          </a:p>
          <a:p>
            <a:r>
              <a:rPr lang="cs-CZ" dirty="0" smtClean="0"/>
              <a:t>smíšení „veřejné“ a „soukromé“ historie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709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Grafický </a:t>
            </a:r>
            <a:r>
              <a:rPr lang="cs-CZ" dirty="0" err="1" smtClean="0"/>
              <a:t>narativ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cs-CZ" dirty="0" smtClean="0"/>
              <a:t>grafický román?</a:t>
            </a:r>
          </a:p>
          <a:p>
            <a:r>
              <a:rPr lang="cs-CZ" dirty="0" err="1" smtClean="0"/>
              <a:t>Will</a:t>
            </a:r>
            <a:r>
              <a:rPr lang="cs-CZ" dirty="0" smtClean="0"/>
              <a:t> Eisner: </a:t>
            </a:r>
            <a:r>
              <a:rPr lang="cs-CZ" i="1" dirty="0" err="1" smtClean="0"/>
              <a:t>Contract</a:t>
            </a:r>
            <a:r>
              <a:rPr lang="cs-CZ" i="1" dirty="0" smtClean="0"/>
              <a:t> </a:t>
            </a:r>
            <a:r>
              <a:rPr lang="cs-CZ" i="1" dirty="0" err="1" smtClean="0"/>
              <a:t>with</a:t>
            </a:r>
            <a:r>
              <a:rPr lang="cs-CZ" i="1" dirty="0" smtClean="0"/>
              <a:t> </a:t>
            </a:r>
            <a:r>
              <a:rPr lang="cs-CZ" i="1" dirty="0" err="1" smtClean="0"/>
              <a:t>God</a:t>
            </a:r>
            <a:r>
              <a:rPr lang="cs-CZ" i="1" dirty="0" smtClean="0"/>
              <a:t> </a:t>
            </a:r>
            <a:r>
              <a:rPr lang="cs-CZ" dirty="0" smtClean="0"/>
              <a:t>(1978)</a:t>
            </a:r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35" y="2808514"/>
            <a:ext cx="2691050" cy="38571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46" y="134930"/>
            <a:ext cx="5126340" cy="672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10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comic</a:t>
            </a:r>
            <a:r>
              <a:rPr lang="cs-CZ" dirty="0" smtClean="0"/>
              <a:t> </a:t>
            </a:r>
            <a:r>
              <a:rPr lang="cs-CZ" dirty="0" err="1" smtClean="0"/>
              <a:t>strip</a:t>
            </a:r>
            <a:endParaRPr lang="cs-CZ" dirty="0" smtClean="0"/>
          </a:p>
          <a:p>
            <a:r>
              <a:rPr lang="cs-CZ" dirty="0" err="1" smtClean="0"/>
              <a:t>comic</a:t>
            </a:r>
            <a:r>
              <a:rPr lang="cs-CZ" dirty="0" smtClean="0"/>
              <a:t> </a:t>
            </a:r>
            <a:r>
              <a:rPr lang="cs-CZ" dirty="0" err="1" smtClean="0"/>
              <a:t>book</a:t>
            </a:r>
            <a:endParaRPr lang="cs-CZ" dirty="0" smtClean="0"/>
          </a:p>
          <a:p>
            <a:r>
              <a:rPr lang="cs-CZ" dirty="0" err="1" smtClean="0"/>
              <a:t>cartoon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diktát komerce</a:t>
            </a:r>
          </a:p>
          <a:p>
            <a:r>
              <a:rPr lang="cs-CZ" dirty="0" smtClean="0"/>
              <a:t>pravidelnost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3268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369</Words>
  <Application>Microsoft Office PowerPoint</Application>
  <PresentationFormat>Širokoúhlá obrazovka</PresentationFormat>
  <Paragraphs>72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Motiv Office</vt:lpstr>
      <vt:lpstr>Národnost a menšina: Kritická analýza diskurzu</vt:lpstr>
      <vt:lpstr>Prezentace aplikace PowerPoint</vt:lpstr>
      <vt:lpstr>Článek 1</vt:lpstr>
      <vt:lpstr>Prezentace aplikace PowerPoint</vt:lpstr>
      <vt:lpstr>Středověké iluminované rukopisy</vt:lpstr>
      <vt:lpstr>Naučné komiksy</vt:lpstr>
      <vt:lpstr>Kolektivní paměť</vt:lpstr>
      <vt:lpstr>Grafický narativ</vt:lpstr>
      <vt:lpstr>Terminologie</vt:lpstr>
      <vt:lpstr>Richard Fenton Outcault (1895)</vt:lpstr>
      <vt:lpstr>Superman (1930)</vt:lpstr>
      <vt:lpstr>Harvey Kurtzman (1952) Mad Comics: Humor in a Jaguar Vein</vt:lpstr>
      <vt:lpstr>60. léta – „underground comics“</vt:lpstr>
      <vt:lpstr>70. léta - Maus</vt:lpstr>
      <vt:lpstr>Kontextualizace</vt:lpstr>
      <vt:lpstr>Marjane Satrapi - Persepolis</vt:lpstr>
      <vt:lpstr>Persepolis </vt:lpstr>
      <vt:lpstr>Persepolis - trailer</vt:lpstr>
      <vt:lpstr>Rozhovor</vt:lpstr>
      <vt:lpstr>Persepolis - úryvek</vt:lpstr>
      <vt:lpstr>Článek 2</vt:lpstr>
      <vt:lpstr>Walitz with Bashir (2008) - trailer</vt:lpstr>
      <vt:lpstr>Ukázka</vt:lpstr>
      <vt:lpstr>Traumatická minulost</vt:lpstr>
      <vt:lpstr>Ukázka 2</vt:lpstr>
      <vt:lpstr>Ukázky - sny</vt:lpstr>
      <vt:lpstr>Extrémní zážitky</vt:lpstr>
      <vt:lpstr>III. Cvičení</vt:lpstr>
      <vt:lpstr>Charlie Hebdo, září 2015</vt:lpstr>
      <vt:lpstr>Charlie Hebdo, leden 2016</vt:lpstr>
      <vt:lpstr>Ai Weiwei, Praha, únor 2016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Národnost a menšina: Kritická analýza diskurzu</dc:title>
  <dc:creator>pc</dc:creator>
  <cp:lastModifiedBy>pc</cp:lastModifiedBy>
  <cp:revision>17</cp:revision>
  <dcterms:created xsi:type="dcterms:W3CDTF">2017-03-28T13:28:27Z</dcterms:created>
  <dcterms:modified xsi:type="dcterms:W3CDTF">2017-05-10T06:23:19Z</dcterms:modified>
</cp:coreProperties>
</file>