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64A4-356C-4151-87EB-FAE0BC50B543}" type="datetimeFigureOut">
              <a:rPr lang="cs-CZ" smtClean="0"/>
              <a:t>16.5.2017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4BC30-0148-4869-AD70-4AF2AC5C0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549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764A4-356C-4151-87EB-FAE0BC50B543}" type="datetimeFigureOut">
              <a:rPr lang="cs-CZ" smtClean="0"/>
              <a:t>16.5.2017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4BC30-0148-4869-AD70-4AF2AC5C01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6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smtClean="0"/>
              <a:t>13. hodina</a:t>
            </a:r>
            <a:r>
              <a:rPr lang="cs-CZ" altLang="cs-CZ" sz="4000" smtClean="0"/>
              <a:t> </a:t>
            </a:r>
            <a:br>
              <a:rPr lang="cs-CZ" altLang="cs-CZ" sz="4000" smtClean="0"/>
            </a:br>
            <a:r>
              <a:rPr lang="cs-CZ" altLang="cs-CZ" sz="4000" smtClean="0"/>
              <a:t>(15. 5. 2017)</a:t>
            </a:r>
            <a:endParaRPr lang="cs-CZ" altLang="cs-CZ" sz="400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53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cs-CZ" altLang="cs-CZ" sz="3100" b="1" smtClean="0">
                <a:solidFill>
                  <a:schemeClr val="tx1"/>
                </a:solidFill>
              </a:rPr>
              <a:t>ad 1) Percepční nevýraznost SP, </a:t>
            </a:r>
            <a:br>
              <a:rPr lang="cs-CZ" altLang="cs-CZ" sz="3100" b="1" smtClean="0">
                <a:solidFill>
                  <a:schemeClr val="tx1"/>
                </a:solidFill>
              </a:rPr>
            </a:br>
            <a:r>
              <a:rPr lang="cs-CZ" altLang="cs-CZ" sz="3100" b="1" smtClean="0">
                <a:solidFill>
                  <a:schemeClr val="tx1"/>
                </a:solidFill>
              </a:rPr>
              <a:t>rodilí mluvčí se neshodnou</a:t>
            </a:r>
            <a:endParaRPr lang="cs-CZ" altLang="cs-CZ" sz="310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89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100" b="1" smtClean="0">
                <a:solidFill>
                  <a:schemeClr val="tx1"/>
                </a:solidFill>
              </a:rPr>
              <a:t>ad 2) Variabilita (= nestabilita) pozice SP</a:t>
            </a:r>
            <a:endParaRPr lang="cs-CZ" altLang="cs-CZ" sz="3100" b="1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2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800" smtClean="0"/>
              <a:t>Náš příklad variability</a:t>
            </a:r>
            <a:endParaRPr lang="cs-CZ" altLang="cs-CZ" sz="380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37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Důsledek variability</a:t>
            </a:r>
            <a:endParaRPr lang="cs-CZ" alt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03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800" b="1" smtClean="0">
                <a:solidFill>
                  <a:schemeClr val="tx1"/>
                </a:solidFill>
              </a:rPr>
              <a:t>Starší fonetické experimenty</a:t>
            </a:r>
            <a:endParaRPr lang="cs-CZ" altLang="cs-CZ" sz="3800" b="1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98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200" b="1" smtClean="0"/>
              <a:t>Novější fonetické experimenty</a:t>
            </a:r>
            <a:endParaRPr lang="cs-CZ" altLang="cs-CZ" sz="4200" b="1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07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>
                <a:solidFill>
                  <a:schemeClr val="tx1"/>
                </a:solidFill>
              </a:rPr>
              <a:t>Názory na SP v čínštině</a:t>
            </a:r>
            <a:endParaRPr lang="cs-CZ" altLang="cs-CZ" sz="2400" b="1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68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smtClean="0">
                <a:solidFill>
                  <a:schemeClr val="tx1"/>
                </a:solidFill>
              </a:rPr>
              <a:t>ZÁVĚR</a:t>
            </a:r>
            <a:endParaRPr lang="cs-CZ" altLang="cs-CZ" sz="3200" b="1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99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500" smtClean="0">
                <a:solidFill>
                  <a:schemeClr val="tx1"/>
                </a:solidFill>
              </a:rPr>
              <a:t>Shrnutí situace </a:t>
            </a:r>
            <a:r>
              <a:rPr lang="cs-CZ" altLang="cs-CZ" sz="3500" b="1" smtClean="0">
                <a:solidFill>
                  <a:schemeClr val="tx1"/>
                </a:solidFill>
              </a:rPr>
              <a:t>u</a:t>
            </a:r>
            <a:r>
              <a:rPr lang="cs-CZ" altLang="cs-CZ" sz="3500" smtClean="0">
                <a:solidFill>
                  <a:schemeClr val="tx1"/>
                </a:solidFill>
              </a:rPr>
              <a:t> </a:t>
            </a:r>
            <a:r>
              <a:rPr lang="cs-CZ" altLang="cs-CZ" sz="3500" b="1" smtClean="0">
                <a:solidFill>
                  <a:schemeClr val="tx1"/>
                </a:solidFill>
              </a:rPr>
              <a:t>dvouslabičných slov</a:t>
            </a:r>
            <a:endParaRPr lang="cs-CZ" altLang="cs-CZ" sz="3500" b="1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42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smtClean="0">
                <a:solidFill>
                  <a:schemeClr val="tx1"/>
                </a:solidFill>
              </a:rPr>
              <a:t>Možné řešení:</a:t>
            </a:r>
            <a:br>
              <a:rPr lang="cs-CZ" altLang="cs-CZ" sz="3200" b="1" smtClean="0">
                <a:solidFill>
                  <a:schemeClr val="tx1"/>
                </a:solidFill>
              </a:rPr>
            </a:br>
            <a:r>
              <a:rPr lang="cs-CZ" altLang="cs-CZ" sz="3200" b="1" smtClean="0">
                <a:solidFill>
                  <a:schemeClr val="tx1"/>
                </a:solidFill>
              </a:rPr>
              <a:t> fonologický pohled z opačného hlediska</a:t>
            </a:r>
            <a:endParaRPr lang="cs-CZ" altLang="cs-CZ" sz="3200" b="1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5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Slovní přízvuk (SP)</a:t>
            </a:r>
            <a:endParaRPr lang="cs-CZ" altLang="cs-CZ" b="1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40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smtClean="0">
                <a:solidFill>
                  <a:schemeClr val="tx1"/>
                </a:solidFill>
              </a:rPr>
              <a:t>Akcentuační typy O. Švarného</a:t>
            </a:r>
            <a:endParaRPr lang="cs-CZ" altLang="cs-CZ" sz="3200" b="1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73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smtClean="0">
                <a:solidFill>
                  <a:schemeClr val="tx1"/>
                </a:solidFill>
              </a:rPr>
              <a:t>Akcentuační typy O. Švarného</a:t>
            </a:r>
            <a:r>
              <a:rPr lang="cs-CZ" altLang="cs-CZ" sz="3200" b="1" smtClean="0">
                <a:solidFill>
                  <a:srgbClr val="FF6600"/>
                </a:solidFill>
              </a:rPr>
              <a:t/>
            </a:r>
            <a:br>
              <a:rPr lang="cs-CZ" altLang="cs-CZ" sz="3200" b="1" smtClean="0">
                <a:solidFill>
                  <a:srgbClr val="FF6600"/>
                </a:solidFill>
              </a:rPr>
            </a:br>
            <a:r>
              <a:rPr lang="cs-CZ" altLang="cs-CZ" sz="2400" smtClean="0">
                <a:solidFill>
                  <a:schemeClr val="tx1"/>
                </a:solidFill>
              </a:rPr>
              <a:t>tři možné</a:t>
            </a:r>
            <a:r>
              <a:rPr lang="cs-CZ" altLang="cs-CZ" sz="3200" b="1" smtClean="0">
                <a:solidFill>
                  <a:srgbClr val="FF6600"/>
                </a:solidFill>
              </a:rPr>
              <a:t> </a:t>
            </a:r>
            <a:r>
              <a:rPr lang="cs-CZ" altLang="cs-CZ" sz="2400" smtClean="0">
                <a:solidFill>
                  <a:schemeClr val="tx1"/>
                </a:solidFill>
              </a:rPr>
              <a:t>realizace slova: </a:t>
            </a:r>
            <a:r>
              <a:rPr lang="cs-CZ" altLang="cs-CZ" sz="2400" b="1" smtClean="0">
                <a:solidFill>
                  <a:schemeClr val="tx1"/>
                </a:solidFill>
              </a:rPr>
              <a:t>Mo</a:t>
            </a:r>
            <a:r>
              <a:rPr lang="cs-CZ" altLang="cs-CZ" sz="2400" smtClean="0">
                <a:solidFill>
                  <a:schemeClr val="tx1"/>
                </a:solidFill>
              </a:rPr>
              <a:t> (</a:t>
            </a:r>
            <a:r>
              <a:rPr lang="cs-CZ" altLang="cs-CZ" sz="2400" b="1" smtClean="0">
                <a:solidFill>
                  <a:schemeClr val="tx1"/>
                </a:solidFill>
              </a:rPr>
              <a:t>T</a:t>
            </a:r>
            <a:r>
              <a:rPr lang="cs-CZ" altLang="cs-CZ" sz="2400" smtClean="0">
                <a:solidFill>
                  <a:schemeClr val="tx1"/>
                </a:solidFill>
              </a:rPr>
              <a:t>+0), </a:t>
            </a:r>
            <a:r>
              <a:rPr lang="cs-CZ" altLang="cs-CZ" sz="2400" b="1" smtClean="0">
                <a:solidFill>
                  <a:schemeClr val="tx1"/>
                </a:solidFill>
              </a:rPr>
              <a:t>As</a:t>
            </a:r>
            <a:r>
              <a:rPr lang="cs-CZ" altLang="cs-CZ" sz="2400" smtClean="0">
                <a:solidFill>
                  <a:schemeClr val="tx1"/>
                </a:solidFill>
              </a:rPr>
              <a:t> (T+</a:t>
            </a:r>
            <a:r>
              <a:rPr lang="cs-CZ" altLang="cs-CZ" sz="2400" b="1" smtClean="0">
                <a:solidFill>
                  <a:schemeClr val="tx1"/>
                </a:solidFill>
              </a:rPr>
              <a:t>T</a:t>
            </a:r>
            <a:r>
              <a:rPr lang="cs-CZ" altLang="cs-CZ" sz="2400" smtClean="0">
                <a:solidFill>
                  <a:schemeClr val="tx1"/>
                </a:solidFill>
              </a:rPr>
              <a:t>), </a:t>
            </a:r>
            <a:r>
              <a:rPr lang="cs-CZ" altLang="cs-CZ" sz="2400" b="1" smtClean="0">
                <a:solidFill>
                  <a:schemeClr val="tx1"/>
                </a:solidFill>
              </a:rPr>
              <a:t>Ds</a:t>
            </a:r>
            <a:r>
              <a:rPr lang="cs-CZ" altLang="cs-CZ" sz="2400" smtClean="0">
                <a:solidFill>
                  <a:schemeClr val="tx1"/>
                </a:solidFill>
              </a:rPr>
              <a:t> (</a:t>
            </a:r>
            <a:r>
              <a:rPr lang="cs-CZ" altLang="cs-CZ" sz="2400" b="1" smtClean="0">
                <a:solidFill>
                  <a:schemeClr val="tx1"/>
                </a:solidFill>
              </a:rPr>
              <a:t>T</a:t>
            </a:r>
            <a:r>
              <a:rPr lang="cs-CZ" altLang="cs-CZ" sz="2400" smtClean="0">
                <a:solidFill>
                  <a:schemeClr val="tx1"/>
                </a:solidFill>
              </a:rPr>
              <a:t>+T)</a:t>
            </a:r>
            <a:endParaRPr lang="cs-CZ" altLang="cs-CZ" sz="240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22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800" b="1" smtClean="0">
                <a:solidFill>
                  <a:schemeClr val="tx1"/>
                </a:solidFill>
              </a:rPr>
              <a:t>Možné řešení pro čínštinu</a:t>
            </a:r>
            <a:endParaRPr lang="cs-CZ" altLang="cs-CZ" sz="3800" b="1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6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000" b="1" smtClean="0">
                <a:solidFill>
                  <a:schemeClr val="tx1"/>
                </a:solidFill>
              </a:rPr>
              <a:t>1) Dvojslabičná slova typu T+0</a:t>
            </a:r>
            <a:br>
              <a:rPr lang="cs-CZ" altLang="cs-CZ" sz="3000" b="1" smtClean="0">
                <a:solidFill>
                  <a:schemeClr val="tx1"/>
                </a:solidFill>
              </a:rPr>
            </a:br>
            <a:r>
              <a:rPr lang="cs-CZ" altLang="cs-CZ" sz="3000" b="1" smtClean="0">
                <a:solidFill>
                  <a:schemeClr val="tx1"/>
                </a:solidFill>
              </a:rPr>
              <a:t> </a:t>
            </a:r>
            <a:r>
              <a:rPr lang="cs-CZ" altLang="zh-CN" sz="3000" b="1" i="1" smtClean="0">
                <a:solidFill>
                  <a:srgbClr val="CC0099"/>
                </a:solidFill>
              </a:rPr>
              <a:t>dòu</a:t>
            </a:r>
            <a:r>
              <a:rPr lang="cs-CZ" altLang="zh-CN" sz="3000" i="1" smtClean="0">
                <a:solidFill>
                  <a:srgbClr val="CC0099"/>
                </a:solidFill>
              </a:rPr>
              <a:t>fu</a:t>
            </a:r>
            <a:r>
              <a:rPr lang="cs-CZ" altLang="zh-CN" sz="3000" smtClean="0">
                <a:solidFill>
                  <a:srgbClr val="CC0099"/>
                </a:solidFill>
              </a:rPr>
              <a:t> </a:t>
            </a:r>
            <a:r>
              <a:rPr lang="zh-CN" altLang="en-US" sz="3000" smtClean="0">
                <a:solidFill>
                  <a:srgbClr val="CC0099"/>
                </a:solidFill>
                <a:ea typeface="宋体" panose="02010600030101010101" pitchFamily="2" charset="-122"/>
              </a:rPr>
              <a:t>豆腐</a:t>
            </a:r>
            <a:r>
              <a:rPr lang="cs-CZ" altLang="zh-CN" sz="3000" smtClean="0">
                <a:solidFill>
                  <a:srgbClr val="CC0099"/>
                </a:solidFill>
              </a:rPr>
              <a:t>, </a:t>
            </a:r>
            <a:r>
              <a:rPr lang="cs-CZ" altLang="zh-CN" sz="3000" b="1" i="1" smtClean="0">
                <a:solidFill>
                  <a:srgbClr val="CC0099"/>
                </a:solidFill>
              </a:rPr>
              <a:t>hái</a:t>
            </a:r>
            <a:r>
              <a:rPr lang="cs-CZ" altLang="zh-CN" sz="3000" i="1" smtClean="0">
                <a:solidFill>
                  <a:srgbClr val="CC0099"/>
                </a:solidFill>
              </a:rPr>
              <a:t>zi</a:t>
            </a:r>
            <a:r>
              <a:rPr lang="cs-CZ" altLang="zh-CN" sz="3000" smtClean="0">
                <a:solidFill>
                  <a:srgbClr val="CC0099"/>
                </a:solidFill>
              </a:rPr>
              <a:t> </a:t>
            </a:r>
            <a:r>
              <a:rPr lang="zh-CN" altLang="en-US" sz="3000" smtClean="0">
                <a:solidFill>
                  <a:srgbClr val="CC0099"/>
                </a:solidFill>
                <a:ea typeface="宋体" panose="02010600030101010101" pitchFamily="2" charset="-122"/>
              </a:rPr>
              <a:t>孩子</a:t>
            </a:r>
            <a:r>
              <a:rPr lang="cs-CZ" altLang="zh-CN" sz="3000" smtClean="0">
                <a:solidFill>
                  <a:srgbClr val="CC0099"/>
                </a:solidFill>
              </a:rPr>
              <a:t>,</a:t>
            </a:r>
            <a:r>
              <a:rPr lang="en-US" altLang="zh-CN" sz="3000" smtClean="0">
                <a:solidFill>
                  <a:srgbClr val="CC0099"/>
                </a:solidFill>
                <a:ea typeface="宋体" panose="02010600030101010101" pitchFamily="2" charset="-122"/>
              </a:rPr>
              <a:t> </a:t>
            </a:r>
            <a:r>
              <a:rPr lang="cs-CZ" altLang="zh-CN" sz="3000" b="1" i="1" smtClean="0">
                <a:solidFill>
                  <a:srgbClr val="CC0099"/>
                </a:solidFill>
              </a:rPr>
              <a:t>pú</a:t>
            </a:r>
            <a:r>
              <a:rPr lang="cs-CZ" altLang="zh-CN" sz="3000" i="1" smtClean="0">
                <a:solidFill>
                  <a:srgbClr val="CC0099"/>
                </a:solidFill>
              </a:rPr>
              <a:t>tao </a:t>
            </a:r>
            <a:r>
              <a:rPr lang="zh-CN" altLang="en-US" sz="3000" smtClean="0">
                <a:solidFill>
                  <a:srgbClr val="CC0099"/>
                </a:solidFill>
                <a:ea typeface="宋体" panose="02010600030101010101" pitchFamily="2" charset="-122"/>
              </a:rPr>
              <a:t>葡萄</a:t>
            </a:r>
            <a:r>
              <a:rPr lang="zh-CN" altLang="cs-CZ" sz="3500" smtClean="0">
                <a:solidFill>
                  <a:srgbClr val="0000FF"/>
                </a:solidFill>
                <a:ea typeface="宋体" panose="02010600030101010101" pitchFamily="2" charset="-122"/>
              </a:rPr>
              <a:t> </a:t>
            </a:r>
            <a:endParaRPr lang="cs-CZ" altLang="cs-CZ" sz="350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5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000" b="1" smtClean="0">
                <a:solidFill>
                  <a:schemeClr val="tx1"/>
                </a:solidFill>
              </a:rPr>
              <a:t>2) Dvojslabičná slova typu T+T</a:t>
            </a:r>
            <a:br>
              <a:rPr lang="cs-CZ" altLang="cs-CZ" sz="3000" b="1" smtClean="0">
                <a:solidFill>
                  <a:schemeClr val="tx1"/>
                </a:solidFill>
              </a:rPr>
            </a:br>
            <a:r>
              <a:rPr lang="cs-CZ" altLang="cs-CZ" sz="3000" b="1" smtClean="0">
                <a:solidFill>
                  <a:schemeClr val="tx1"/>
                </a:solidFill>
              </a:rPr>
              <a:t> </a:t>
            </a:r>
            <a:r>
              <a:rPr lang="cs-CZ" altLang="zh-CN" sz="3000" b="1" i="1" smtClean="0">
                <a:solidFill>
                  <a:srgbClr val="CC0099"/>
                </a:solidFill>
              </a:rPr>
              <a:t>jīdàn</a:t>
            </a:r>
            <a:r>
              <a:rPr lang="cs-CZ" altLang="zh-CN" sz="3000" smtClean="0">
                <a:solidFill>
                  <a:srgbClr val="CC0099"/>
                </a:solidFill>
              </a:rPr>
              <a:t>  </a:t>
            </a:r>
            <a:r>
              <a:rPr lang="zh-CN" altLang="en-US" sz="3000" smtClean="0">
                <a:solidFill>
                  <a:srgbClr val="CC0099"/>
                </a:solidFill>
                <a:ea typeface="宋体" panose="02010600030101010101" pitchFamily="2" charset="-122"/>
              </a:rPr>
              <a:t>鸡蛋</a:t>
            </a:r>
            <a:r>
              <a:rPr lang="cs-CZ" altLang="zh-CN" sz="3000" smtClean="0">
                <a:solidFill>
                  <a:srgbClr val="CC0099"/>
                </a:solidFill>
              </a:rPr>
              <a:t>, </a:t>
            </a:r>
            <a:r>
              <a:rPr lang="cs-CZ" altLang="zh-CN" sz="3000" b="1" i="1" smtClean="0">
                <a:solidFill>
                  <a:srgbClr val="CC0099"/>
                </a:solidFill>
              </a:rPr>
              <a:t>lǎoshī</a:t>
            </a:r>
            <a:r>
              <a:rPr lang="cs-CZ" altLang="zh-CN" sz="3000" smtClean="0">
                <a:solidFill>
                  <a:srgbClr val="CC0099"/>
                </a:solidFill>
              </a:rPr>
              <a:t>  </a:t>
            </a:r>
            <a:r>
              <a:rPr lang="zh-CN" altLang="en-US" sz="3000" smtClean="0">
                <a:solidFill>
                  <a:srgbClr val="CC0099"/>
                </a:solidFill>
                <a:ea typeface="宋体" panose="02010600030101010101" pitchFamily="2" charset="-122"/>
              </a:rPr>
              <a:t>老师</a:t>
            </a:r>
            <a:r>
              <a:rPr lang="cs-CZ" altLang="zh-CN" sz="3000" smtClean="0">
                <a:solidFill>
                  <a:srgbClr val="CC0099"/>
                </a:solidFill>
              </a:rPr>
              <a:t>,</a:t>
            </a:r>
            <a:r>
              <a:rPr lang="en-US" altLang="zh-CN" sz="3000" smtClean="0">
                <a:solidFill>
                  <a:srgbClr val="CC0099"/>
                </a:solidFill>
                <a:ea typeface="宋体" panose="02010600030101010101" pitchFamily="2" charset="-122"/>
              </a:rPr>
              <a:t> </a:t>
            </a:r>
            <a:r>
              <a:rPr lang="cs-CZ" altLang="zh-CN" sz="3000" b="1" i="1" smtClean="0">
                <a:solidFill>
                  <a:srgbClr val="CC0099"/>
                </a:solidFill>
              </a:rPr>
              <a:t>dàxué</a:t>
            </a:r>
            <a:r>
              <a:rPr lang="cs-CZ" altLang="zh-CN" sz="3000" smtClean="0">
                <a:solidFill>
                  <a:srgbClr val="CC0099"/>
                </a:solidFill>
                <a:ea typeface="宋体" panose="02010600030101010101" pitchFamily="2" charset="-122"/>
              </a:rPr>
              <a:t> </a:t>
            </a:r>
            <a:r>
              <a:rPr lang="cs-CZ" altLang="zh-CN" sz="3000" smtClean="0">
                <a:solidFill>
                  <a:srgbClr val="CC0099"/>
                </a:solidFill>
              </a:rPr>
              <a:t> </a:t>
            </a:r>
            <a:r>
              <a:rPr lang="zh-CN" altLang="cs-CZ" sz="3000" smtClean="0">
                <a:solidFill>
                  <a:srgbClr val="CC0099"/>
                </a:solidFill>
                <a:ea typeface="宋体" panose="02010600030101010101" pitchFamily="2" charset="-122"/>
              </a:rPr>
              <a:t>大学</a:t>
            </a:r>
            <a:endParaRPr lang="cs-CZ" altLang="cs-CZ" sz="3000">
              <a:solidFill>
                <a:srgbClr val="CC0099"/>
              </a:solidFill>
              <a:ea typeface="宋体" panose="02010600030101010101" pitchFamily="2" charset="-122"/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24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700" b="1" smtClean="0">
                <a:solidFill>
                  <a:schemeClr val="tx1"/>
                </a:solidFill>
              </a:rPr>
              <a:t>Značení ve slovníku </a:t>
            </a:r>
            <a:r>
              <a:rPr lang="cs-CZ" altLang="cs-CZ" sz="2700" smtClean="0">
                <a:solidFill>
                  <a:schemeClr val="tx1"/>
                </a:solidFill>
              </a:rPr>
              <a:t>(</a:t>
            </a:r>
            <a:r>
              <a:rPr lang="cs-CZ" altLang="cs-CZ" sz="2700" i="1" smtClean="0"/>
              <a:t>Xiandai Hanyu Cidian</a:t>
            </a:r>
            <a:r>
              <a:rPr lang="cs-CZ" altLang="cs-CZ" sz="2700" smtClean="0">
                <a:solidFill>
                  <a:schemeClr val="tx1"/>
                </a:solidFill>
              </a:rPr>
              <a:t>)</a:t>
            </a:r>
            <a:endParaRPr lang="cs-CZ" altLang="cs-CZ" sz="270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50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smtClean="0"/>
              <a:t>Praktické rady pro vás</a:t>
            </a:r>
            <a:endParaRPr lang="cs-CZ" altLang="cs-CZ" sz="4000" b="1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74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YD 8</a:t>
            </a:r>
            <a:endParaRPr lang="cs-CZ" altLang="cs-CZ" sz="400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52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čtení: YD 39</a:t>
            </a:r>
            <a:endParaRPr lang="cs-CZ" alt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3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>
                <a:solidFill>
                  <a:schemeClr val="tx1"/>
                </a:solidFill>
              </a:rPr>
              <a:t>Co je to slovní přízvuk?</a:t>
            </a:r>
            <a:endParaRPr lang="cs-CZ" altLang="cs-CZ" b="1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9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smtClean="0">
                <a:solidFill>
                  <a:schemeClr val="tx1"/>
                </a:solidFill>
              </a:rPr>
              <a:t>Typy slovního přízvuku</a:t>
            </a:r>
            <a:br>
              <a:rPr lang="cs-CZ" altLang="cs-CZ" sz="3600" b="1" smtClean="0">
                <a:solidFill>
                  <a:schemeClr val="tx1"/>
                </a:solidFill>
              </a:rPr>
            </a:br>
            <a:r>
              <a:rPr lang="cs-CZ" altLang="cs-CZ" sz="3600" b="1" smtClean="0">
                <a:solidFill>
                  <a:schemeClr val="tx1"/>
                </a:solidFill>
              </a:rPr>
              <a:t>v různých jazycích</a:t>
            </a:r>
            <a:endParaRPr lang="cs-CZ" altLang="cs-CZ" sz="3600" b="1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0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>
                <a:solidFill>
                  <a:schemeClr val="tx1"/>
                </a:solidFill>
              </a:rPr>
              <a:t>Funkce slovního přízvuku</a:t>
            </a:r>
            <a:endParaRPr lang="cs-CZ" altLang="cs-CZ" b="1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25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>
                <a:solidFill>
                  <a:schemeClr val="tx1"/>
                </a:solidFill>
              </a:rPr>
              <a:t>Čínština</a:t>
            </a:r>
            <a:endParaRPr lang="cs-CZ" altLang="cs-CZ" b="1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5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Ochutnávka</a:t>
            </a:r>
            <a:endParaRPr lang="cs-CZ" altLang="cs-CZ" sz="400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12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 sz="3500" b="1" smtClean="0">
                <a:solidFill>
                  <a:schemeClr val="tx1"/>
                </a:solidFill>
              </a:rPr>
              <a:t>Problémy s konceptem SP </a:t>
            </a:r>
            <a:br>
              <a:rPr lang="cs-CZ" altLang="zh-CN" sz="3500" b="1" smtClean="0">
                <a:solidFill>
                  <a:schemeClr val="tx1"/>
                </a:solidFill>
              </a:rPr>
            </a:br>
            <a:r>
              <a:rPr lang="cs-CZ" altLang="zh-CN" sz="3500" b="1" smtClean="0">
                <a:solidFill>
                  <a:schemeClr val="tx1"/>
                </a:solidFill>
              </a:rPr>
              <a:t>v čínštině</a:t>
            </a:r>
            <a:endParaRPr lang="cs-CZ" altLang="cs-CZ" sz="3500" b="1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63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smtClean="0">
                <a:solidFill>
                  <a:schemeClr val="tx1"/>
                </a:solidFill>
              </a:rPr>
              <a:t>Dvojslabičná slova: 2 druhy</a:t>
            </a:r>
            <a:endParaRPr lang="cs-CZ" altLang="cs-CZ" sz="3600" b="1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54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Předvádění na obrazovce (4:3)</PresentationFormat>
  <Paragraphs>28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等线 Light</vt:lpstr>
      <vt:lpstr>宋体</vt:lpstr>
      <vt:lpstr>Arial</vt:lpstr>
      <vt:lpstr>Calibri</vt:lpstr>
      <vt:lpstr>Calibri Light</vt:lpstr>
      <vt:lpstr>Motiv Office</vt:lpstr>
      <vt:lpstr>13. hodina  (15. 5. 2017)</vt:lpstr>
      <vt:lpstr>Slovní přízvuk (SP)</vt:lpstr>
      <vt:lpstr>Co je to slovní přízvuk?</vt:lpstr>
      <vt:lpstr>Typy slovního přízvuku v různých jazycích</vt:lpstr>
      <vt:lpstr>Funkce slovního přízvuku</vt:lpstr>
      <vt:lpstr>Čínština</vt:lpstr>
      <vt:lpstr>Ochutnávka</vt:lpstr>
      <vt:lpstr>Problémy s konceptem SP  v čínštině</vt:lpstr>
      <vt:lpstr>Dvojslabičná slova: 2 druhy</vt:lpstr>
      <vt:lpstr>ad 1) Percepční nevýraznost SP,  rodilí mluvčí se neshodnou</vt:lpstr>
      <vt:lpstr>ad 2) Variabilita (= nestabilita) pozice SP</vt:lpstr>
      <vt:lpstr>Náš příklad variability</vt:lpstr>
      <vt:lpstr>Důsledek variability</vt:lpstr>
      <vt:lpstr>Starší fonetické experimenty</vt:lpstr>
      <vt:lpstr>Novější fonetické experimenty</vt:lpstr>
      <vt:lpstr>Názory na SP v čínštině</vt:lpstr>
      <vt:lpstr>ZÁVĚR</vt:lpstr>
      <vt:lpstr>Shrnutí situace u dvouslabičných slov</vt:lpstr>
      <vt:lpstr>Možné řešení:  fonologický pohled z opačného hlediska</vt:lpstr>
      <vt:lpstr>Akcentuační typy O. Švarného</vt:lpstr>
      <vt:lpstr>Akcentuační typy O. Švarného tři možné realizace slova: Mo (T+0), As (T+T), Ds (T+T)</vt:lpstr>
      <vt:lpstr>Možné řešení pro čínštinu</vt:lpstr>
      <vt:lpstr>1) Dvojslabičná slova typu T+0  dòufu 豆腐, háizi 孩子, pútao 葡萄 </vt:lpstr>
      <vt:lpstr>2) Dvojslabičná slova typu T+T  jīdàn  鸡蛋, lǎoshī  老师, dàxué  大学</vt:lpstr>
      <vt:lpstr>Značení ve slovníku (Xiandai Hanyu Cidian)</vt:lpstr>
      <vt:lpstr>Praktické rady pro vás</vt:lpstr>
      <vt:lpstr>YD 8</vt:lpstr>
      <vt:lpstr>čtení: YD 39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 hodina  (15. 5. 2017)</dc:title>
  <dc:creator>Hana</dc:creator>
  <cp:lastModifiedBy>Hana</cp:lastModifiedBy>
  <cp:revision>1</cp:revision>
  <dcterms:created xsi:type="dcterms:W3CDTF">2017-05-16T17:57:56Z</dcterms:created>
  <dcterms:modified xsi:type="dcterms:W3CDTF">2017-05-16T17:57:56Z</dcterms:modified>
</cp:coreProperties>
</file>