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3. května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BADB0C7-EFDF-4AF0-A345-57F42D34C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2" y="0"/>
            <a:ext cx="5020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9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7EBA48E-B716-4CE2-A17F-642AEF8BD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2" y="0"/>
            <a:ext cx="5020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4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AFAF0-244E-4952-9B42-7F374485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vývoj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72A92F-9243-4842-BFD8-63356146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spojeno s historií</a:t>
            </a:r>
          </a:p>
          <a:p>
            <a:pPr marL="0" indent="0">
              <a:buNone/>
            </a:pPr>
            <a:r>
              <a:rPr lang="cs-CZ" dirty="0"/>
              <a:t>lingvisticky podstatné:</a:t>
            </a:r>
          </a:p>
          <a:p>
            <a:pPr lvl="1"/>
            <a:r>
              <a:rPr lang="cs-CZ" dirty="0"/>
              <a:t>argumentace, proč rozlišujeme např. ú × ů, y × i</a:t>
            </a:r>
          </a:p>
          <a:p>
            <a:pPr lvl="1"/>
            <a:r>
              <a:rPr lang="cs-CZ" dirty="0"/>
              <a:t>obměna lexika</a:t>
            </a:r>
          </a:p>
          <a:p>
            <a:pPr lvl="2"/>
            <a:r>
              <a:rPr lang="cs-CZ" dirty="0"/>
              <a:t>nikoli jako věc prznící…</a:t>
            </a:r>
          </a:p>
          <a:p>
            <a:pPr lvl="1"/>
            <a:r>
              <a:rPr lang="cs-CZ" sz="2600" dirty="0"/>
              <a:t>2. st. ZŠ (zpravidla poslední třída)</a:t>
            </a:r>
          </a:p>
          <a:p>
            <a:pPr lvl="2"/>
            <a:r>
              <a:rPr lang="cs-CZ" sz="2200" dirty="0"/>
              <a:t>poučení o slovanských jazycích</a:t>
            </a:r>
          </a:p>
          <a:p>
            <a:pPr lvl="2"/>
            <a:r>
              <a:rPr lang="cs-CZ" sz="2200" dirty="0"/>
              <a:t>dokumentace na úryvcích z literatury</a:t>
            </a:r>
          </a:p>
          <a:p>
            <a:pPr lvl="1"/>
            <a:r>
              <a:rPr lang="cs-CZ" sz="2600" dirty="0"/>
              <a:t>střední škola</a:t>
            </a:r>
          </a:p>
          <a:p>
            <a:pPr lvl="2"/>
            <a:r>
              <a:rPr lang="cs-CZ" sz="2200" dirty="0"/>
              <a:t>vytváření spisovné češtiny</a:t>
            </a:r>
          </a:p>
          <a:p>
            <a:pPr lvl="2"/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1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AFAF0-244E-4952-9B42-7F374485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vývoj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72A92F-9243-4842-BFD8-63356146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lingvisticky podstatné: doklad vztahů mezi jazyky téže rodiny</a:t>
            </a:r>
          </a:p>
          <a:p>
            <a:pPr lvl="1"/>
            <a:r>
              <a:rPr lang="cs-CZ" dirty="0"/>
              <a:t>Kvízové otázky: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>
                <a:solidFill>
                  <a:schemeClr val="accent1"/>
                </a:solidFill>
              </a:rPr>
              <a:t>Jakým jazykem se mluví v Lotyšsku? Do které jazykové větve spadá?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>
                <a:solidFill>
                  <a:schemeClr val="accent1"/>
                </a:solidFill>
              </a:rPr>
              <a:t>Do které jazykové větve se řadí rumunština?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>
                <a:solidFill>
                  <a:schemeClr val="accent1"/>
                </a:solidFill>
              </a:rPr>
              <a:t>Do které jazykové větve se řadí staroslověnština?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>
                <a:solidFill>
                  <a:schemeClr val="accent1"/>
                </a:solidFill>
              </a:rPr>
              <a:t>Znáte </a:t>
            </a:r>
            <a:r>
              <a:rPr lang="cs-CZ" sz="2200" i="1" dirty="0">
                <a:solidFill>
                  <a:schemeClr val="accent1"/>
                </a:solidFill>
              </a:rPr>
              <a:t>Světový atlas jazyků WALS</a:t>
            </a:r>
            <a:r>
              <a:rPr lang="cs-CZ" sz="2200" dirty="0">
                <a:solidFill>
                  <a:schemeClr val="accent1"/>
                </a:solidFill>
              </a:rPr>
              <a:t>?</a:t>
            </a:r>
          </a:p>
          <a:p>
            <a:pPr lvl="2"/>
            <a:endParaRPr lang="cs-CZ" sz="2200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7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6633B-8AB5-4691-ABC3-4225C749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791970-5476-4A30-93AC-6DE6D2E7F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Pes se hladí.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Pes se drbe.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Pes se krmí.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Pes se bojí.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56013F-3AF4-4B2A-9F01-134EDA315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608" y="3654424"/>
            <a:ext cx="3810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5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C2FD6-D2A3-4BE5-AF12-7D19E352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komplexní jazykový rozbor a propojování rovin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5AE4D0-581C-4C8D-A388-D2C80242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nejvyšších rovin k nižším</a:t>
            </a:r>
          </a:p>
          <a:p>
            <a:pPr lvl="1"/>
            <a:r>
              <a:rPr lang="cs-CZ" dirty="0"/>
              <a:t>pro mladší žáky volíme tuto metodu</a:t>
            </a:r>
          </a:p>
          <a:p>
            <a:pPr lvl="1"/>
            <a:r>
              <a:rPr lang="cs-CZ" dirty="0"/>
              <a:t>identifikace komunikační situace → větná výstavba → lexikálně-sémantický rozbor → slovotvorný, slovnědruhový, morfologický rozbor → pravopisný (syntaktický a morfologický pravopis je třeba propojovat)</a:t>
            </a:r>
          </a:p>
          <a:p>
            <a:pPr marL="457200" lvl="1" indent="0">
              <a:buNone/>
            </a:pPr>
            <a:r>
              <a:rPr lang="cs-CZ" dirty="0"/>
              <a:t>→ pak dovršení v celkové stylistické analýze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>
                <a:solidFill>
                  <a:schemeClr val="accent1"/>
                </a:solidFill>
              </a:rPr>
              <a:t>práce s textem</a:t>
            </a:r>
          </a:p>
        </p:txBody>
      </p:sp>
    </p:spTree>
    <p:extLst>
      <p:ext uri="{BB962C8B-B14F-4D97-AF65-F5344CB8AC3E}">
        <p14:creationId xmlns:p14="http://schemas.microsoft.com/office/powerpoint/2010/main" val="393967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BB6EB-9791-4932-AD18-5FBBC0BB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85515-D39C-48A3-BDB4-FF5CB0E0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53959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na 9. května 2017</a:t>
            </a:r>
          </a:p>
          <a:p>
            <a:pPr lvl="1"/>
            <a:r>
              <a:rPr lang="cs-CZ" sz="2800" dirty="0"/>
              <a:t>kritika (pozitivní i negativní) didaktického testu z češtiny</a:t>
            </a:r>
          </a:p>
          <a:p>
            <a:pPr lvl="1"/>
            <a:r>
              <a:rPr lang="cs-CZ" sz="2800" dirty="0"/>
              <a:t>sledujte i mediální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702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3531</TotalTime>
  <Words>200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Didaktika II</vt:lpstr>
      <vt:lpstr>Prezentace aplikace PowerPoint</vt:lpstr>
      <vt:lpstr>Prezentace aplikace PowerPoint</vt:lpstr>
      <vt:lpstr>vývoj jazyka</vt:lpstr>
      <vt:lpstr>vývoj jazyka</vt:lpstr>
      <vt:lpstr>příklad</vt:lpstr>
      <vt:lpstr>komplexní jazykový rozbor a propojování rovin jazyka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88</cp:revision>
  <dcterms:created xsi:type="dcterms:W3CDTF">2017-02-22T10:01:56Z</dcterms:created>
  <dcterms:modified xsi:type="dcterms:W3CDTF">2017-05-03T10:55:06Z</dcterms:modified>
</cp:coreProperties>
</file>