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3EC2-70D3-4F0F-8232-A86A552E5BAF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729D-B3C3-40D3-9FC8-9E958589D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3EC2-70D3-4F0F-8232-A86A552E5BAF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729D-B3C3-40D3-9FC8-9E958589D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52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5. hodina</a:t>
            </a:r>
            <a:br>
              <a:rPr lang="cs-CZ" altLang="cs-CZ" b="1"/>
            </a:br>
            <a:r>
              <a:rPr lang="cs-CZ" altLang="cs-CZ" sz="2800" b="1"/>
              <a:t>(20. 3. 2017)</a:t>
            </a:r>
            <a:endParaRPr lang="cs-CZ" altLang="cs-CZ" sz="2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Tuto větu analyzujte </a:t>
            </a:r>
            <a:br>
              <a:rPr lang="cs-CZ" altLang="cs-CZ" sz="3600"/>
            </a:br>
            <a:r>
              <a:rPr lang="cs-CZ" altLang="cs-CZ" sz="3600"/>
              <a:t>na úseky, takty, slabiky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1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>
                <a:solidFill>
                  <a:schemeClr val="tx1"/>
                </a:solidFill>
              </a:rPr>
              <a:t>řešení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>
                <a:solidFill>
                  <a:srgbClr val="0000FF"/>
                </a:solidFill>
              </a:rPr>
              <a:t>1. Takt = jedno slovo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poznámka k vymezení slova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2. Takt = spojení slov</a:t>
            </a:r>
            <a:r>
              <a:rPr lang="cs-CZ" altLang="cs-CZ" sz="3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 b="1">
                <a:solidFill>
                  <a:schemeClr val="tx1"/>
                </a:solidFill>
              </a:rPr>
              <a:t>pokračování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noProof="1"/>
              <a:t>Nejběžnější typ taktu</a:t>
            </a:r>
            <a:r>
              <a:rPr lang="cs-CZ" altLang="cs-CZ" sz="4000" b="1"/>
              <a:t>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Co jsou to </a:t>
            </a:r>
            <a:r>
              <a:rPr lang="cs-CZ" altLang="cs-CZ" sz="2800" b="1" noProof="1"/>
              <a:t>klitika</a:t>
            </a:r>
            <a:endParaRPr lang="cs-CZ" altLang="cs-CZ" sz="2800" noProof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>
                <a:solidFill>
                  <a:srgbClr val="0000FF"/>
                </a:solidFill>
              </a:rPr>
              <a:t>Jednoslabičná pomocná slova v čínštině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sz="3300" b="1"/>
              <a:t>ad a) </a:t>
            </a:r>
            <a:r>
              <a:rPr lang="cs-CZ" altLang="cs-CZ" sz="3300" b="1" u="sng"/>
              <a:t>a</a:t>
            </a:r>
            <a:r>
              <a:rPr lang="cs-CZ" altLang="cs-CZ" sz="3300" b="1" u="sng" noProof="1"/>
              <a:t>tónová</a:t>
            </a:r>
            <a:r>
              <a:rPr lang="cs-CZ" altLang="cs-CZ" sz="3300" b="1" noProof="1"/>
              <a:t> pomoc. slova: </a:t>
            </a:r>
            <a:r>
              <a:rPr lang="cs-CZ" altLang="cs-CZ" sz="3300" b="1" noProof="1">
                <a:solidFill>
                  <a:srgbClr val="0000FF"/>
                </a:solidFill>
              </a:rPr>
              <a:t>KLITIKA</a:t>
            </a:r>
            <a:br>
              <a:rPr lang="cs-CZ" altLang="cs-CZ" sz="3500" b="1">
                <a:solidFill>
                  <a:srgbClr val="0000FF"/>
                </a:solidFill>
              </a:rPr>
            </a:br>
            <a:r>
              <a:rPr lang="cs-CZ" altLang="cs-CZ" sz="2200">
                <a:sym typeface="Symbol" panose="05050102010706020507" pitchFamily="18" charset="2"/>
              </a:rPr>
              <a:t>(V</a:t>
            </a:r>
            <a:r>
              <a:rPr lang="cs-CZ" altLang="cs-CZ" sz="2200" noProof="1">
                <a:sym typeface="Symbol" panose="05050102010706020507" pitchFamily="18" charset="2"/>
              </a:rPr>
              <a:t>ŽDY jsou nepřízvučná</a:t>
            </a:r>
            <a:r>
              <a:rPr lang="cs-CZ" altLang="cs-CZ" sz="2200">
                <a:sym typeface="Symbol" panose="05050102010706020507" pitchFamily="18" charset="2"/>
              </a:rPr>
              <a:t>,  </a:t>
            </a:r>
            <a:r>
              <a:rPr lang="cs-CZ" altLang="cs-CZ" sz="2200" noProof="1">
                <a:sym typeface="Symbol" panose="05050102010706020507" pitchFamily="18" charset="2"/>
              </a:rPr>
              <a:t>VŽDY se chovají jako </a:t>
            </a:r>
            <a:r>
              <a:rPr lang="cs-CZ" altLang="cs-CZ" sz="2200">
                <a:sym typeface="Symbol" panose="05050102010706020507" pitchFamily="18" charset="2"/>
              </a:rPr>
              <a:t>en</a:t>
            </a:r>
            <a:r>
              <a:rPr lang="cs-CZ" altLang="cs-CZ" sz="2200" noProof="1">
                <a:sym typeface="Symbol" panose="05050102010706020507" pitchFamily="18" charset="2"/>
              </a:rPr>
              <a:t>klitika</a:t>
            </a:r>
            <a:r>
              <a:rPr lang="cs-CZ" altLang="cs-CZ" sz="2200">
                <a:sym typeface="Symbol" panose="05050102010706020507" pitchFamily="18" charset="2"/>
              </a:rPr>
              <a:t>)</a:t>
            </a:r>
            <a:endParaRPr lang="cs-CZ" altLang="cs-CZ" sz="2200" noProof="1"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Předěly různého řádu</a:t>
            </a:r>
            <a:r>
              <a:rPr lang="cs-CZ" altLang="cs-CZ" sz="4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/>
              <a:t>ad b) tónová pomoc. slova: </a:t>
            </a:r>
            <a:r>
              <a:rPr lang="en-GB" altLang="cs-CZ" sz="3300" b="1">
                <a:solidFill>
                  <a:srgbClr val="0000FF"/>
                </a:solidFill>
              </a:rPr>
              <a:t>K</a:t>
            </a:r>
            <a:r>
              <a:rPr lang="cs-CZ" altLang="cs-CZ" sz="3300" b="1">
                <a:solidFill>
                  <a:srgbClr val="0000FF"/>
                </a:solidFill>
              </a:rPr>
              <a:t>LITIKOIDY</a:t>
            </a:r>
            <a:br>
              <a:rPr lang="cs-CZ" altLang="cs-CZ" sz="3500" b="1">
                <a:solidFill>
                  <a:srgbClr val="0000FF"/>
                </a:solidFill>
              </a:rPr>
            </a:br>
            <a:r>
              <a:rPr lang="cs-CZ" altLang="cs-CZ" sz="2200" b="1">
                <a:solidFill>
                  <a:srgbClr val="0000FF"/>
                </a:solidFill>
              </a:rPr>
              <a:t> </a:t>
            </a:r>
            <a:r>
              <a:rPr lang="cs-CZ" altLang="cs-CZ" sz="2100">
                <a:sym typeface="Symbol" panose="05050102010706020507" pitchFamily="18" charset="2"/>
              </a:rPr>
              <a:t>(V</a:t>
            </a:r>
            <a:r>
              <a:rPr lang="cs-CZ" altLang="cs-CZ" sz="2100" noProof="1">
                <a:sym typeface="Symbol" panose="05050102010706020507" pitchFamily="18" charset="2"/>
              </a:rPr>
              <a:t>ĚTŠINOU jsou nepřízvučná</a:t>
            </a:r>
            <a:r>
              <a:rPr lang="cs-CZ" altLang="cs-CZ" sz="2100">
                <a:sym typeface="Symbol" panose="05050102010706020507" pitchFamily="18" charset="2"/>
              </a:rPr>
              <a:t>, </a:t>
            </a:r>
            <a:r>
              <a:rPr lang="cs-CZ" altLang="cs-CZ" sz="2100" noProof="1">
                <a:sym typeface="Symbol" panose="05050102010706020507" pitchFamily="18" charset="2"/>
              </a:rPr>
              <a:t>VĚTŠINOU se chovají jako klitika</a:t>
            </a:r>
            <a:r>
              <a:rPr lang="cs-CZ" altLang="cs-CZ" sz="2100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SHRNUTÍ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Takt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Hranice taktu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Co je naopak velmi důležité: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Počet slov v taktu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BINÁRY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>
                <a:sym typeface="Symbol" panose="05050102010706020507" pitchFamily="18" charset="2"/>
              </a:rPr>
              <a:t>P</a:t>
            </a:r>
            <a:r>
              <a:rPr lang="cs-CZ" altLang="cs-CZ" sz="3500" b="1" noProof="1">
                <a:sym typeface="Symbol" panose="05050102010706020507" pitchFamily="18" charset="2"/>
              </a:rPr>
              <a:t>očet slabik v taktu</a:t>
            </a:r>
            <a:endParaRPr lang="cs-CZ" altLang="cs-CZ" sz="2400" b="1" noProof="1"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37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Předvádění na obrazovce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Motiv Office</vt:lpstr>
      <vt:lpstr>5. hodina (20. 3. 2017)</vt:lpstr>
      <vt:lpstr>Předěly různého řádu </vt:lpstr>
      <vt:lpstr>SHRNUTÍ</vt:lpstr>
      <vt:lpstr>Takt</vt:lpstr>
      <vt:lpstr>Hranice taktu</vt:lpstr>
      <vt:lpstr>Co je naopak velmi důležité:</vt:lpstr>
      <vt:lpstr>Počet slov v taktu</vt:lpstr>
      <vt:lpstr>BINÁRY</vt:lpstr>
      <vt:lpstr>Počet slabik v taktu</vt:lpstr>
      <vt:lpstr>Tuto větu analyzujte  na úseky, takty, slabiky</vt:lpstr>
      <vt:lpstr>řešení</vt:lpstr>
      <vt:lpstr>1. Takt = jedno slovo</vt:lpstr>
      <vt:lpstr>poznámka k vymezení slova</vt:lpstr>
      <vt:lpstr>2. Takt = spojení slov </vt:lpstr>
      <vt:lpstr>pokračování</vt:lpstr>
      <vt:lpstr>Nejběžnější typ taktu:</vt:lpstr>
      <vt:lpstr>Co jsou to klitika</vt:lpstr>
      <vt:lpstr>Jednoslabičná pomocná slova v čínštině</vt:lpstr>
      <vt:lpstr>ad a) atónová pomoc. slova: KLITIKA (VŽDY jsou nepřízvučná,  VŽDY se chovají jako enklitika)</vt:lpstr>
      <vt:lpstr>ad b) tónová pomoc. slova: KLITIKOIDY  (VĚTŠINOU jsou nepřízvučná, VĚTŠINOU se chovají jako klitika)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hodina (20. 3. 2017)</dc:title>
  <dc:creator>Vláďa Liščák</dc:creator>
  <cp:lastModifiedBy>Vláďa Liščák</cp:lastModifiedBy>
  <cp:revision>1</cp:revision>
  <dcterms:created xsi:type="dcterms:W3CDTF">2017-04-04T10:10:51Z</dcterms:created>
  <dcterms:modified xsi:type="dcterms:W3CDTF">2017-04-04T10:10:51Z</dcterms:modified>
</cp:coreProperties>
</file>