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Hudáková" initials="AH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2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14982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1702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4437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1303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6226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874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9282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2361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7733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6229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6568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6020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3363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2918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577850"/>
            <a:ext cx="8086725" cy="2514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600" spc="-9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3155157"/>
            <a:ext cx="6921151" cy="123444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 smtClean="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57723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 smtClean="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285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521494"/>
            <a:ext cx="1971675" cy="36004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535782"/>
            <a:ext cx="5800725" cy="4050506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 smtClean="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144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3735791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184604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 smtClean="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176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575564"/>
            <a:ext cx="8085582" cy="2516886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3153157"/>
            <a:ext cx="6919722" cy="12344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 smtClean="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3867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498601"/>
            <a:ext cx="3497580" cy="282549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498" y="1498601"/>
            <a:ext cx="3497580" cy="282549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 smtClean="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65735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1530350"/>
            <a:ext cx="3497580" cy="542550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064813"/>
            <a:ext cx="3497580" cy="24003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706" y="1528826"/>
            <a:ext cx="3497580" cy="541782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5706" y="2063243"/>
            <a:ext cx="3497580" cy="24003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 smtClean="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40065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 smtClean="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6682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 smtClean="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325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406712"/>
            <a:ext cx="2537460" cy="144018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571500"/>
            <a:ext cx="4572000" cy="3429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1883860"/>
            <a:ext cx="2548890" cy="2345240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 smtClean="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96642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4064001"/>
            <a:ext cx="8085582" cy="459962"/>
          </a:xfrm>
        </p:spPr>
        <p:txBody>
          <a:bodyPr anchor="b">
            <a:normAutofit/>
          </a:bodyPr>
          <a:lstStyle>
            <a:lvl1pPr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3998214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4432301"/>
            <a:ext cx="6922008" cy="40005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4/10/2017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 smtClean="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76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374650"/>
            <a:ext cx="8079581" cy="1243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1508760"/>
            <a:ext cx="8065294" cy="2824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4809335"/>
            <a:ext cx="3086100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4916023"/>
            <a:ext cx="3771900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945" y="4407310"/>
            <a:ext cx="2194560" cy="10477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725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 smtClean="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4050" kern="1200" spc="-9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60604" indent="-257175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11480" indent="-41148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5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17220" indent="-61722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22960" indent="-82296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lang-assessment.info/index.php/sign-language-proficiency-interview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www.signlang-assessment.info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lang-assessment.info/index.php/british-sign-language-receptive-skills-test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lang-assessment.info/index.php/british-sign-language-receptive-skills-test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lang-assessment.info/index.php/assessing-bsl-development-production-test-narrative-skill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lang-assessment.info/index.php/sign-language-proficiency-interview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10493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6000" dirty="0"/>
              <a:t>Testování ve znakových jazycích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1389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c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 Šimůnek, Dominika Zoufalá, Kateřina Hrabětová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332308" cy="206734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 i="1" dirty="0"/>
              <a:t>forma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cs" sz="1600" dirty="0"/>
              <a:t>hodnotí</a:t>
            </a:r>
            <a:r>
              <a:rPr lang="cs" sz="1600" dirty="0" smtClean="0"/>
              <a:t>:</a:t>
            </a:r>
          </a:p>
          <a:p>
            <a:pPr marL="1270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cs" sz="1600" dirty="0" smtClean="0"/>
              <a:t>	- </a:t>
            </a:r>
            <a:r>
              <a:rPr lang="cs" sz="1400" dirty="0" smtClean="0"/>
              <a:t>znalost </a:t>
            </a:r>
            <a:r>
              <a:rPr lang="cs" sz="1400" dirty="0"/>
              <a:t>slovní </a:t>
            </a:r>
            <a:r>
              <a:rPr lang="cs" sz="1400" dirty="0" smtClean="0"/>
              <a:t>zásoby</a:t>
            </a:r>
          </a:p>
          <a:p>
            <a:pPr marL="127000" lvl="1">
              <a:lnSpc>
                <a:spcPct val="100000"/>
              </a:lnSpc>
              <a:spcAft>
                <a:spcPts val="0"/>
              </a:spcAft>
              <a:buClr>
                <a:srgbClr val="000000"/>
              </a:buClr>
            </a:pPr>
            <a:r>
              <a:rPr lang="cs" sz="1400" dirty="0"/>
              <a:t>	</a:t>
            </a:r>
            <a:r>
              <a:rPr lang="cs" sz="1400" dirty="0" smtClean="0"/>
              <a:t>- produkci </a:t>
            </a:r>
            <a:r>
              <a:rPr lang="cs" sz="1400" dirty="0"/>
              <a:t>v </a:t>
            </a:r>
            <a:r>
              <a:rPr lang="cs" sz="1400" dirty="0" smtClean="0"/>
              <a:t>ZJ</a:t>
            </a:r>
          </a:p>
          <a:p>
            <a:pPr marL="127000" lvl="1">
              <a:lnSpc>
                <a:spcPct val="100000"/>
              </a:lnSpc>
              <a:spcAft>
                <a:spcPts val="0"/>
              </a:spcAft>
              <a:buClr>
                <a:srgbClr val="000000"/>
              </a:buClr>
            </a:pPr>
            <a:r>
              <a:rPr lang="cs" sz="1400" dirty="0"/>
              <a:t>	</a:t>
            </a:r>
            <a:r>
              <a:rPr lang="cs" sz="1400" dirty="0" smtClean="0"/>
              <a:t>- plynulost</a:t>
            </a:r>
          </a:p>
          <a:p>
            <a:pPr marL="127000" lvl="1">
              <a:lnSpc>
                <a:spcPct val="100000"/>
              </a:lnSpc>
              <a:spcAft>
                <a:spcPts val="0"/>
              </a:spcAft>
              <a:buClr>
                <a:srgbClr val="000000"/>
              </a:buClr>
            </a:pPr>
            <a:r>
              <a:rPr lang="cs" sz="1400" dirty="0"/>
              <a:t>	</a:t>
            </a:r>
            <a:r>
              <a:rPr lang="cs" sz="1400" dirty="0" smtClean="0"/>
              <a:t>- gramatiku</a:t>
            </a:r>
          </a:p>
          <a:p>
            <a:pPr marL="127000" lvl="1">
              <a:lnSpc>
                <a:spcPct val="100000"/>
              </a:lnSpc>
              <a:spcAft>
                <a:spcPts val="0"/>
              </a:spcAft>
              <a:buClr>
                <a:srgbClr val="000000"/>
              </a:buClr>
            </a:pPr>
            <a:r>
              <a:rPr lang="cs" sz="1400" dirty="0"/>
              <a:t>	</a:t>
            </a:r>
            <a:r>
              <a:rPr lang="cs" sz="1400" dirty="0" smtClean="0"/>
              <a:t>- porozumění</a:t>
            </a:r>
            <a:endParaRPr lang="cs" sz="1400" dirty="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3608357" y="2931790"/>
            <a:ext cx="5532600" cy="210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+"/>
            </a:pPr>
            <a:r>
              <a:rPr lang="cs" sz="1600" dirty="0"/>
              <a:t>pozitiva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" sz="1400" dirty="0" smtClean="0"/>
              <a:t>interaktivnost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" sz="1400" dirty="0" smtClean="0"/>
              <a:t>zdůrazňuje </a:t>
            </a:r>
            <a:r>
              <a:rPr lang="cs" sz="1400" dirty="0"/>
              <a:t>funkci </a:t>
            </a:r>
            <a:r>
              <a:rPr lang="cs" sz="1400" dirty="0" smtClean="0"/>
              <a:t>komunikační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" sz="1400" dirty="0" smtClean="0"/>
              <a:t>podoba </a:t>
            </a:r>
            <a:r>
              <a:rPr lang="cs" sz="1400" dirty="0"/>
              <a:t>jako běžný rozhovor: otázky, odpovědi, možnost vysvětlení </a:t>
            </a:r>
            <a:r>
              <a:rPr lang="cs" sz="1400" dirty="0" smtClean="0"/>
              <a:t>otázek…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" sz="1400" dirty="0" smtClean="0"/>
              <a:t>témata </a:t>
            </a:r>
            <a:r>
              <a:rPr lang="cs" sz="1400" dirty="0"/>
              <a:t>rozhovoru přizpůsobena komunikačním potřebám testované </a:t>
            </a:r>
            <a:r>
              <a:rPr lang="cs" sz="1400" dirty="0" smtClean="0"/>
              <a:t>osoby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" sz="1400" dirty="0" smtClean="0"/>
              <a:t>individuální </a:t>
            </a:r>
            <a:r>
              <a:rPr lang="cs" sz="1400" dirty="0"/>
              <a:t>doporučení dalšího učení </a:t>
            </a:r>
            <a:r>
              <a:rPr lang="cs" sz="1400" dirty="0" smtClean="0"/>
              <a:t>a </a:t>
            </a:r>
            <a:r>
              <a:rPr lang="cs" sz="1400" dirty="0"/>
              <a:t>zlepšování v ZJ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5" name="Shape 115"/>
          <p:cNvSpPr txBox="1">
            <a:spLocks noGrp="1"/>
          </p:cNvSpPr>
          <p:nvPr>
            <p:ph type="body" idx="4294967295"/>
          </p:nvPr>
        </p:nvSpPr>
        <p:spPr>
          <a:xfrm>
            <a:off x="5143500" y="1203325"/>
            <a:ext cx="4000500" cy="17811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 i="1" dirty="0" smtClean="0"/>
              <a:t>funkce</a:t>
            </a:r>
            <a:endParaRPr lang="cs" sz="1600" i="1" dirty="0"/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" sz="1600" dirty="0"/>
              <a:t>hodnotí: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  <a:buFontTx/>
              <a:buChar char="-"/>
            </a:pPr>
            <a:r>
              <a:rPr lang="cs" sz="1400" dirty="0" smtClean="0"/>
              <a:t>pragmatické/funkční </a:t>
            </a:r>
            <a:r>
              <a:rPr lang="cs" sz="1400" dirty="0"/>
              <a:t>používání ZJ v práci a společenské </a:t>
            </a:r>
            <a:r>
              <a:rPr lang="cs" sz="1400" dirty="0" smtClean="0"/>
              <a:t>komunikaci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  <a:buFontTx/>
              <a:buChar char="-"/>
            </a:pPr>
            <a:r>
              <a:rPr lang="cs" sz="1400" dirty="0" smtClean="0"/>
              <a:t>dovednost </a:t>
            </a:r>
            <a:r>
              <a:rPr lang="cs" sz="1400" dirty="0"/>
              <a:t>vést </a:t>
            </a:r>
            <a:r>
              <a:rPr lang="cs" sz="1400" dirty="0" smtClean="0"/>
              <a:t>konverzaci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  <a:buFontTx/>
              <a:buChar char="-"/>
            </a:pPr>
            <a:r>
              <a:rPr lang="cs" sz="1400" dirty="0" smtClean="0"/>
              <a:t>sociolingvistickou </a:t>
            </a:r>
            <a:r>
              <a:rPr lang="cs" sz="1400" dirty="0"/>
              <a:t>a kulturní znalost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4294967295"/>
          </p:nvPr>
        </p:nvSpPr>
        <p:spPr>
          <a:xfrm>
            <a:off x="0" y="3363913"/>
            <a:ext cx="3724275" cy="148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sz="1600" dirty="0"/>
              <a:t>negativa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" sz="1400" dirty="0"/>
              <a:t>neposkytuje detailní </a:t>
            </a:r>
            <a:r>
              <a:rPr lang="cs" sz="1400" dirty="0" smtClean="0"/>
              <a:t>informace o psychometrických </a:t>
            </a:r>
            <a:r>
              <a:rPr lang="cs" sz="1400" dirty="0"/>
              <a:t>vlastnostech</a:t>
            </a:r>
          </a:p>
        </p:txBody>
      </p:sp>
      <p:sp>
        <p:nvSpPr>
          <p:cNvPr id="8" name="Shape 107"/>
          <p:cNvSpPr txBox="1">
            <a:spLocks/>
          </p:cNvSpPr>
          <p:nvPr/>
        </p:nvSpPr>
        <p:spPr>
          <a:xfrm>
            <a:off x="311700" y="267494"/>
            <a:ext cx="8508772" cy="6782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r>
              <a:rPr lang="c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2) Učení se ZJ jako L2: Rozhovor k posouzení znalosti ZJ</a:t>
            </a:r>
            <a:r>
              <a:rPr lang="cs" sz="2400" dirty="0" smtClean="0">
                <a:latin typeface="+mj-lt"/>
              </a:rPr>
              <a:t/>
            </a:r>
            <a:br>
              <a:rPr lang="cs" sz="2400" dirty="0" smtClean="0">
                <a:latin typeface="+mj-lt"/>
              </a:rPr>
            </a:br>
            <a:r>
              <a:rPr lang="c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Sign Language Proficiency Interview </a:t>
            </a:r>
            <a:r>
              <a:rPr lang="cs" sz="1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</a:t>
            </a:r>
            <a:r>
              <a:rPr lang="cs" sz="1000" dirty="0" smtClean="0"/>
              <a:t> </a:t>
            </a:r>
            <a:r>
              <a:rPr lang="cs-CZ" sz="1200" dirty="0" smtClean="0">
                <a:latin typeface="+mn-lt"/>
                <a:hlinkClick r:id="rId3"/>
              </a:rPr>
              <a:t>http://www.signlang-assessment.info/index.php/sign-language-proficiency-interview.html</a:t>
            </a:r>
            <a:r>
              <a:rPr lang="cs-CZ" sz="1200" dirty="0" smtClean="0">
                <a:latin typeface="+mn-lt"/>
              </a:rPr>
              <a:t> </a:t>
            </a:r>
            <a:endParaRPr lang="c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3) Testy </a:t>
            </a:r>
            <a:r>
              <a:rPr lang="cs" sz="240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vyvinuté </a:t>
            </a:r>
            <a:r>
              <a:rPr lang="cs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 účelem </a:t>
            </a:r>
            <a:r>
              <a:rPr lang="cs" sz="240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lingvistických </a:t>
            </a:r>
            <a:r>
              <a:rPr lang="cs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výzkumů</a:t>
            </a:r>
            <a:br>
              <a:rPr lang="cs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cs" sz="2400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" dirty="0" smtClean="0"/>
              <a:t>ůzné oblasti: morfologie</a:t>
            </a:r>
            <a:r>
              <a:rPr lang="cs" dirty="0"/>
              <a:t>, syntax, produkce výpovědí, </a:t>
            </a:r>
            <a:r>
              <a:rPr lang="cs" dirty="0" smtClean="0"/>
              <a:t>porozumění...</a:t>
            </a:r>
          </a:p>
          <a:p>
            <a:pPr marL="1028700" lvl="1" indent="-342900" rt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" sz="1600" dirty="0" smtClean="0"/>
              <a:t>posuzování </a:t>
            </a:r>
            <a:r>
              <a:rPr lang="cs" sz="1600" dirty="0"/>
              <a:t>gramatičnosti vět (věty jednoduché, záporné, se směrovým slovesem, s použitím klasifikátoru, otázky) </a:t>
            </a:r>
            <a:br>
              <a:rPr lang="cs" sz="1600" dirty="0"/>
            </a:br>
            <a:r>
              <a:rPr lang="cs" sz="1600" dirty="0" smtClean="0"/>
              <a:t>	- testy </a:t>
            </a:r>
            <a:r>
              <a:rPr lang="cs" sz="1600" dirty="0"/>
              <a:t>v ASL a </a:t>
            </a:r>
            <a:r>
              <a:rPr lang="cs" sz="1600" dirty="0" smtClean="0"/>
              <a:t>BSL</a:t>
            </a:r>
            <a:br>
              <a:rPr lang="cs" sz="1600" dirty="0" smtClean="0"/>
            </a:br>
            <a:r>
              <a:rPr lang="cs" sz="1600" dirty="0" smtClean="0"/>
              <a:t>	- Je to ovlivněno věkem?</a:t>
            </a:r>
          </a:p>
          <a:p>
            <a:pPr marL="971550" lvl="1" indent="-285750">
              <a:buFont typeface="Courier New" panose="02070309020205020404" pitchFamily="49" charset="0"/>
              <a:buChar char="o"/>
            </a:pPr>
            <a:r>
              <a:rPr lang="cs-CZ" sz="1600" dirty="0" smtClean="0"/>
              <a:t>h</a:t>
            </a:r>
            <a:r>
              <a:rPr lang="cs" sz="1600" dirty="0" smtClean="0"/>
              <a:t>odnocení znalostí morfologických a syntaktických struktur (ASL, Auslan)</a:t>
            </a:r>
          </a:p>
          <a:p>
            <a:pPr marL="1028700" lvl="1" indent="-342900" rtl="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" sz="1600" dirty="0" smtClean="0"/>
              <a:t>test </a:t>
            </a:r>
            <a:r>
              <a:rPr lang="cs" sz="1600" dirty="0"/>
              <a:t>opakování nesmyslných </a:t>
            </a:r>
            <a:r>
              <a:rPr lang="cs" sz="1600" dirty="0" smtClean="0"/>
              <a:t>znaků</a:t>
            </a:r>
            <a:br>
              <a:rPr lang="cs" sz="1600" dirty="0" smtClean="0"/>
            </a:br>
            <a:r>
              <a:rPr lang="cs" sz="1600" dirty="0" smtClean="0"/>
              <a:t>	- znaky </a:t>
            </a:r>
            <a:r>
              <a:rPr lang="cs" sz="1600" dirty="0"/>
              <a:t>fonotakticky přijatelné, ale bez </a:t>
            </a:r>
            <a:r>
              <a:rPr lang="cs" sz="1600" dirty="0" smtClean="0"/>
              <a:t>významu v BSL</a:t>
            </a:r>
            <a:endParaRPr lang="cs" sz="1600" dirty="0"/>
          </a:p>
          <a:p>
            <a:pPr marL="1042416" lvl="3" indent="0">
              <a:buNone/>
            </a:pPr>
            <a:r>
              <a:rPr lang="cs" sz="1600" dirty="0" smtClean="0"/>
              <a:t>	- Jak složitost fonetické struktury ovlivňuje percpeci a produkci tvarů rukou a pohybů?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4) Testování </a:t>
            </a:r>
            <a:r>
              <a:rPr lang="cs" sz="240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kognitivního vývoje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" dirty="0"/>
              <a:t>kognitivní schopnosti </a:t>
            </a:r>
            <a:r>
              <a:rPr lang="cs" dirty="0" smtClean="0"/>
              <a:t>– perspektiva</a:t>
            </a:r>
            <a:r>
              <a:rPr lang="cs" dirty="0"/>
              <a:t>, orientace v prostoru, verbální učení, </a:t>
            </a:r>
            <a:r>
              <a:rPr lang="cs" dirty="0" smtClean="0"/>
              <a:t>paměť</a:t>
            </a:r>
          </a:p>
          <a:p>
            <a:pPr marL="514350" lvl="4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 smtClean="0"/>
              <a:t>p</a:t>
            </a:r>
            <a:r>
              <a:rPr lang="cs" dirty="0" smtClean="0"/>
              <a:t>erspektiva, umístění v prostoru</a:t>
            </a:r>
          </a:p>
          <a:p>
            <a:pPr marL="891390" lvl="7" indent="-285750">
              <a:buFont typeface="Courier New" panose="02070309020205020404" pitchFamily="49" charset="0"/>
              <a:buChar char="o"/>
            </a:pPr>
            <a:r>
              <a:rPr lang="cs-CZ" dirty="0"/>
              <a:t>t</a:t>
            </a:r>
            <a:r>
              <a:rPr lang="cs" dirty="0" smtClean="0"/>
              <a:t>est porozumění</a:t>
            </a:r>
          </a:p>
          <a:p>
            <a:pPr marL="891390" lvl="7" indent="-285750">
              <a:buFont typeface="Courier New" panose="02070309020205020404" pitchFamily="49" charset="0"/>
              <a:buChar char="o"/>
            </a:pPr>
            <a:r>
              <a:rPr lang="cs-CZ" dirty="0"/>
              <a:t>m</a:t>
            </a:r>
            <a:r>
              <a:rPr lang="cs" dirty="0" smtClean="0"/>
              <a:t>ladší mluvčí, ASL</a:t>
            </a:r>
          </a:p>
          <a:p>
            <a:pPr marL="891390" lvl="7" indent="-285750">
              <a:buFont typeface="Courier New" panose="02070309020205020404" pitchFamily="49" charset="0"/>
              <a:buChar char="o"/>
            </a:pPr>
            <a:r>
              <a:rPr lang="cs-CZ" dirty="0"/>
              <a:t>z</a:t>
            </a:r>
            <a:r>
              <a:rPr lang="cs" dirty="0" smtClean="0"/>
              <a:t>hlédnutí videa, poté přiřazení obrázku</a:t>
            </a:r>
          </a:p>
          <a:p>
            <a:pPr marL="891390" lvl="7" indent="-285750">
              <a:buFont typeface="Courier New" panose="02070309020205020404" pitchFamily="49" charset="0"/>
              <a:buChar char="o"/>
            </a:pPr>
            <a:r>
              <a:rPr lang="cs" dirty="0"/>
              <a:t>hodnocení správnosti odpovědí a reakčního </a:t>
            </a:r>
            <a:r>
              <a:rPr lang="cs" dirty="0" smtClean="0"/>
              <a:t>času</a:t>
            </a:r>
          </a:p>
          <a:p>
            <a:pPr marL="514350" lvl="4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" dirty="0" smtClean="0"/>
              <a:t>verbální </a:t>
            </a:r>
            <a:r>
              <a:rPr lang="cs" dirty="0"/>
              <a:t>učení a </a:t>
            </a:r>
            <a:r>
              <a:rPr lang="cs" dirty="0" smtClean="0"/>
              <a:t>paměť</a:t>
            </a:r>
            <a:endParaRPr lang="cs" dirty="0"/>
          </a:p>
          <a:p>
            <a:pPr marL="891390" lvl="7" indent="-285750">
              <a:buFont typeface="Courier New" panose="02070309020205020404" pitchFamily="49" charset="0"/>
              <a:buChar char="o"/>
            </a:pPr>
            <a:r>
              <a:rPr lang="cs-CZ" dirty="0"/>
              <a:t>s</a:t>
            </a:r>
            <a:r>
              <a:rPr lang="cs" dirty="0" smtClean="0"/>
              <a:t>tarší mluvčí, BSL</a:t>
            </a:r>
          </a:p>
          <a:p>
            <a:pPr marL="891390" lvl="7" indent="-285750">
              <a:buFont typeface="Courier New" panose="02070309020205020404" pitchFamily="49" charset="0"/>
              <a:buChar char="o"/>
            </a:pPr>
            <a:endParaRPr lang="cs" dirty="0"/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432" y="1761300"/>
            <a:ext cx="3191700" cy="319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1950" y="3123412"/>
            <a:ext cx="4229100" cy="15335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Přímá spojnice se šipkou 2"/>
          <p:cNvCxnSpPr/>
          <p:nvPr/>
        </p:nvCxnSpPr>
        <p:spPr>
          <a:xfrm>
            <a:off x="3995936" y="2101940"/>
            <a:ext cx="1440160" cy="85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240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Zdroj: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u="sng" dirty="0">
                <a:solidFill>
                  <a:schemeClr val="hlink"/>
                </a:solidFill>
                <a:hlinkClick r:id="rId3"/>
              </a:rPr>
              <a:t>www.signlang-assessment.info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240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Sign Language </a:t>
            </a:r>
            <a:r>
              <a:rPr lang="cs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Assessment</a:t>
            </a:r>
            <a:endParaRPr lang="cs" sz="2400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07504" y="1131590"/>
            <a:ext cx="8724796" cy="380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" u="sng" dirty="0" smtClean="0">
                <a:solidFill>
                  <a:schemeClr val="hlink"/>
                </a:solidFill>
              </a:rPr>
              <a:t>www.signlang-assessment.info</a:t>
            </a:r>
            <a:endParaRPr lang="cs" dirty="0" smtClean="0"/>
          </a:p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" dirty="0" smtClean="0"/>
              <a:t>přehled </a:t>
            </a:r>
            <a:r>
              <a:rPr lang="cs" dirty="0"/>
              <a:t>dosud existujících testů zabývajících se </a:t>
            </a:r>
            <a:r>
              <a:rPr lang="cs" dirty="0" smtClean="0"/>
              <a:t>testováním kompetencí ve znakových jazycích</a:t>
            </a:r>
          </a:p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z</a:t>
            </a:r>
            <a:r>
              <a:rPr lang="cs" dirty="0" smtClean="0"/>
              <a:t>ahrnuté znakové </a:t>
            </a:r>
            <a:r>
              <a:rPr lang="cs" dirty="0"/>
              <a:t>jazyky: ASL, BSL, německý, nizozemský, italský, francouzský, </a:t>
            </a:r>
            <a:r>
              <a:rPr lang="cs" dirty="0" smtClean="0"/>
              <a:t>australský, dánský, japonský, španělský, polský</a:t>
            </a:r>
          </a:p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" dirty="0" smtClean="0"/>
              <a:t>informace o testech čerpány </a:t>
            </a:r>
            <a:r>
              <a:rPr lang="cs" dirty="0"/>
              <a:t>z provedených výzkumů, publikovaných </a:t>
            </a:r>
            <a:r>
              <a:rPr lang="cs" dirty="0" smtClean="0"/>
              <a:t>studií</a:t>
            </a:r>
          </a:p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" dirty="0" smtClean="0"/>
              <a:t>opis cílů, postupu </a:t>
            </a:r>
            <a:r>
              <a:rPr lang="cs" dirty="0"/>
              <a:t>a provedení testování, jejich výsledky, ukázky testových </a:t>
            </a:r>
            <a:r>
              <a:rPr lang="cs" dirty="0" smtClean="0"/>
              <a:t>cvičení</a:t>
            </a:r>
          </a:p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" dirty="0" smtClean="0"/>
              <a:t>shrnutí </a:t>
            </a:r>
            <a:r>
              <a:rPr lang="cs" dirty="0"/>
              <a:t>kladů a záporů daného způsobu </a:t>
            </a:r>
            <a:r>
              <a:rPr lang="cs" dirty="0" smtClean="0"/>
              <a:t>testování</a:t>
            </a:r>
          </a:p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" dirty="0" smtClean="0"/>
              <a:t>kontakty </a:t>
            </a:r>
            <a:r>
              <a:rPr lang="cs" dirty="0"/>
              <a:t>na autory, informace o tom, jak k testům získat přístup (pokud už jsou k dispozici)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cs" sz="240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Sign Language Assessment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" b="1" dirty="0"/>
              <a:t>4 kategorie testů: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endParaRPr lang="cs" sz="1800" dirty="0" smtClean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cs" sz="1800" dirty="0" smtClean="0"/>
              <a:t>osvojování </a:t>
            </a:r>
            <a:r>
              <a:rPr lang="cs" sz="1800" dirty="0"/>
              <a:t>si znakového jazyka jako jazyka prvního (ZJ = </a:t>
            </a:r>
            <a:r>
              <a:rPr lang="cs" sz="1800" dirty="0" smtClean="0"/>
              <a:t>L1)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cs" sz="1800" dirty="0" smtClean="0"/>
              <a:t>učení </a:t>
            </a:r>
            <a:r>
              <a:rPr lang="cs" sz="1800" dirty="0"/>
              <a:t>se znakového jazyka jako jazyka druhého/cizího (ZJ = </a:t>
            </a:r>
            <a:r>
              <a:rPr lang="cs" sz="1800" dirty="0" smtClean="0"/>
              <a:t>L2)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cs-CZ" dirty="0"/>
              <a:t>t</a:t>
            </a:r>
            <a:r>
              <a:rPr lang="cs" sz="1800" dirty="0" smtClean="0"/>
              <a:t>esty vvinuté za účelem lingvistických výzkumů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cs-CZ" dirty="0"/>
              <a:t>t</a:t>
            </a:r>
            <a:r>
              <a:rPr lang="cs" sz="1800" dirty="0" smtClean="0"/>
              <a:t>esty zkoumající kognitivní </a:t>
            </a:r>
            <a:r>
              <a:rPr lang="cs" sz="1800" dirty="0"/>
              <a:t>vývoj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1151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1) Osvojování </a:t>
            </a:r>
            <a:r>
              <a:rPr lang="cs" sz="240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 znakového jazyka jako L1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" dirty="0"/>
              <a:t>testy slouží ke zhodnocení jazykového vývoje u neslyšících dětí osvojujících si znakový jazyk jako L1</a:t>
            </a:r>
          </a:p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" dirty="0" smtClean="0"/>
              <a:t>blasti testování: recepce</a:t>
            </a:r>
            <a:r>
              <a:rPr lang="cs" dirty="0"/>
              <a:t>, produkce, slovní zásoba, komunikační dovednosti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267494"/>
            <a:ext cx="8520600" cy="7502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cs-CZ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1) Osvojování </a:t>
            </a:r>
            <a:r>
              <a:rPr lang="cs-CZ" sz="240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 ZJ jako L1: </a:t>
            </a:r>
            <a:r>
              <a:rPr lang="cs-CZ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Recepce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16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Test receptivních dovedností v BSL 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>
                <a:hlinkClick r:id="rId3"/>
              </a:rPr>
              <a:t>http</a:t>
            </a:r>
            <a:r>
              <a:rPr lang="cs-CZ" sz="1200" dirty="0">
                <a:hlinkClick r:id="rId3"/>
              </a:rPr>
              <a:t>://</a:t>
            </a:r>
            <a:r>
              <a:rPr lang="cs-CZ" sz="1200" dirty="0" smtClean="0">
                <a:hlinkClick r:id="rId3"/>
              </a:rPr>
              <a:t>www.signlang-assessment.info/index.php/british-sign-language-receptive-skills-test.html</a:t>
            </a:r>
            <a:r>
              <a:rPr lang="cs-CZ" sz="1200" dirty="0" smtClean="0"/>
              <a:t> </a:t>
            </a:r>
            <a:endParaRPr lang="cs" sz="1200"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2000" cy="399102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19100" indent="-285750">
              <a:buSzPct val="100000"/>
              <a:buFont typeface="Arial" panose="020B0604020202020204" pitchFamily="34" charset="0"/>
              <a:buChar char="•"/>
            </a:pPr>
            <a:r>
              <a:rPr lang="cs-CZ" sz="1600" dirty="0"/>
              <a:t>t</a:t>
            </a:r>
            <a:r>
              <a:rPr lang="cs-CZ" sz="1600" dirty="0" smtClean="0"/>
              <a:t>estuje porozumění gramatice BSL i dětí</a:t>
            </a:r>
          </a:p>
          <a:p>
            <a:pPr marL="419100" indent="-285750">
              <a:buSzPct val="100000"/>
            </a:pPr>
            <a:r>
              <a:rPr lang="cs-CZ" sz="1600" dirty="0"/>
              <a:t>v</a:t>
            </a:r>
            <a:r>
              <a:rPr lang="cs-CZ" sz="1600" dirty="0" smtClean="0"/>
              <a:t>e věku 3–13 let</a:t>
            </a:r>
            <a:endParaRPr lang="cs" sz="1600" dirty="0" smtClean="0"/>
          </a:p>
          <a:p>
            <a:pPr marL="419100" indent="-285750">
              <a:buSzPct val="100000"/>
              <a:buFont typeface="Arial" panose="020B0604020202020204" pitchFamily="34" charset="0"/>
              <a:buChar char="•"/>
            </a:pPr>
            <a:r>
              <a:rPr lang="cs-CZ" sz="1600" dirty="0"/>
              <a:t>č</a:t>
            </a:r>
            <a:r>
              <a:rPr lang="cs" sz="1600" dirty="0" smtClean="0"/>
              <a:t>ásti testu</a:t>
            </a:r>
          </a:p>
          <a:p>
            <a:pPr marL="914400" marR="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" sz="1600" dirty="0" smtClean="0"/>
              <a:t>ověření </a:t>
            </a:r>
            <a:r>
              <a:rPr lang="cs" sz="1600" dirty="0"/>
              <a:t>slovní </a:t>
            </a:r>
            <a:r>
              <a:rPr lang="cs" sz="1600" dirty="0" smtClean="0"/>
              <a:t>zásoby – pojmenovávání obrázků (5 min)</a:t>
            </a:r>
          </a:p>
          <a:p>
            <a:pPr marL="914400" marR="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" sz="1600" dirty="0" smtClean="0"/>
              <a:t>samotný test – video a následný výběr odpovídajícího obrázku (20 minut)</a:t>
            </a:r>
            <a:endParaRPr lang="cs" sz="1600" dirty="0"/>
          </a:p>
          <a:p>
            <a: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" sz="1600" dirty="0" smtClean="0"/>
              <a:t>výsledky/porovnání </a:t>
            </a:r>
            <a:r>
              <a:rPr lang="cs" sz="1200" dirty="0" smtClean="0"/>
              <a:t>(vysvětlivky: &gt; lepší/horší výsledek; = srovnatelný výsledek)</a:t>
            </a:r>
            <a:endParaRPr lang="cs" sz="1200" dirty="0"/>
          </a:p>
          <a:p>
            <a:pPr marL="914400" marR="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" sz="1600" dirty="0"/>
              <a:t>mladší skupiny: děti z neslyšících rodin &gt; děti ze slyšících rodin</a:t>
            </a:r>
          </a:p>
          <a:p>
            <a:pPr marL="914400" marR="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" sz="1600" dirty="0"/>
              <a:t>starší skupiny</a:t>
            </a:r>
            <a:r>
              <a:rPr lang="cs" sz="1600" dirty="0" smtClean="0"/>
              <a:t>:</a:t>
            </a:r>
            <a:endParaRPr lang="cs" sz="1600" dirty="0"/>
          </a:p>
          <a:p>
            <a:pPr marL="1371600" marR="0" lvl="2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" sz="1600" dirty="0"/>
              <a:t>rodilí mluvčí ZJ = neslyšící děti ze slyšících bilingválních rodin </a:t>
            </a:r>
          </a:p>
          <a:p>
            <a:pPr marL="1371600" marR="0" lvl="2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" sz="1600" dirty="0"/>
              <a:t>obě předchozí skupiny &gt; neslyšící děti ze slyšících rodin s totální komunikací</a:t>
            </a:r>
          </a:p>
          <a:p>
            <a:pPr marL="1371600" marR="0" lvl="2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" sz="1600" dirty="0"/>
              <a:t>neslyšící děti ze slyšících rodin s totální komunikací s neslyšícími sourozenci nebo příbuznými &gt; neslyšící děti ze slyšících rodin s totální komunikací bez neslyšících příbuzných</a:t>
            </a:r>
          </a:p>
          <a:p>
            <a:pPr marL="1371600" marR="0" lvl="2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" sz="1600" dirty="0"/>
              <a:t>neslyšící rodilí mluvčí ZJ = slyšící rodilí mluvčí ZJ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endParaRPr sz="1000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80" name="Shape 80"/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006" y="195487"/>
            <a:ext cx="2315904" cy="19442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1" name="Shape 81"/>
          <p:cNvCxnSpPr/>
          <p:nvPr/>
        </p:nvCxnSpPr>
        <p:spPr>
          <a:xfrm flipV="1">
            <a:off x="5868144" y="1586950"/>
            <a:ext cx="936104" cy="387762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2625325"/>
            <a:ext cx="3999900" cy="230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cs" sz="1800" dirty="0" smtClean="0"/>
              <a:t>pozitiva</a:t>
            </a:r>
            <a:r>
              <a:rPr lang="cs" sz="1800" dirty="0"/>
              <a:t>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cs" sz="1500" dirty="0"/>
              <a:t>- </a:t>
            </a:r>
            <a:r>
              <a:rPr lang="cs" sz="1500" dirty="0" smtClean="0"/>
              <a:t>založeno </a:t>
            </a:r>
            <a:r>
              <a:rPr lang="cs" sz="1500" dirty="0"/>
              <a:t>na empirických datech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cs" sz="1500" dirty="0"/>
              <a:t>- standardizovaná metoda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cs" sz="1500" dirty="0"/>
              <a:t>- spolehlivé psychometrické vlastnosti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cs" sz="1500" dirty="0"/>
              <a:t>- široké věkové spektrum (</a:t>
            </a:r>
            <a:r>
              <a:rPr lang="cs" sz="1500" dirty="0" smtClean="0"/>
              <a:t>3–13 </a:t>
            </a:r>
            <a:r>
              <a:rPr lang="cs" sz="1500" dirty="0"/>
              <a:t>let)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cs" sz="1500" dirty="0"/>
              <a:t>- možnost </a:t>
            </a:r>
            <a:r>
              <a:rPr lang="cs" sz="1500" dirty="0" smtClean="0"/>
              <a:t>zakoupení</a:t>
            </a:r>
            <a:endParaRPr lang="cs" sz="1500"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 dirty="0"/>
              <a:t>- možnost využití ve školách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endParaRPr sz="1000" dirty="0"/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dirty="0"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4788024" y="2827667"/>
            <a:ext cx="3999900" cy="230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cs" sz="1800" dirty="0" smtClean="0"/>
              <a:t>negativa</a:t>
            </a:r>
            <a:r>
              <a:rPr lang="cs" sz="1800" dirty="0"/>
              <a:t>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cs" sz="1500" dirty="0"/>
              <a:t>- </a:t>
            </a:r>
            <a:r>
              <a:rPr lang="cs" sz="1500" dirty="0" smtClean="0"/>
              <a:t>zkoumá </a:t>
            </a:r>
            <a:r>
              <a:rPr lang="cs" sz="1500" dirty="0"/>
              <a:t>pouze určité jazykové struktury na úrovni morfologie a syntaxe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cs" sz="1500" dirty="0"/>
              <a:t>- nezkoumá komunikační kompetence jedinců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4294967295"/>
          </p:nvPr>
        </p:nvSpPr>
        <p:spPr>
          <a:xfrm>
            <a:off x="0" y="1135063"/>
            <a:ext cx="5454650" cy="149066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" sz="1500" dirty="0"/>
              <a:t>BSL test adaptován také na: </a:t>
            </a: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" sz="1500" dirty="0"/>
              <a:t>italský, dánský, španělský, japonský, australský, německý, polský, americký ZJ</a:t>
            </a: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" sz="1500" dirty="0"/>
              <a:t>francouzský nebyl adaptován </a:t>
            </a:r>
            <a:r>
              <a:rPr lang="cs" sz="1500" dirty="0" smtClean="0"/>
              <a:t>správně</a:t>
            </a: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endParaRPr lang="cs" sz="1500" dirty="0"/>
          </a:p>
          <a:p>
            <a:pPr marL="419100" lvl="0" indent="-285750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500" dirty="0" smtClean="0"/>
              <a:t>test je k dispozici, lze jej zakoupit (včetně DVD s videy)</a:t>
            </a:r>
            <a:endParaRPr lang="cs" sz="1500" dirty="0"/>
          </a:p>
        </p:txBody>
      </p:sp>
      <p:sp>
        <p:nvSpPr>
          <p:cNvPr id="8" name="Shape 78"/>
          <p:cNvSpPr txBox="1">
            <a:spLocks/>
          </p:cNvSpPr>
          <p:nvPr/>
        </p:nvSpPr>
        <p:spPr>
          <a:xfrm>
            <a:off x="179512" y="267494"/>
            <a:ext cx="8520600" cy="720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r>
              <a:rPr lang="cs-CZ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1) Osvojování si ZJ jako L1: Recepce</a:t>
            </a:r>
            <a:br>
              <a:rPr lang="cs-CZ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</a:br>
            <a:r>
              <a:rPr lang="cs-CZ" sz="1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Test receptivních dovedností v BSL </a:t>
            </a:r>
          </a:p>
          <a:p>
            <a:r>
              <a:rPr lang="cs-CZ" sz="11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 </a:t>
            </a:r>
            <a:r>
              <a:rPr lang="cs-CZ" sz="11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hlinkClick r:id="rId3"/>
              </a:rPr>
              <a:t>http://www.signlang-assessment.info/index.php/british-sign-language-receptive-skills-test.html</a:t>
            </a:r>
            <a:r>
              <a:rPr lang="cs-CZ" sz="11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 </a:t>
            </a:r>
            <a:endParaRPr lang="cs" sz="11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pic>
        <p:nvPicPr>
          <p:cNvPr id="9" name="Shape 90"/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939" y="411510"/>
            <a:ext cx="3642387" cy="2358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51520" y="267494"/>
            <a:ext cx="8784976" cy="9361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cs-CZ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1) Osvojování </a:t>
            </a:r>
            <a:r>
              <a:rPr lang="cs-CZ" sz="240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 ZJ jako L1: </a:t>
            </a:r>
            <a:r>
              <a:rPr lang="cs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Produkce</a:t>
            </a:r>
            <a:r>
              <a:rPr lang="cs" sz="10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cs" sz="10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cs" sz="16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</a:t>
            </a:r>
            <a:r>
              <a:rPr lang="cs-CZ" sz="16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  <a:r>
              <a:rPr lang="cs" sz="16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dnocení vývoje BSL: Test produkce </a:t>
            </a:r>
            <a:r>
              <a:rPr lang="cs" sz="10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 </a:t>
            </a:r>
            <a:r>
              <a:rPr lang="cs-CZ" sz="100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3"/>
              </a:rPr>
              <a:t>http://</a:t>
            </a:r>
            <a:r>
              <a:rPr lang="cs-CZ" sz="10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3"/>
              </a:rPr>
              <a:t>www.signlang-assessment.info/index.php/assessing-bsl-development-production-test-narrative-skills.html</a:t>
            </a:r>
            <a:r>
              <a:rPr lang="cs-CZ" sz="10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cs" sz="1000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79512" y="1286564"/>
            <a:ext cx="8568952" cy="381642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" sz="1600" dirty="0"/>
              <a:t>doplněk </a:t>
            </a:r>
            <a:r>
              <a:rPr lang="cs" sz="1600" dirty="0" smtClean="0"/>
              <a:t>k receptivnímu testu (jen </a:t>
            </a:r>
            <a:r>
              <a:rPr lang="cs" sz="1600" dirty="0"/>
              <a:t>morfologie a syntax, zde </a:t>
            </a:r>
            <a:r>
              <a:rPr lang="cs" sz="1600" dirty="0" smtClean="0"/>
              <a:t>užití celé gramatiky v projevech dětí) </a:t>
            </a:r>
            <a:endParaRPr lang="cs" sz="1600" dirty="0"/>
          </a:p>
          <a:p>
            <a: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" sz="1600" dirty="0"/>
              <a:t>snaha o adaptaci na ASL (informace z roku 2012)</a:t>
            </a:r>
          </a:p>
          <a:p>
            <a: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dirty="0"/>
              <a:t>h</a:t>
            </a:r>
            <a:r>
              <a:rPr lang="cs" sz="1600" dirty="0" smtClean="0"/>
              <a:t>odnotí schopnost dětí produkovat vyprávění s odpovídajícím užitím </a:t>
            </a:r>
            <a:r>
              <a:rPr lang="cs" sz="1600" dirty="0"/>
              <a:t>gramatiky příslušného ZJ (BSL</a:t>
            </a:r>
            <a:r>
              <a:rPr lang="cs" sz="1600" dirty="0" smtClean="0"/>
              <a:t>)</a:t>
            </a:r>
          </a:p>
          <a:p>
            <a: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dirty="0"/>
              <a:t>m</a:t>
            </a:r>
            <a:r>
              <a:rPr lang="cs" sz="1600" dirty="0" smtClean="0"/>
              <a:t>etoda elicitace</a:t>
            </a:r>
            <a:endParaRPr lang="cs" sz="1600" dirty="0"/>
          </a:p>
          <a:p>
            <a: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" sz="1600" dirty="0"/>
              <a:t>zadávající musí umět ZJ (u BSL minimálně úroveň BSL 2) a projít školením k tomuto </a:t>
            </a:r>
            <a:r>
              <a:rPr lang="cs" sz="1600" dirty="0" smtClean="0"/>
              <a:t>testování</a:t>
            </a:r>
          </a:p>
          <a:p>
            <a:pPr marL="457200" lvl="0" indent="-3238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v</a:t>
            </a:r>
            <a:r>
              <a:rPr lang="cs-CZ" sz="1600" dirty="0" smtClean="0"/>
              <a:t>hodný pro </a:t>
            </a:r>
            <a:r>
              <a:rPr lang="cs-CZ" sz="1600" dirty="0"/>
              <a:t>děti, které:</a:t>
            </a:r>
          </a:p>
          <a:p>
            <a:pPr marL="914400" lvl="1" indent="-3238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400" dirty="0"/>
              <a:t>j</a:t>
            </a:r>
            <a:r>
              <a:rPr lang="cs-CZ" sz="1400" dirty="0" smtClean="0"/>
              <a:t>sou neslyšící a mají ZJ jako první jazyk</a:t>
            </a:r>
            <a:endParaRPr lang="cs-CZ" sz="1400" dirty="0"/>
          </a:p>
          <a:p>
            <a:pPr marL="914400" lvl="1" indent="-3238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400" dirty="0"/>
              <a:t>jsou </a:t>
            </a:r>
            <a:r>
              <a:rPr lang="cs-CZ" sz="1400" dirty="0" smtClean="0"/>
              <a:t>bilingvní </a:t>
            </a:r>
            <a:r>
              <a:rPr lang="cs-CZ" sz="1400" dirty="0"/>
              <a:t>v ZJ a mluveném jazyce</a:t>
            </a:r>
          </a:p>
          <a:p>
            <a:pPr marL="914400" lvl="1" indent="-3238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400" dirty="0"/>
              <a:t>j</a:t>
            </a:r>
            <a:r>
              <a:rPr lang="cs-CZ" sz="1400" dirty="0" smtClean="0"/>
              <a:t>sou slyšící a používají </a:t>
            </a:r>
            <a:r>
              <a:rPr lang="cs-CZ" sz="1400" dirty="0"/>
              <a:t>ZJ jako jejich primární komunikační prostředek (př. děti s </a:t>
            </a:r>
            <a:r>
              <a:rPr lang="cs-CZ" sz="1400" dirty="0" smtClean="0"/>
              <a:t>poruchami </a:t>
            </a:r>
            <a:r>
              <a:rPr lang="cs-CZ" sz="1400" dirty="0"/>
              <a:t>učení</a:t>
            </a:r>
            <a:r>
              <a:rPr lang="cs-CZ" sz="1400" dirty="0" smtClean="0"/>
              <a:t>)</a:t>
            </a:r>
            <a:endParaRPr lang="cs" sz="1600" dirty="0"/>
          </a:p>
          <a:p>
            <a: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dirty="0"/>
              <a:t>p</a:t>
            </a:r>
            <a:r>
              <a:rPr lang="cs" sz="1600" dirty="0" smtClean="0"/>
              <a:t>rozatím na testování </a:t>
            </a:r>
            <a:r>
              <a:rPr lang="cs" sz="1600" dirty="0"/>
              <a:t>dětí mezi 4 a 11 lety</a:t>
            </a:r>
          </a:p>
          <a:p>
            <a:pPr marL="914400" lvl="1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" sz="1400" dirty="0"/>
              <a:t>pod 4 roky: krátké, jednoduché, spontánní vyprávění, ale nejsou schopny samy převyprávět </a:t>
            </a:r>
            <a:r>
              <a:rPr lang="cs" sz="1400" dirty="0" smtClean="0"/>
              <a:t>jen jednou </a:t>
            </a:r>
            <a:r>
              <a:rPr lang="cs" sz="1400" dirty="0"/>
              <a:t>či dvakrát zhlédnuté video</a:t>
            </a:r>
          </a:p>
          <a:p>
            <a:pPr marL="914400" lvl="1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" sz="1400" dirty="0"/>
              <a:t>po 11 letech: rozvoj vyprávění je více méně </a:t>
            </a:r>
            <a:r>
              <a:rPr lang="cs" sz="1400" dirty="0" smtClean="0"/>
              <a:t>dokončen</a:t>
            </a:r>
            <a:endParaRPr lang="c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2) Učení </a:t>
            </a:r>
            <a:r>
              <a:rPr lang="cs" sz="240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 znakového jazyka jako L2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" dirty="0"/>
              <a:t>testy slouží ke zhodnocení kompetencí u mluvčích, kteří se znakový jazyk učí jako L2</a:t>
            </a:r>
          </a:p>
          <a:p>
            <a:pPr marL="514350" lvl="0" indent="-285750" rtl="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" dirty="0"/>
              <a:t>studenti - b</a:t>
            </a:r>
            <a:r>
              <a:rPr lang="cs" dirty="0" smtClean="0"/>
              <a:t>udoucí </a:t>
            </a:r>
            <a:r>
              <a:rPr lang="cs" dirty="0"/>
              <a:t>učitelé neslyšících, budoucí tlumočníci…</a:t>
            </a:r>
          </a:p>
          <a:p>
            <a:pPr marL="514350" lvl="0" indent="-28575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" dirty="0"/>
              <a:t>budou sem zahrnuty i postupy hodnocení </a:t>
            </a:r>
            <a:r>
              <a:rPr lang="cs" dirty="0" smtClean="0"/>
              <a:t>kompetencí </a:t>
            </a:r>
            <a:r>
              <a:rPr lang="cs" dirty="0"/>
              <a:t>ve znakových jazycích vyvinuté v souvislosti s </a:t>
            </a:r>
            <a:r>
              <a:rPr lang="cs" dirty="0" smtClean="0"/>
              <a:t>CEFR pro znakové jazyky</a:t>
            </a:r>
            <a:endParaRPr lang="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339502"/>
            <a:ext cx="8508772" cy="67822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cs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2) Učení </a:t>
            </a:r>
            <a:r>
              <a:rPr lang="cs" sz="240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 </a:t>
            </a:r>
            <a:r>
              <a:rPr lang="cs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ZJ jako L2: Rozhovor </a:t>
            </a:r>
            <a:r>
              <a:rPr lang="cs" sz="240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 posouzení </a:t>
            </a:r>
            <a:r>
              <a:rPr lang="cs" sz="2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kompetence v ZJ</a:t>
            </a:r>
            <a:r>
              <a:rPr lang="cs" sz="2400" dirty="0" smtClean="0"/>
              <a:t/>
            </a:r>
            <a:br>
              <a:rPr lang="cs" sz="2400" dirty="0" smtClean="0"/>
            </a:br>
            <a:r>
              <a:rPr lang="cs" sz="14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Sign Language Proficiency Interview </a:t>
            </a:r>
            <a:r>
              <a:rPr lang="cs" sz="1200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 </a:t>
            </a:r>
            <a:r>
              <a:rPr lang="cs-CZ" sz="1200" dirty="0">
                <a:hlinkClick r:id="rId3"/>
              </a:rPr>
              <a:t>http://</a:t>
            </a:r>
            <a:r>
              <a:rPr lang="cs-CZ" sz="1200" dirty="0" smtClean="0">
                <a:hlinkClick r:id="rId3"/>
              </a:rPr>
              <a:t>www.signlang-assessment.info/index.php/sign-language-proficiency-interview.html</a:t>
            </a:r>
            <a:r>
              <a:rPr lang="cs-CZ" sz="1200" dirty="0" smtClean="0"/>
              <a:t> </a:t>
            </a:r>
            <a:endParaRPr lang="cs" sz="1200" dirty="0"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251520" y="987574"/>
            <a:ext cx="8580780" cy="390049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>
              <a:buFont typeface="Arial" panose="020B0604020202020204" pitchFamily="34" charset="0"/>
              <a:buChar char="•"/>
            </a:pPr>
            <a:r>
              <a:rPr lang="cs-CZ" sz="1700" dirty="0"/>
              <a:t>s</a:t>
            </a:r>
            <a:r>
              <a:rPr lang="cs" sz="1700" dirty="0" smtClean="0"/>
              <a:t>louží k posouzení komunikačních schopností</a:t>
            </a:r>
          </a:p>
          <a:p>
            <a:pPr marL="971550" lvl="1" indent="-285750">
              <a:buFont typeface="Courier New" panose="02070309020205020404" pitchFamily="49" charset="0"/>
              <a:buChar char="o"/>
            </a:pPr>
            <a:r>
              <a:rPr lang="cs" sz="1600" dirty="0" smtClean="0"/>
              <a:t>hodnotí jak funkci, tak formu</a:t>
            </a:r>
          </a:p>
          <a:p>
            <a:pPr marL="971550" lvl="1" indent="-285750">
              <a:buFont typeface="Courier New" panose="02070309020205020404" pitchFamily="49" charset="0"/>
              <a:buChar char="o"/>
            </a:pPr>
            <a:r>
              <a:rPr lang="cs" sz="1600" dirty="0" smtClean="0"/>
              <a:t>produkce i porozumění</a:t>
            </a:r>
          </a:p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" sz="1700" dirty="0" smtClean="0"/>
              <a:t>forma konverzace</a:t>
            </a:r>
          </a:p>
          <a:p>
            <a:pPr marL="971550" lvl="1" indent="-285750" rt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" sz="1600" dirty="0" smtClean="0"/>
              <a:t>rozhovovor jeden </a:t>
            </a:r>
            <a:r>
              <a:rPr lang="cs" sz="1600" dirty="0"/>
              <a:t>na </a:t>
            </a:r>
            <a:r>
              <a:rPr lang="cs" sz="1600" dirty="0" smtClean="0"/>
              <a:t>jednoho</a:t>
            </a:r>
            <a:endParaRPr lang="cs" sz="1600" dirty="0"/>
          </a:p>
          <a:p>
            <a:pPr marL="971550" lvl="1" indent="-285750" rt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" sz="1600" dirty="0"/>
              <a:t>menší </a:t>
            </a:r>
            <a:r>
              <a:rPr lang="cs" sz="1600" dirty="0" smtClean="0"/>
              <a:t>nervozita</a:t>
            </a:r>
          </a:p>
          <a:p>
            <a:pPr marL="971550" lvl="1" indent="-285750">
              <a:buFont typeface="Courier New" panose="02070309020205020404" pitchFamily="49" charset="0"/>
              <a:buChar char="o"/>
            </a:pPr>
            <a:r>
              <a:rPr lang="cs" sz="1600" dirty="0"/>
              <a:t>15–20 </a:t>
            </a:r>
            <a:r>
              <a:rPr lang="cs" sz="1600" dirty="0" smtClean="0"/>
              <a:t>minut</a:t>
            </a:r>
            <a:endParaRPr lang="cs" sz="1600" dirty="0"/>
          </a:p>
          <a:p>
            <a:pPr marL="971550" lvl="1" indent="-285750" rt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n</a:t>
            </a:r>
            <a:r>
              <a:rPr lang="cs" sz="1600" dirty="0" smtClean="0"/>
              <a:t>ahráváno a posléze hodnoceno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cs" sz="1700" dirty="0" smtClean="0"/>
              <a:t>škála hodnocení – od </a:t>
            </a:r>
            <a:r>
              <a:rPr lang="cs" sz="1700" dirty="0"/>
              <a:t>čistého ZJ po formy blížící se spíše mluvenému jazyku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urier New" panose="02070309020205020404" pitchFamily="49" charset="0"/>
              <a:buChar char="o"/>
            </a:pPr>
            <a:r>
              <a:rPr lang="cs" dirty="0"/>
              <a:t>„</a:t>
            </a:r>
            <a:r>
              <a:rPr lang="cs" sz="1600" dirty="0"/>
              <a:t>superior plus“ až „no functional skills</a:t>
            </a:r>
            <a:r>
              <a:rPr lang="cs" sz="1600" dirty="0" smtClean="0"/>
              <a:t>“ (11 úrovní)</a:t>
            </a:r>
          </a:p>
          <a:p>
            <a:pPr marL="514350" lvl="0" indent="-285750">
              <a:buFont typeface="Arial" panose="020B0604020202020204" pitchFamily="34" charset="0"/>
              <a:buChar char="•"/>
            </a:pPr>
            <a:r>
              <a:rPr lang="cs" sz="1700" dirty="0"/>
              <a:t>vznikl na základě Oral Proficiency Interview (OPI) v Národním technickém institutu pro neslyšící v USA</a:t>
            </a:r>
          </a:p>
          <a:p>
            <a:pPr marL="914400" lvl="1" indent="-317500">
              <a:lnSpc>
                <a:spcPct val="115000"/>
              </a:lnSpc>
              <a:buClr>
                <a:schemeClr val="dk2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sz="1600" dirty="0"/>
              <a:t>t</a:t>
            </a:r>
            <a:r>
              <a:rPr lang="cs" sz="1600" dirty="0"/>
              <a:t>en se zaměřuje na komunikační kompetence v druhém nebo cizím jazyce</a:t>
            </a:r>
          </a:p>
          <a:p>
            <a:pPr marL="914400" lvl="1" indent="-317500">
              <a:lnSpc>
                <a:spcPct val="115000"/>
              </a:lnSpc>
              <a:buClr>
                <a:schemeClr val="dk2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sz="1600" dirty="0"/>
              <a:t>a</a:t>
            </a:r>
            <a:r>
              <a:rPr lang="cs" sz="1600" dirty="0"/>
              <a:t>daptován na znakové jazyky, do podoby SLPI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urier New" panose="02070309020205020404" pitchFamily="49" charset="0"/>
              <a:buChar char="o"/>
            </a:pPr>
            <a:endParaRPr lang="c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ní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Metropolitní</Template>
  <TotalTime>205</TotalTime>
  <Words>894</Words>
  <Application>Microsoft Office PowerPoint</Application>
  <PresentationFormat>Předvádění na obrazovce (16:9)</PresentationFormat>
  <Paragraphs>120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Wingdings</vt:lpstr>
      <vt:lpstr>Metropolitní</vt:lpstr>
      <vt:lpstr>Testování ve znakových jazycích</vt:lpstr>
      <vt:lpstr>Sign Language Assessment</vt:lpstr>
      <vt:lpstr>Sign Language Assessment </vt:lpstr>
      <vt:lpstr>1) Osvojování si znakového jazyka jako L1</vt:lpstr>
      <vt:lpstr>1) Osvojování si ZJ jako L1: Recepce Test receptivních dovedností v BSL  http://www.signlang-assessment.info/index.php/british-sign-language-receptive-skills-test.html </vt:lpstr>
      <vt:lpstr>Prezentace aplikace PowerPoint</vt:lpstr>
      <vt:lpstr>1) Osvojování si ZJ jako L1: Produkce Hodnocení vývoje BSL: Test produkce - http://www.signlang-assessment.info/index.php/assessing-bsl-development-production-test-narrative-skills.html </vt:lpstr>
      <vt:lpstr>2) Učení se znakového jazyka jako L2</vt:lpstr>
      <vt:lpstr>2) Učení se ZJ jako L2: Rozhovor k posouzení kompetence v ZJ Sign Language Proficiency Interview - http://www.signlang-assessment.info/index.php/sign-language-proficiency-interview.html </vt:lpstr>
      <vt:lpstr>Prezentace aplikace PowerPoint</vt:lpstr>
      <vt:lpstr>3) Testy vyvinuté za účelem lingvistických výzkumů </vt:lpstr>
      <vt:lpstr>4) Testování kognitivního vývoje</vt:lpstr>
      <vt:lpstr>Zdroj: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Testování ve znakových jazycích</dc:title>
  <dc:creator>Andrea Hudáková</dc:creator>
  <cp:lastModifiedBy>Andrea Hudáková</cp:lastModifiedBy>
  <cp:revision>29</cp:revision>
  <dcterms:modified xsi:type="dcterms:W3CDTF">2017-04-10T09:18:46Z</dcterms:modified>
</cp:coreProperties>
</file>