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Hudáková" initials="AH" lastIdx="15" clrIdx="0">
    <p:extLst>
      <p:ext uri="{19B8F6BF-5375-455C-9EA6-DF929625EA0E}">
        <p15:presenceInfo xmlns:p15="http://schemas.microsoft.com/office/powerpoint/2012/main" userId="741b2a806fc06f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2" y="1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4-03T22:30:40.022" idx="11">
    <p:pos x="1411" y="2608"/>
    <p:text>jaké typy testových úloh obsahují?</p:text>
    <p:extLst>
      <p:ext uri="{C676402C-5697-4E1C-873F-D02D1690AC5C}">
        <p15:threadingInfo xmlns:p15="http://schemas.microsoft.com/office/powerpoint/2012/main" timeZoneBias="-1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856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618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813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90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43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47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57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46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107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435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10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72908-41D6-4FA0-A0E8-0F20C358A8C1}" type="datetimeFigureOut">
              <a:rPr lang="cs-CZ" smtClean="0"/>
              <a:pPr/>
              <a:t>30.04.2017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8E4514D-8DA2-41B5-B31E-4D93FCEFA9C1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4602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icr.cz/Prave-menu/Mezinarodni-setreni/PIRLS/Cteme-nejen-v-hodinach-ceskeho-jazyk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et.csicr.cz/SchoolAndHomeTesting/HomeTestingPage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Testy a testování</a:t>
            </a:r>
            <a:br>
              <a:rPr lang="cs-CZ" dirty="0"/>
            </a:br>
            <a:r>
              <a:rPr lang="cs-CZ" sz="4000" dirty="0"/>
              <a:t>česká školní inspekce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Šárka Teichmanová, Jan </a:t>
            </a:r>
            <a:r>
              <a:rPr lang="cs-CZ" dirty="0" err="1"/>
              <a:t>bláha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3347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22CA2-B3C4-4BF2-B0ED-AE0670B2F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Testy/testování pod hlavičkou </a:t>
            </a:r>
            <a:r>
              <a:rPr lang="cs-CZ" dirty="0" err="1"/>
              <a:t>čši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44A6DF-26DE-4778-91B8-A4BED3223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PISA  (</a:t>
            </a:r>
            <a:r>
              <a:rPr lang="cs-CZ" dirty="0" err="1"/>
              <a:t>Programme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International Student </a:t>
            </a:r>
            <a:r>
              <a:rPr lang="cs-CZ" dirty="0" err="1"/>
              <a:t>Assessment</a:t>
            </a:r>
            <a:r>
              <a:rPr lang="cs-CZ" dirty="0"/>
              <a:t>)</a:t>
            </a:r>
          </a:p>
          <a:p>
            <a:r>
              <a:rPr lang="cs-CZ" dirty="0"/>
              <a:t>PIRLS (</a:t>
            </a:r>
            <a:r>
              <a:rPr lang="en-US" dirty="0"/>
              <a:t>P</a:t>
            </a:r>
            <a:r>
              <a:rPr lang="cs-CZ" dirty="0" err="1"/>
              <a:t>rogress</a:t>
            </a:r>
            <a:r>
              <a:rPr lang="en-US" dirty="0"/>
              <a:t> in International Reading Literacy Study</a:t>
            </a:r>
            <a:r>
              <a:rPr lang="cs-CZ" dirty="0"/>
              <a:t>)</a:t>
            </a:r>
          </a:p>
          <a:p>
            <a:r>
              <a:rPr lang="cs-CZ" dirty="0"/>
              <a:t>TIMSS (</a:t>
            </a:r>
            <a:r>
              <a:rPr lang="en-US" dirty="0"/>
              <a:t>Trends in International Mathematics and Science Stud</a:t>
            </a:r>
            <a:r>
              <a:rPr lang="cs-CZ" dirty="0"/>
              <a:t>)</a:t>
            </a:r>
          </a:p>
          <a:p>
            <a:r>
              <a:rPr lang="cs-CZ" dirty="0"/>
              <a:t>ICILS (International </a:t>
            </a:r>
            <a:r>
              <a:rPr lang="cs-CZ" dirty="0" err="1"/>
              <a:t>Computer</a:t>
            </a:r>
            <a:r>
              <a:rPr lang="cs-CZ" dirty="0"/>
              <a:t> and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Study)</a:t>
            </a:r>
          </a:p>
          <a:p>
            <a:r>
              <a:rPr lang="cs-CZ" dirty="0"/>
              <a:t>TALIS (</a:t>
            </a:r>
            <a:r>
              <a:rPr lang="en-US" dirty="0"/>
              <a:t>Teaching and Learning International Survey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2588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560679"/>
            <a:ext cx="4670926" cy="1347634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PIRLS</a:t>
            </a:r>
            <a:br>
              <a:rPr lang="cs-CZ" sz="2400" dirty="0"/>
            </a:br>
            <a:r>
              <a:rPr lang="cs-CZ" sz="2400" dirty="0"/>
              <a:t>(</a:t>
            </a:r>
            <a:r>
              <a:rPr lang="en-US" sz="2400" dirty="0"/>
              <a:t>P</a:t>
            </a:r>
            <a:r>
              <a:rPr lang="cs-CZ" sz="2400" dirty="0" err="1"/>
              <a:t>rogress</a:t>
            </a:r>
            <a:r>
              <a:rPr lang="en-US" sz="2400" dirty="0"/>
              <a:t> in International Reading Literacy Study</a:t>
            </a:r>
            <a:r>
              <a:rPr lang="cs-CZ" sz="24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1579" y="2675690"/>
            <a:ext cx="9603275" cy="3450613"/>
          </a:xfrm>
        </p:spPr>
        <p:txBody>
          <a:bodyPr>
            <a:normAutofit/>
          </a:bodyPr>
          <a:lstStyle/>
          <a:p>
            <a:r>
              <a:rPr lang="cs-CZ" dirty="0"/>
              <a:t>PIRLS  – čtení a porozumění textu žáků 4. roč. ZŠ (příklady úloh </a:t>
            </a:r>
            <a:r>
              <a:rPr lang="cs-CZ" dirty="0">
                <a:hlinkClick r:id="rId2"/>
              </a:rPr>
              <a:t>tady</a:t>
            </a:r>
            <a:r>
              <a:rPr lang="cs-CZ" dirty="0"/>
              <a:t>, 80 minut, 2 texty/obrázky/grafy –&gt; 10 otázek ke každému textu, jak otevřené tak uzavřené)</a:t>
            </a:r>
          </a:p>
          <a:p>
            <a:r>
              <a:rPr lang="cs-CZ" dirty="0"/>
              <a:t>PIRLS – projekt Mezinárodní asociace pro hodnocení výsledků vzdělávání IEA</a:t>
            </a:r>
          </a:p>
          <a:p>
            <a:r>
              <a:rPr lang="en-US" dirty="0"/>
              <a:t>TIMSS</a:t>
            </a:r>
            <a:r>
              <a:rPr lang="cs-CZ" dirty="0"/>
              <a:t> – matematika a přírodověda/biologie žáků 4. a 8. roč. ZŠ</a:t>
            </a:r>
          </a:p>
          <a:p>
            <a:r>
              <a:rPr lang="cs-CZ" dirty="0"/>
              <a:t>TIMSS – Šetření probíhá v cyklech, ten poslední proběhl v letech 2015 a 2016</a:t>
            </a:r>
          </a:p>
          <a:p>
            <a:r>
              <a:rPr lang="cs-CZ" dirty="0"/>
              <a:t>TIMSS a PIRLS – Součástí šetření jsou dotazníky pro rodiče, ředitele škol nebo učitele</a:t>
            </a:r>
          </a:p>
          <a:p>
            <a:r>
              <a:rPr lang="cs-CZ" dirty="0"/>
              <a:t>Více informací : msmt.cz,  csicr.cz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22505" y="560679"/>
            <a:ext cx="4670926" cy="13476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TIMSS</a:t>
            </a:r>
            <a:r>
              <a:rPr lang="cs-CZ" sz="2400" dirty="0"/>
              <a:t> (</a:t>
            </a:r>
            <a:r>
              <a:rPr lang="en-US" sz="2400" dirty="0"/>
              <a:t>Trends in International Mathematics and Science Stud</a:t>
            </a:r>
            <a:r>
              <a:rPr lang="cs-CZ" sz="2400" dirty="0"/>
              <a:t>)</a:t>
            </a:r>
          </a:p>
          <a:p>
            <a:pPr algn="ctr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89606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51579" y="560679"/>
            <a:ext cx="4670926" cy="1347634"/>
          </a:xfrm>
        </p:spPr>
        <p:txBody>
          <a:bodyPr>
            <a:normAutofit/>
          </a:bodyPr>
          <a:lstStyle/>
          <a:p>
            <a:pPr algn="ctr"/>
            <a:r>
              <a:rPr lang="cs-CZ" sz="2400" dirty="0"/>
              <a:t>PIRLS</a:t>
            </a:r>
            <a:br>
              <a:rPr lang="cs-CZ" sz="2400" dirty="0"/>
            </a:br>
            <a:r>
              <a:rPr lang="cs-CZ" sz="2400" dirty="0"/>
              <a:t>(</a:t>
            </a:r>
            <a:r>
              <a:rPr lang="en-US" sz="2400" dirty="0"/>
              <a:t>P</a:t>
            </a:r>
            <a:r>
              <a:rPr lang="cs-CZ" sz="2400" dirty="0" err="1"/>
              <a:t>rogress</a:t>
            </a:r>
            <a:r>
              <a:rPr lang="en-US" sz="2400" dirty="0"/>
              <a:t> in International Reading Literacy Study</a:t>
            </a:r>
            <a:r>
              <a:rPr lang="cs-CZ" sz="2400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1579" y="1908313"/>
            <a:ext cx="9603275" cy="4075044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Výsledky: </a:t>
            </a:r>
          </a:p>
          <a:p>
            <a:r>
              <a:rPr lang="cs-CZ" dirty="0"/>
              <a:t>Čtenářská gramotnost: Nejlepších výsledků v celkovém hodnocení dosáhly Hongkong, Rusko, Finsko a Singapur, první desítku dále doplnily státy jako Severní Irsko, USA, Dánsko, Chorvatsko, Tchaj-wan a Irsko. Výsledek českých žáků je nadprůměrný a jeho hodnota je 545 bodů.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ČR 10. místo ze 21 zemí (první místo Hongkong 571 bodů – percentilový systém)</a:t>
            </a:r>
          </a:p>
          <a:p>
            <a:r>
              <a:rPr lang="cs-CZ" dirty="0"/>
              <a:t>Matematika:  Výrazně nejlepších výsledků v matematice již tradičně dosáhli žáci asijských zemí. Z evropských zemí si nejlépe vedli žáci Severního Irska. Výsledek českých žáků 4. ročníků v matematice je nadprůměrný a jeho hodnota je 528 bodů </a:t>
            </a:r>
            <a:r>
              <a:rPr lang="cs-CZ" dirty="0">
                <a:sym typeface="Symbol" panose="05050102010706020507" pitchFamily="18" charset="2"/>
              </a:rPr>
              <a:t></a:t>
            </a:r>
            <a:r>
              <a:rPr lang="cs-CZ" dirty="0"/>
              <a:t> ČR 21. místo ze 49 zemí (první Singapur 618 bodů – percentilový systém)</a:t>
            </a:r>
          </a:p>
          <a:p>
            <a:r>
              <a:rPr lang="cs-CZ" dirty="0"/>
              <a:t>Přírodověda: 534 bodů ČR 17. místo ze 49 zemí (první Singapur 590 bodů – percentilový systém)</a:t>
            </a:r>
          </a:p>
          <a:p>
            <a:r>
              <a:rPr lang="cs-CZ" dirty="0"/>
              <a:t>http://www.csicr.cz/cz/Aktuality/Vysledky-TIMSS-2015-%E2%80%93-znalosti-zaku-4-rocniku-ZS-v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122505" y="560679"/>
            <a:ext cx="4670926" cy="13476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TIMSS – Trends in International Mathematics and Science Stud</a:t>
            </a:r>
            <a:endParaRPr lang="cs-CZ" sz="2400" dirty="0"/>
          </a:p>
          <a:p>
            <a:pPr algn="ctr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57686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 ICILS (International </a:t>
            </a:r>
            <a:r>
              <a:rPr lang="cs-CZ" dirty="0" err="1"/>
              <a:t>Computer</a:t>
            </a:r>
            <a:r>
              <a:rPr lang="cs-CZ" dirty="0"/>
              <a:t> and 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Literacy</a:t>
            </a:r>
            <a:r>
              <a:rPr lang="cs-CZ" dirty="0"/>
              <a:t> Study)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Testování žáků 8. roč. ZŠ a odpovídajících ročníků gymnázií</a:t>
            </a:r>
          </a:p>
          <a:p>
            <a:r>
              <a:rPr lang="cs-CZ" dirty="0"/>
              <a:t>Cílem je zmapovat rozdíly v dosažené úrovni počítačové a informační gramotnosti napříč státy. </a:t>
            </a:r>
          </a:p>
          <a:p>
            <a:r>
              <a:rPr lang="cs-CZ" dirty="0"/>
              <a:t>Sledováno je technologické zázemí škol, zkušenosti a vzdělání pedagogů a to, jak využívají své znalosti v praxi</a:t>
            </a:r>
          </a:p>
          <a:p>
            <a:r>
              <a:rPr lang="cs-CZ" dirty="0"/>
              <a:t>Dva 30 minutové testy (otevřené i uzavřené otázky zasazené do simulovaného počítačového prostředí – příklady otázek na dalším slidu)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09941" y="5013907"/>
            <a:ext cx="668655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10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bg2">
                  <a:tint val="94000"/>
                  <a:satMod val="80000"/>
                  <a:lumMod val="106000"/>
                </a:schemeClr>
              </a:gs>
              <a:gs pos="100000">
                <a:schemeClr val="bg2">
                  <a:shade val="80000"/>
                </a:schemeClr>
              </a:gs>
            </a:gsLst>
            <a:path path="circle">
              <a:fillToRect l="43000" r="43000" b="100000"/>
            </a:path>
          </a:gradFill>
          <a:ln>
            <a:noFill/>
          </a:ln>
          <a:effectLst/>
        </p:spPr>
      </p:sp>
      <p:sp>
        <p:nvSpPr>
          <p:cNvPr id="23" name="Rectangle 2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5" name="Picture 24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7" name="Straight Connector 26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E911C1C5-FA92-42A7-9889-3B49E0E6B7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1799351" y="-32383"/>
            <a:ext cx="9111305" cy="690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85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TALIS </a:t>
            </a:r>
            <a:br>
              <a:rPr lang="cs-CZ" dirty="0"/>
            </a:br>
            <a:r>
              <a:rPr lang="cs-CZ" dirty="0"/>
              <a:t>(profesní rozvoj učitelů)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51579" y="1953088"/>
            <a:ext cx="9603275" cy="3453413"/>
          </a:xfrm>
        </p:spPr>
        <p:txBody>
          <a:bodyPr>
            <a:normAutofit/>
          </a:bodyPr>
          <a:lstStyle/>
          <a:p>
            <a:r>
              <a:rPr lang="cs-CZ" dirty="0"/>
              <a:t>Mezinárodní šetření o vyučování a učení. První vlna v roce 2008 (bez ČR), druhá 2013 (s ČR).</a:t>
            </a:r>
          </a:p>
          <a:p>
            <a:r>
              <a:rPr lang="cs-CZ" dirty="0"/>
              <a:t>Dotazník pro ředitele ZŠ a učitele na 2. stupni základních škol a </a:t>
            </a:r>
            <a:r>
              <a:rPr lang="cs-CZ" dirty="0" err="1"/>
              <a:t>odpov</a:t>
            </a:r>
            <a:r>
              <a:rPr lang="cs-CZ" dirty="0"/>
              <a:t>. ročnících víceletých gymnázií.</a:t>
            </a:r>
          </a:p>
          <a:p>
            <a:r>
              <a:rPr lang="cs-CZ" dirty="0"/>
              <a:t>Výsledky: http://www.csicr.cz/getattachment/c2817f61-72f1-4e58-b843-761110ccad6d</a:t>
            </a:r>
          </a:p>
        </p:txBody>
      </p:sp>
    </p:spTree>
    <p:extLst>
      <p:ext uri="{BB962C8B-B14F-4D97-AF65-F5344CB8AC3E}">
        <p14:creationId xmlns:p14="http://schemas.microsoft.com/office/powerpoint/2010/main" val="24448420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Niqes</a:t>
            </a:r>
            <a:r>
              <a:rPr lang="cs-CZ" dirty="0"/>
              <a:t> – národní systém inspekčního hodnocení vzdělávací soustavy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Červenec 2011 – říjen 2015</a:t>
            </a:r>
          </a:p>
          <a:p>
            <a:r>
              <a:rPr lang="cs-CZ" dirty="0"/>
              <a:t>Cíl: vytvořit jednotný systém pro hodnocení kvality a efektivity vzdělávání</a:t>
            </a:r>
          </a:p>
          <a:p>
            <a:r>
              <a:rPr lang="cs-CZ" dirty="0"/>
              <a:t>Čtyři klíčové aktivity: </a:t>
            </a:r>
          </a:p>
          <a:p>
            <a:pPr lvl="1"/>
            <a:r>
              <a:rPr lang="cs-CZ" dirty="0"/>
              <a:t>Vytvoření nových inspekčních postupů a metod pro zjišťování a hodnocení kvality vzdělávání</a:t>
            </a:r>
          </a:p>
          <a:p>
            <a:pPr lvl="1"/>
            <a:r>
              <a:rPr lang="cs-CZ" dirty="0"/>
              <a:t>Vytvořit systém pro hodnocení školních vzdělávacích programů</a:t>
            </a:r>
          </a:p>
          <a:p>
            <a:pPr lvl="1"/>
            <a:r>
              <a:rPr lang="cs-CZ" dirty="0"/>
              <a:t>Personální rozvoj ČŠI</a:t>
            </a:r>
          </a:p>
          <a:p>
            <a:pPr lvl="1"/>
            <a:r>
              <a:rPr lang="cs-CZ" dirty="0"/>
              <a:t>Vybudování technologické platformy pro elektronické ověřování výsledků žáků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Niqes</a:t>
            </a:r>
            <a:r>
              <a:rPr lang="cs-CZ" dirty="0"/>
              <a:t> – národní systém inspekčního hodnocení vzdělávací soustavy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květnu roku 2013 v rámci </a:t>
            </a:r>
            <a:r>
              <a:rPr lang="cs-CZ" dirty="0" err="1"/>
              <a:t>projeku</a:t>
            </a:r>
            <a:r>
              <a:rPr lang="cs-CZ" dirty="0"/>
              <a:t> NIQES proběhlo celoplošné testování žáků 5. a 9. ročníků</a:t>
            </a:r>
          </a:p>
          <a:p>
            <a:r>
              <a:rPr lang="cs-CZ" dirty="0"/>
              <a:t>Bylo plánováno, že toto testování se bude každoročně opakovat pro neustálou kontrolu výsledků vzdělávání</a:t>
            </a:r>
          </a:p>
          <a:p>
            <a:r>
              <a:rPr lang="cs-CZ" dirty="0"/>
              <a:t>Elektronické testování – tzv. domácí testování</a:t>
            </a:r>
          </a:p>
          <a:p>
            <a:pPr lvl="1"/>
            <a:r>
              <a:rPr lang="cs-CZ" dirty="0"/>
              <a:t>Volně přístupné, po krátké registraci možnost vyzkoušení všech testů (napříč předměty</a:t>
            </a:r>
            <a:r>
              <a:rPr lang="cs-CZ"/>
              <a:t>, ročníky)</a:t>
            </a:r>
            <a:endParaRPr lang="cs-CZ" dirty="0"/>
          </a:p>
          <a:p>
            <a:pPr lvl="1"/>
            <a:r>
              <a:rPr lang="cs-CZ" dirty="0">
                <a:hlinkClick r:id="rId2"/>
              </a:rPr>
              <a:t>https://set.csicr.cz/SchoolAndHomeTesting/HomeTestingPage.aspx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276</TotalTime>
  <Words>554</Words>
  <Application>Microsoft Office PowerPoint</Application>
  <PresentationFormat>Širokoúhlá obrazovka</PresentationFormat>
  <Paragraphs>46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Symbol</vt:lpstr>
      <vt:lpstr>Galerie</vt:lpstr>
      <vt:lpstr>Testy a testování česká školní inspekce</vt:lpstr>
      <vt:lpstr>Testy/testování pod hlavičkou čši</vt:lpstr>
      <vt:lpstr>PIRLS (Progress in International Reading Literacy Study)</vt:lpstr>
      <vt:lpstr>PIRLS (Progress in International Reading Literacy Study)</vt:lpstr>
      <vt:lpstr> ICILS (International Computer and Information Literacy Study)</vt:lpstr>
      <vt:lpstr>Prezentace aplikace PowerPoint</vt:lpstr>
      <vt:lpstr>TALIS  (profesní rozvoj učitelů)</vt:lpstr>
      <vt:lpstr>Niqes – národní systém inspekčního hodnocení vzdělávací soustavy v ČR</vt:lpstr>
      <vt:lpstr>Niqes – národní systém inspekčního hodnocení vzdělávací soustavy v ČR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Bláha</dc:creator>
  <cp:lastModifiedBy>Jan Bláha</cp:lastModifiedBy>
  <cp:revision>31</cp:revision>
  <dcterms:created xsi:type="dcterms:W3CDTF">2017-04-01T14:14:00Z</dcterms:created>
  <dcterms:modified xsi:type="dcterms:W3CDTF">2017-04-30T15:41:20Z</dcterms:modified>
</cp:coreProperties>
</file>