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427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2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08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358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276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1040" y="702000"/>
            <a:ext cx="11029320" cy="1013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81040" y="2180520"/>
            <a:ext cx="11029320" cy="367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887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82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037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09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4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672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3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483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3DEB3DD-2568-467B-821F-4D11B735F40D}" type="datetime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7. 4. 2017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2A1E13E-3601-4A73-BDC3-7AB02C905C91}" type="slidenum">
              <a:rPr lang="cs-CZ" sz="900" b="0" strike="noStrike" spc="-1" smtClean="0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45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t/zaverecne-zkousky-pro-zaky-se-sluchovym-postizeni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NZZ/publikace/vyhodnoceni_pripominky_skol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uploads/NZZ2/publikace/NZZ2_tisk.pdf" TargetMode="External"/><Relationship Id="rId2" Type="http://schemas.openxmlformats.org/officeDocument/2006/relationships/hyperlink" Target="http://www.nuv.cz/t/nz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81040" y="1020600"/>
            <a:ext cx="10993320" cy="1474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4D143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Jednotné závěrečné zkoušky na SŠ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921680" y="5410800"/>
            <a:ext cx="9652680" cy="590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b="0" strike="noStrike" cap="all" spc="-1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Eliška Márová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b="0" strike="noStrike" cap="all" spc="-1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Karolína šiková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8104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proč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jednotné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zadávání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(co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školám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učitelům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a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žákům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přinese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) 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2081880"/>
            <a:ext cx="11029320" cy="36781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06000" indent="-305640"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0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potřeba sjednocení závěrečných zkoušek souvisí s větší autonomií škol, kterou získaly po roce 1990</a:t>
            </a:r>
            <a:endParaRPr lang="en-US" sz="20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zkoušky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byly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sjednoceny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na</a:t>
            </a:r>
            <a:r>
              <a:rPr lang="en-US" sz="20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základě</a:t>
            </a:r>
            <a:r>
              <a:rPr lang="en-US" sz="20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novely</a:t>
            </a:r>
            <a:r>
              <a:rPr lang="cs-CZ" sz="20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školského</a:t>
            </a:r>
            <a:r>
              <a:rPr lang="en-US" sz="20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zákona</a:t>
            </a:r>
            <a:r>
              <a:rPr lang="cs-CZ" sz="20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(82/2015 Sb.)</a:t>
            </a:r>
            <a:r>
              <a:rPr lang="en-US" sz="20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která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vstoupila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 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platnost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1.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května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2015</a:t>
            </a:r>
            <a:endParaRPr lang="cs-CZ" sz="20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74331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sz="1600" b="1" dirty="0"/>
              <a:t>§ 76 </a:t>
            </a:r>
            <a:r>
              <a:rPr lang="cs-CZ" sz="1600" dirty="0"/>
              <a:t>Ministerstvo stanoví prováděcím právním předpisem podrobnosti o pojetí, obsahu a průběhu závěrečných zkoušek, termínech jejich konání, stanovení předmětů, z nichž se závěrečná zkouška koná, složení zkušební komise, způsobu hodnocení žáků a o opravných zkouškách a zkouškách v náhradním termínu. </a:t>
            </a:r>
            <a:endParaRPr lang="cs-CZ" sz="20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co </a:t>
            </a:r>
            <a:r>
              <a:rPr lang="en-US" sz="3200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školám</a:t>
            </a:r>
            <a:r>
              <a:rPr lang="en-US" sz="3200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3200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učitelům</a:t>
            </a:r>
            <a:r>
              <a:rPr lang="en-US" sz="3200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a </a:t>
            </a:r>
            <a:r>
              <a:rPr lang="en-US" sz="3200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žákům</a:t>
            </a:r>
            <a:r>
              <a:rPr lang="en-US" sz="3200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3200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přinese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">
              <a:lnSpc>
                <a:spcPct val="100000"/>
              </a:lnSpc>
              <a:buClr>
                <a:srgbClr val="903163"/>
              </a:buClr>
              <a:buSzPct val="92000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PŘÍNOSY?</a:t>
            </a: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</a:t>
            </a:r>
            <a:r>
              <a:rPr lang="en-US" sz="2400" b="1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pětn</a:t>
            </a:r>
            <a:r>
              <a:rPr lang="cs-CZ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á</a:t>
            </a:r>
            <a:r>
              <a:rPr lang="en-US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vazba</a:t>
            </a:r>
            <a:r>
              <a:rPr lang="en-US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školám</a:t>
            </a:r>
            <a:endParaRPr lang="en-US" sz="2400" b="1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liv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na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kvalitu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vzdělávání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školách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–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výuka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vybavenost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pracoviště</a:t>
            </a: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...</a:t>
            </a:r>
            <a:endParaRPr lang="en-US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výstupy žáků daného oboru jsou srovnatelné</a:t>
            </a: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žáky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téhož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oboru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jsou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kladeny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stejné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nároky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jsou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objektivně</a:t>
            </a:r>
            <a:r>
              <a:rPr lang="en-US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hodnoceni</a:t>
            </a:r>
            <a:r>
              <a:rPr lang="en-US" sz="2400" b="1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podle</a:t>
            </a:r>
            <a:r>
              <a:rPr lang="en-US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jednotných </a:t>
            </a:r>
            <a:r>
              <a:rPr lang="en-US" sz="2400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kritérií</a:t>
            </a:r>
            <a:endParaRPr lang="en-US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55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8104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Obsa</a:t>
            </a:r>
            <a:r>
              <a:rPr lang="cs-CZ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h</a:t>
            </a:r>
          </a:p>
          <a:p>
            <a:pPr>
              <a:lnSpc>
                <a:spcPct val="100000"/>
              </a:lnSpc>
            </a:pPr>
            <a:r>
              <a:rPr lang="cs-CZ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(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v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čem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je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nová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závěrečná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zkouška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“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nová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”</a:t>
            </a:r>
            <a:r>
              <a:rPr lang="cs-CZ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81040" y="1941369"/>
            <a:ext cx="11029320" cy="41358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1" u="sng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Kdo p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říprav</a:t>
            </a:r>
            <a:r>
              <a:rPr lang="cs-CZ" sz="2400" b="1" u="sng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uje</a:t>
            </a: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témat</a:t>
            </a:r>
            <a:r>
              <a:rPr lang="cs-CZ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a:</a:t>
            </a:r>
          </a:p>
          <a:p>
            <a:pPr marL="90810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učitelé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odborných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</a:t>
            </a:r>
            <a:endParaRPr lang="cs-CZ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90810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odborníci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z 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prax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</a:t>
            </a:r>
          </a:p>
          <a:p>
            <a:pPr marL="90810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endParaRPr lang="cs-CZ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využíván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kvalifikační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standard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kvalifikace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které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vzdělávání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 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oboru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směřuje</a:t>
            </a:r>
            <a:endParaRPr lang="cs-CZ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endParaRPr lang="cs-CZ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od školního roku 2014/2015 </a:t>
            </a:r>
            <a:r>
              <a:rPr lang="en-US" sz="24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nově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–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obecný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přehled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světa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práce</a:t>
            </a:r>
            <a:endParaRPr lang="cs-CZ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endParaRPr lang="en-US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0900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návaznosti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na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využívání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RVP a ŠVP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školám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poskytnuta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možnost</a:t>
            </a:r>
            <a:r>
              <a:rPr lang="en-US" sz="24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doplnit</a:t>
            </a:r>
            <a:r>
              <a:rPr lang="en-US" sz="24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jednotné</a:t>
            </a:r>
            <a:r>
              <a:rPr lang="en-US" sz="24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zadání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o 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jejich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specifika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vyjádřená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 ŠVP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lang="en-US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8104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Realizace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reformy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81040" y="1941342"/>
            <a:ext cx="11029320" cy="414265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3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2005 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–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začátek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příprav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jednotných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závěrečných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zkoušek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(NZZ =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nová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závěrečná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zkouška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lang="cs-CZ" sz="23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60">
              <a:lnSpc>
                <a:spcPct val="100000"/>
              </a:lnSpc>
              <a:buClr>
                <a:srgbClr val="903163"/>
              </a:buClr>
              <a:buSzPct val="92000"/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3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2009–2012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projekt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Nová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závěrečná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zkouška</a:t>
            </a:r>
            <a:endParaRPr lang="en-US" sz="23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tvorba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prvních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jednotných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zadání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pro NZZ</a:t>
            </a:r>
            <a:endParaRPr lang="en-US" sz="1400" b="0" strike="noStrike" spc="-1" dirty="0">
              <a:solidFill>
                <a:schemeClr val="bg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školním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roce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2009/2010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skládalo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NZZ „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dobrovolně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“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již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21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tisíc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žáků</a:t>
            </a:r>
            <a:r>
              <a:rPr lang="en-US" sz="20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(68 %)</a:t>
            </a:r>
            <a:endParaRPr lang="cs-CZ" sz="20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24360" lvl="1">
              <a:lnSpc>
                <a:spcPct val="100000"/>
              </a:lnSpc>
              <a:buClr>
                <a:srgbClr val="903163"/>
              </a:buClr>
              <a:buSzPct val="92000"/>
            </a:pP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300" u="sng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2012–2014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projekt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Nová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závěrečná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zkouška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</a:t>
            </a:r>
            <a:endParaRPr lang="en-US" sz="23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tvorba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jednotných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zadání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pro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závěrečné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zkoušky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2012/13 a 2013/14</a:t>
            </a:r>
            <a:endParaRPr lang="en-US" sz="1400" b="0" strike="noStrike" spc="-1" dirty="0">
              <a:solidFill>
                <a:schemeClr val="bg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příprava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podmínek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pro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celoplošné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zavedení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nové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závěrečné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zkoušky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od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školního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roku</a:t>
            </a:r>
            <a:r>
              <a:rPr lang="en-US" sz="2000" b="0" strike="noStrike" spc="-1" dirty="0">
                <a:solidFill>
                  <a:schemeClr val="bg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2014/15</a:t>
            </a:r>
            <a:endParaRPr lang="cs-CZ" sz="2000" b="0" strike="noStrike" spc="-1" dirty="0">
              <a:solidFill>
                <a:schemeClr val="bg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24360" lvl="1">
              <a:lnSpc>
                <a:spcPct val="100000"/>
              </a:lnSpc>
              <a:buClr>
                <a:srgbClr val="903163"/>
              </a:buClr>
              <a:buSzPct val="92000"/>
            </a:pP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3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školní</a:t>
            </a:r>
            <a:r>
              <a:rPr lang="en-US" sz="23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rok</a:t>
            </a:r>
            <a:r>
              <a:rPr lang="en-US" sz="23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2014/15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– 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NZZ </a:t>
            </a:r>
            <a:r>
              <a:rPr lang="en-US" sz="2300" b="1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povinně</a:t>
            </a:r>
            <a:r>
              <a:rPr lang="en-US" sz="2300" b="1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dle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novely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školského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3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zákona</a:t>
            </a:r>
            <a:r>
              <a:rPr lang="en-US" sz="23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8104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cs-CZ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2 TYPY zadání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81040" y="2152357"/>
            <a:ext cx="11029320" cy="313900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>
              <a:lnSpc>
                <a:spcPct val="100000"/>
              </a:lnSpc>
              <a:buClr>
                <a:srgbClr val="903163"/>
              </a:buClr>
              <a:buSzPct val="92000"/>
            </a:pPr>
            <a:endParaRPr lang="cs-CZ" sz="2400" b="1" u="sng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7200" indent="-45684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 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obory</a:t>
            </a: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kategorie</a:t>
            </a: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E </a:t>
            </a: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důraz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na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praktickou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část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+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nižší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nároky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 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oblasti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všeobecného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a 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teoretického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odborného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vzdělání</a:t>
            </a: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OU</a:t>
            </a:r>
            <a:endParaRPr lang="cs-CZ" sz="20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24360" lvl="1">
              <a:lnSpc>
                <a:spcPct val="100000"/>
              </a:lnSpc>
              <a:buClr>
                <a:srgbClr val="903163"/>
              </a:buClr>
              <a:buSzPct val="92000"/>
            </a:pP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457200" indent="-45684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 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obory</a:t>
            </a: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1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kategorie</a:t>
            </a:r>
            <a:r>
              <a:rPr lang="en-US" sz="2400" b="1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H</a:t>
            </a: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předpoklad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pokračovaní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 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dalším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vzdělávání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směřujícím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ke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složení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maturitní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zkoušky</a:t>
            </a: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</a:t>
            </a:r>
            <a:r>
              <a:rPr lang="en-US" sz="20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OU</a:t>
            </a: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8104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Modifikace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zkoušek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pro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žáky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se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Sluchovým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postižením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81040" y="1926719"/>
            <a:ext cx="11029320" cy="41364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sz="16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endParaRPr lang="cs-CZ" sz="2400" b="1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 panose="020B0502020104020203" pitchFamily="34" charset="-18"/>
            </a:endParaRP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b="1" dirty="0">
                <a:latin typeface="Gill Sans MT" panose="020B0502020104020203" pitchFamily="34" charset="-18"/>
              </a:rPr>
              <a:t>Školský zákon § 16, odst. 2, bod c </a:t>
            </a:r>
            <a:r>
              <a:rPr lang="cs-CZ" dirty="0">
                <a:latin typeface="Gill Sans MT" panose="020B0502020104020203" pitchFamily="34" charset="-18"/>
                <a:cs typeface="Calibri" panose="020F0502020204030204" pitchFamily="34" charset="0"/>
              </a:rPr>
              <a:t>→ povinnost pro školy: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stanovit při ukončování vzdělávání žáků se SVP vhodné podmínky odpovídající jejich potřebám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přihlížet při jejich hodnocení k povaze postižení nebo znevýhodnění</a:t>
            </a:r>
          </a:p>
          <a:p>
            <a:pPr lvl="1">
              <a:buClr>
                <a:srgbClr val="903163"/>
              </a:buClr>
              <a:buSzPct val="92000"/>
            </a:pPr>
            <a:endParaRPr lang="cs-CZ" dirty="0">
              <a:latin typeface="Gill Sans MT" panose="020B0502020104020203" pitchFamily="34" charset="-18"/>
            </a:endParaRP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b="1" dirty="0">
                <a:latin typeface="Gill Sans MT" panose="020B0502020104020203" pitchFamily="34" charset="-18"/>
              </a:rPr>
              <a:t>podpůrná a vyrovnávací opatření podle vyhlášky 27/2016 Sb. </a:t>
            </a:r>
            <a:r>
              <a:rPr lang="cs-CZ" dirty="0">
                <a:latin typeface="Gill Sans MT" panose="020B0502020104020203" pitchFamily="34" charset="-18"/>
              </a:rPr>
              <a:t>o vzdělávání žáků se speciálními vzdělávacími potřebami a žáků nadaných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možnosti používání kompenzačních pomůcek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navýšení časového limitu písemné zkoušky o 30 minut 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navýšení časového limitu na přípravu ústní zkoušky o 100%</a:t>
            </a: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endParaRPr lang="cs-CZ" b="1" dirty="0">
              <a:latin typeface="Gill Sans MT" panose="020B0502020104020203" pitchFamily="34" charset="-18"/>
            </a:endParaRP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b="1" dirty="0">
                <a:latin typeface="Gill Sans MT" panose="020B0502020104020203" pitchFamily="34" charset="-18"/>
              </a:rPr>
              <a:t>modifikovaná verze zadání </a:t>
            </a:r>
            <a:r>
              <a:rPr lang="cs-CZ" dirty="0">
                <a:latin typeface="Gill Sans MT" panose="020B0502020104020203" pitchFamily="34" charset="-18"/>
              </a:rPr>
              <a:t>spočívající v úpravě a nahrazení abstraktních pojmů a zjednodušení formulace zadání ve všech částech NZZ – písemné, praktické, ústní</a:t>
            </a:r>
          </a:p>
          <a:p>
            <a:pPr marL="742950" lvl="1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rozdělení na SP-1, SP-2 a SP-3</a:t>
            </a:r>
          </a:p>
          <a:p>
            <a:pPr marL="1200150" lvl="2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(viz prezentace zde: </a:t>
            </a:r>
            <a:r>
              <a:rPr lang="cs-CZ" dirty="0">
                <a:latin typeface="Gill Sans MT" panose="020B0502020104020203" pitchFamily="34" charset="-18"/>
                <a:hlinkClick r:id="rId2"/>
              </a:rPr>
              <a:t>http://www.nuv.cz/t/</a:t>
            </a:r>
            <a:r>
              <a:rPr lang="cs-CZ" dirty="0" err="1">
                <a:latin typeface="Gill Sans MT" panose="020B0502020104020203" pitchFamily="34" charset="-18"/>
                <a:hlinkClick r:id="rId2"/>
              </a:rPr>
              <a:t>zaverecne</a:t>
            </a:r>
            <a:r>
              <a:rPr lang="cs-CZ" dirty="0">
                <a:latin typeface="Gill Sans MT" panose="020B0502020104020203" pitchFamily="34" charset="-18"/>
                <a:hlinkClick r:id="rId2"/>
              </a:rPr>
              <a:t>-</a:t>
            </a:r>
            <a:r>
              <a:rPr lang="cs-CZ" dirty="0" err="1">
                <a:latin typeface="Gill Sans MT" panose="020B0502020104020203" pitchFamily="34" charset="-18"/>
                <a:hlinkClick r:id="rId2"/>
              </a:rPr>
              <a:t>zkousky</a:t>
            </a:r>
            <a:r>
              <a:rPr lang="cs-CZ" dirty="0">
                <a:latin typeface="Gill Sans MT" panose="020B0502020104020203" pitchFamily="34" charset="-18"/>
                <a:hlinkClick r:id="rId2"/>
              </a:rPr>
              <a:t>-pro-</a:t>
            </a:r>
            <a:r>
              <a:rPr lang="cs-CZ" dirty="0" err="1">
                <a:latin typeface="Gill Sans MT" panose="020B0502020104020203" pitchFamily="34" charset="-18"/>
                <a:hlinkClick r:id="rId2"/>
              </a:rPr>
              <a:t>zaky</a:t>
            </a:r>
            <a:r>
              <a:rPr lang="cs-CZ" dirty="0">
                <a:latin typeface="Gill Sans MT" panose="020B0502020104020203" pitchFamily="34" charset="-18"/>
                <a:hlinkClick r:id="rId2"/>
              </a:rPr>
              <a:t>-se-</a:t>
            </a:r>
            <a:r>
              <a:rPr lang="cs-CZ" dirty="0" err="1">
                <a:latin typeface="Gill Sans MT" panose="020B0502020104020203" pitchFamily="34" charset="-18"/>
                <a:hlinkClick r:id="rId2"/>
              </a:rPr>
              <a:t>sluchovym</a:t>
            </a:r>
            <a:r>
              <a:rPr lang="cs-CZ" dirty="0">
                <a:latin typeface="Gill Sans MT" panose="020B0502020104020203" pitchFamily="34" charset="-18"/>
                <a:hlinkClick r:id="rId2"/>
              </a:rPr>
              <a:t>-</a:t>
            </a:r>
            <a:r>
              <a:rPr lang="cs-CZ" dirty="0" err="1">
                <a:latin typeface="Gill Sans MT" panose="020B0502020104020203" pitchFamily="34" charset="-18"/>
                <a:hlinkClick r:id="rId2"/>
              </a:rPr>
              <a:t>postizenim</a:t>
            </a:r>
            <a:r>
              <a:rPr lang="cs-CZ" dirty="0">
                <a:latin typeface="Gill Sans MT" panose="020B0502020104020203" pitchFamily="34" charset="-18"/>
              </a:rPr>
              <a:t>)</a:t>
            </a:r>
          </a:p>
          <a:p>
            <a:pPr marL="1200150" lvl="2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r>
              <a:rPr lang="cs-CZ" dirty="0">
                <a:latin typeface="Gill Sans MT" panose="020B0502020104020203" pitchFamily="34" charset="-18"/>
              </a:rPr>
              <a:t>SP-2  a SP-3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Gill Sans MT" panose="020B0502020104020203" pitchFamily="34" charset="-18"/>
              </a:rPr>
              <a:t> modifikovaná verze zkoušky</a:t>
            </a: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endParaRPr lang="cs-CZ" dirty="0">
              <a:latin typeface="Gill Sans MT" panose="020B0502020104020203" pitchFamily="34" charset="-18"/>
            </a:endParaRPr>
          </a:p>
          <a:p>
            <a:pPr marL="285750" indent="-285750">
              <a:buClr>
                <a:srgbClr val="903163"/>
              </a:buClr>
              <a:buSzPct val="92000"/>
              <a:buFont typeface="Arial" panose="020B0604020202020204" pitchFamily="34" charset="0"/>
              <a:buChar char="•"/>
            </a:pPr>
            <a:endParaRPr lang="cs-CZ" b="1" dirty="0"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88520" y="702000"/>
            <a:ext cx="11029320" cy="101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Zpětná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vazba</a:t>
            </a:r>
            <a:r>
              <a:rPr lang="en-US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od </a:t>
            </a:r>
            <a:r>
              <a:rPr lang="en-US" sz="2800" b="0" strike="noStrike" cap="all" spc="-1" dirty="0" err="1">
                <a:uFill>
                  <a:solidFill>
                    <a:srgbClr val="FFFFFF"/>
                  </a:solidFill>
                </a:uFill>
                <a:latin typeface="Gill Sans MT"/>
              </a:rPr>
              <a:t>škol</a:t>
            </a:r>
            <a:r>
              <a:rPr lang="cs-CZ" sz="2800" b="0" strike="noStrike" cap="all" spc="-1" dirty="0">
                <a:uFill>
                  <a:solidFill>
                    <a:srgbClr val="FFFFFF"/>
                  </a:solidFill>
                </a:uFill>
                <a:latin typeface="Gill Sans MT"/>
              </a:rPr>
              <a:t> (z r. 2009)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81040" y="2180520"/>
            <a:ext cx="11029320" cy="3981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žáky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(obecně pro všechny, nejen pro žáky s SP)</a:t>
            </a:r>
            <a:endParaRPr lang="cs-CZ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60">
              <a:lnSpc>
                <a:spcPct val="100000"/>
              </a:lnSpc>
              <a:buClr>
                <a:srgbClr val="903163"/>
              </a:buClr>
              <a:buSzPct val="92000"/>
            </a:pP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nejtěžší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písemn</a:t>
            </a:r>
            <a:r>
              <a:rPr lang="cs-CZ" sz="24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á část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y</a:t>
            </a:r>
          </a:p>
          <a:p>
            <a:pPr marL="360">
              <a:lnSpc>
                <a:spcPct val="100000"/>
              </a:lnSpc>
              <a:buClr>
                <a:srgbClr val="903163"/>
              </a:buClr>
              <a:buSzPct val="92000"/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praktická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zkouška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stěžejní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→ </a:t>
            </a: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nejlepší</a:t>
            </a:r>
            <a:r>
              <a:rPr lang="en-US" sz="2400" b="0" u="sng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u="sng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výsledky</a:t>
            </a: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endParaRPr lang="cs-CZ" sz="2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endParaRPr lang="cs-CZ" sz="2400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cs-CZ" sz="2400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</a:t>
            </a:r>
            <a:r>
              <a:rPr lang="cs-CZ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hodnocení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jednotlivých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oborů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převažuje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pozitivní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hodnocení</a:t>
            </a:r>
            <a:r>
              <a:rPr lang="en-US" sz="2400" b="0" strike="noStrike" spc="-1" dirty="0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od </a:t>
            </a:r>
            <a:r>
              <a:rPr lang="en-US" sz="2400" b="0" strike="noStrike" spc="-1" dirty="0" err="1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škol</a:t>
            </a:r>
            <a:endParaRPr lang="en-US" sz="18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630000" lvl="1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lang="en-US" sz="2400" b="0" u="sng" strike="noStrike" spc="-1" dirty="0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2"/>
              </a:rPr>
              <a:t>http://www.nuov.cz/uploads/NZZ/publikace/vyhodnoceni_pripominky_skol.pdf</a:t>
            </a:r>
            <a:endParaRPr lang="en-US" sz="1400" b="0" strike="noStrike" spc="-1" dirty="0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65432"/>
              </p:ext>
            </p:extLst>
          </p:nvPr>
        </p:nvGraphicFramePr>
        <p:xfrm>
          <a:off x="7841956" y="2287542"/>
          <a:ext cx="3144911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247">
                  <a:extLst>
                    <a:ext uri="{9D8B030D-6E8A-4147-A177-3AD203B41FA5}">
                      <a16:colId xmlns:a16="http://schemas.microsoft.com/office/drawing/2014/main" val="1497619416"/>
                    </a:ext>
                  </a:extLst>
                </a:gridCol>
                <a:gridCol w="1800664">
                  <a:extLst>
                    <a:ext uri="{9D8B030D-6E8A-4147-A177-3AD203B41FA5}">
                      <a16:colId xmlns:a16="http://schemas.microsoft.com/office/drawing/2014/main" val="396697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Části zkoušky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Průměrné </a:t>
                      </a:r>
                      <a:r>
                        <a:rPr lang="cs-CZ" baseline="0" dirty="0"/>
                        <a:t> známky ze zkoušek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60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Písemná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2, 74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92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Ústní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</a:t>
                      </a:r>
                      <a:r>
                        <a:rPr lang="cs-CZ" baseline="0" dirty="0"/>
                        <a:t> 46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3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praktická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2, 28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2188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81040" y="2331912"/>
            <a:ext cx="106309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Nová závěrečná zkouška. Národní ústav pro vzdělávání [online]. [cit. 2017-04-04]. Dostupné z: </a:t>
            </a:r>
            <a:r>
              <a:rPr lang="cs-CZ" sz="2800" dirty="0">
                <a:hlinkClick r:id="rId2"/>
              </a:rPr>
              <a:t>http://www.nuv.cz/t/nzz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Národní ústav pro vzdělání . Jednotné závěrečné zkoušky [online]. Praha: Národní ústav pro vzdělání, červen 2015. [cit. 2017-04-04].  ISBN: 978-80-7481-110-4. Dostupné z:</a:t>
            </a:r>
            <a:r>
              <a:rPr lang="cs-CZ" sz="2800" dirty="0">
                <a:hlinkClick r:id="rId3"/>
              </a:rPr>
              <a:t> http://www.nuv.cz/uploads/NZZ2/publikace/NZZ2_tisk.pdf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Školský zákon: file:///C:/Users/Uzivatel/Downloads/skolskyzakon-1.1.2017.pdf</a:t>
            </a:r>
          </a:p>
        </p:txBody>
      </p:sp>
    </p:spTree>
    <p:extLst>
      <p:ext uri="{BB962C8B-B14F-4D97-AF65-F5344CB8AC3E}">
        <p14:creationId xmlns:p14="http://schemas.microsoft.com/office/powerpoint/2010/main" val="117604193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996</TotalTime>
  <Words>483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Wingdings</vt:lpstr>
      <vt:lpstr>Wingdings 2</vt:lpstr>
      <vt:lpstr>Základ</vt:lpstr>
      <vt:lpstr>Prezentace aplikace PowerPoint</vt:lpstr>
      <vt:lpstr>Prezentace aplikace PowerPoint</vt:lpstr>
      <vt:lpstr>co školám, učitelům a žákům přinese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Jednotné závěrečné zkoušky na SŠ</dc:title>
  <dc:subject/>
  <dc:creator>Eliška Márová</dc:creator>
  <dc:description/>
  <cp:lastModifiedBy>Eliška Márová</cp:lastModifiedBy>
  <cp:revision>44</cp:revision>
  <dcterms:created xsi:type="dcterms:W3CDTF">2017-03-28T11:39:43Z</dcterms:created>
  <dcterms:modified xsi:type="dcterms:W3CDTF">2017-04-07T16:28:39Z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