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1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11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0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82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5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4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17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9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74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99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24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94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57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amaturita.cz/didakticke-testy-140403741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Didaktické testy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úvod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1191" y="5799220"/>
            <a:ext cx="4062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Anna Hezká</a:t>
            </a:r>
          </a:p>
        </p:txBody>
      </p:sp>
    </p:spTree>
    <p:extLst>
      <p:ext uri="{BB962C8B-B14F-4D97-AF65-F5344CB8AC3E}">
        <p14:creationId xmlns:p14="http://schemas.microsoft.com/office/powerpoint/2010/main" val="419534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Vlastnosti didaktického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844842"/>
            <a:ext cx="11029615" cy="466825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Objektivita a srovnatelnost </a:t>
            </a:r>
            <a:r>
              <a:rPr lang="cs-CZ" dirty="0"/>
              <a:t>– Test probíhá za standardních podmínek. Žákům jsou předloženy shodné úlohy</a:t>
            </a:r>
            <a:br>
              <a:rPr lang="cs-CZ" dirty="0"/>
            </a:br>
            <a:r>
              <a:rPr lang="cs-CZ" dirty="0"/>
              <a:t>s předem určeným správným řešením a se stejným časovým limitem a dává jednoznačné výsledky nezávisle na osobách administrátora, hodnotitele apod. Shodné podmínky umožňují porovnávat výsledky dosažené žáky.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Validita (platnost</a:t>
            </a:r>
            <a:r>
              <a:rPr lang="cs-CZ" dirty="0"/>
              <a:t>) - Test je validní, pokud ověřuje ty znalosti a dovednosti, pro které byl zkonstruován. (test opravdu měří to, co měřit má, např. test z dějepisu není validní, pokud do něj zahrneme úlohy z matematiky). Nízká validita testu znemožňuje interpretaci výsledků, a tedy jejich další využití v pedagogické praxi. </a:t>
            </a:r>
          </a:p>
          <a:p>
            <a:endParaRPr lang="cs-CZ" dirty="0"/>
          </a:p>
          <a:p>
            <a:r>
              <a:rPr lang="cs-CZ" b="1" dirty="0"/>
              <a:t>Reliabilita (spolehlivost) </a:t>
            </a:r>
            <a:r>
              <a:rPr lang="cs-CZ" dirty="0"/>
              <a:t>- Reliabilita představuje míru přesnosti a spolehlivosti testu.  Výsledky testu mají vypovídat o skutečných znalostech a dovednostech žáků. Spolehlivé měření znamená, že test poskytuje stabilní, opakovatelné výsledky. V ideálním případě by měl stejný žák při opakovaném zadání testu dosáhnout shodného výsledku. </a:t>
            </a:r>
          </a:p>
          <a:p>
            <a:endParaRPr lang="cs-CZ" dirty="0"/>
          </a:p>
          <a:p>
            <a:r>
              <a:rPr lang="cs-CZ" b="1" dirty="0"/>
              <a:t>Citlivost (diskriminace) </a:t>
            </a:r>
            <a:r>
              <a:rPr lang="cs-CZ" dirty="0"/>
              <a:t>– Citlivost vypovídá o schopnosti testu rozlišovat mezi žáky s různými skutečnými znalostmi a dovednostmi. Výsledky žáků by měly být přiměřeně rozprostřeny po celé bodové škále. Pokud je například možné v testu získat maximálně 30 bodů </a:t>
            </a:r>
            <a:br>
              <a:rPr lang="cs-CZ" dirty="0"/>
            </a:br>
            <a:r>
              <a:rPr lang="cs-CZ" dirty="0"/>
              <a:t>a 90 % žáků získalo 25 bodů a více, není test citlivý.  (Přijímací test na VŠ musí být citlivý, ale např. u testu ověřující znalost osvojeného učiva, není vysoká míra citlivosti podmínkou.</a:t>
            </a:r>
          </a:p>
        </p:txBody>
      </p:sp>
    </p:spTree>
    <p:extLst>
      <p:ext uri="{BB962C8B-B14F-4D97-AF65-F5344CB8AC3E}">
        <p14:creationId xmlns:p14="http://schemas.microsoft.com/office/powerpoint/2010/main" val="68975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Fáze tvorby didaktického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910688"/>
            <a:ext cx="11029615" cy="465388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1600" dirty="0"/>
              <a:t>Plánování testu: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definování cíle testu, tj. k čemu mají sloužit testové výsledky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vymezení obsahu testu, tj. jaké učivo má být prostřednictvím testu ověřováno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vypracování specifikační tabulky, která obsahuje závazný počet úloh určitého typu a obsahu zařazených následně do testu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Sestavování testu: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výběr testových úloh podle pravidel stanovených specifikační tabulkou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řazení úloh tak, aby podporovalo správné strategie řešení testu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odhad časové náročnosti testu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volba způsobu hodnocení jednotlivých úloh a celého testu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sestavení záznamového archu, do něhož žáci zapisují řešení úloh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Ověřování testu: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posouzení obsahové a konstrukční kvality testu odbornými recenzenty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ověření kvality testu prostřednictvím zadání žákům (</a:t>
            </a:r>
            <a:r>
              <a:rPr lang="cs-CZ" sz="1400" dirty="0" err="1"/>
              <a:t>try-outy</a:t>
            </a:r>
            <a:r>
              <a:rPr lang="cs-CZ" sz="1400" dirty="0"/>
              <a:t>, pilotáže) </a:t>
            </a: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Použití testu</a:t>
            </a:r>
          </a:p>
        </p:txBody>
      </p:sp>
    </p:spTree>
    <p:extLst>
      <p:ext uri="{BB962C8B-B14F-4D97-AF65-F5344CB8AC3E}">
        <p14:creationId xmlns:p14="http://schemas.microsoft.com/office/powerpoint/2010/main" val="37979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Didaktické testy se liší podle cíle, pro který jsou vytvářeny, a podle podmínek, za kterých jsou zadávány. </a:t>
            </a:r>
          </a:p>
          <a:p>
            <a:r>
              <a:rPr lang="cs-CZ" dirty="0"/>
              <a:t>Obvykle se didaktické testy rozlišují podle</a:t>
            </a:r>
          </a:p>
          <a:p>
            <a:pPr lvl="1"/>
            <a:r>
              <a:rPr lang="cs-CZ" dirty="0"/>
              <a:t>ověřovaného výsledku učení</a:t>
            </a:r>
          </a:p>
          <a:p>
            <a:pPr lvl="1"/>
            <a:r>
              <a:rPr lang="cs-CZ" dirty="0"/>
              <a:t>měřené charakteristiky výkonu</a:t>
            </a:r>
          </a:p>
          <a:p>
            <a:pPr lvl="1"/>
            <a:r>
              <a:rPr lang="cs-CZ" dirty="0"/>
              <a:t>podle formy zadání </a:t>
            </a:r>
          </a:p>
          <a:p>
            <a:pPr lvl="1"/>
            <a:r>
              <a:rPr lang="cs-CZ" dirty="0"/>
              <a:t>interpretace testových výsledků.</a:t>
            </a:r>
          </a:p>
        </p:txBody>
      </p:sp>
    </p:spTree>
    <p:extLst>
      <p:ext uri="{BB962C8B-B14F-4D97-AF65-F5344CB8AC3E}">
        <p14:creationId xmlns:p14="http://schemas.microsoft.com/office/powerpoint/2010/main" val="177961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768123"/>
              </p:ext>
            </p:extLst>
          </p:nvPr>
        </p:nvGraphicFramePr>
        <p:xfrm>
          <a:off x="581025" y="2181225"/>
          <a:ext cx="11029950" cy="132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6364">
                  <a:extLst>
                    <a:ext uri="{9D8B030D-6E8A-4147-A177-3AD203B41FA5}">
                      <a16:colId xmlns:a16="http://schemas.microsoft.com/office/drawing/2014/main" val="1942983635"/>
                    </a:ext>
                  </a:extLst>
                </a:gridCol>
                <a:gridCol w="8033586">
                  <a:extLst>
                    <a:ext uri="{9D8B030D-6E8A-4147-A177-3AD203B41FA5}">
                      <a16:colId xmlns:a16="http://schemas.microsoft.com/office/drawing/2014/main" val="2533837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Testy podle ověřovaného výsledku 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1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Kognitivní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 znalosti a intelektové dovednosti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79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Psychomotorické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 psychomotorické dovednosti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52057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02085"/>
              </p:ext>
            </p:extLst>
          </p:nvPr>
        </p:nvGraphicFramePr>
        <p:xfrm>
          <a:off x="581025" y="4102588"/>
          <a:ext cx="11029783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0250">
                  <a:extLst>
                    <a:ext uri="{9D8B030D-6E8A-4147-A177-3AD203B41FA5}">
                      <a16:colId xmlns:a16="http://schemas.microsoft.com/office/drawing/2014/main" val="1349366991"/>
                    </a:ext>
                  </a:extLst>
                </a:gridCol>
                <a:gridCol w="8059533">
                  <a:extLst>
                    <a:ext uri="{9D8B030D-6E8A-4147-A177-3AD203B41FA5}">
                      <a16:colId xmlns:a16="http://schemas.microsoft.com/office/drawing/2014/main" val="2415300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Testy podle měřené charakteristiky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7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Rychlost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ověřuje, jak rychle žák dokáže řešit určené úkoly. Úkoly jsou obvykle méně komplexní a jejich počet výrazně překračuje možnosti dané časovým limitem.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28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Úroveň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ověřuje, zda žák dokáže řešit specifické úkoly. Úkoly jsou náročnější a čas na jejich řešení je dostatečný.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3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35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75733"/>
              </p:ext>
            </p:extLst>
          </p:nvPr>
        </p:nvGraphicFramePr>
        <p:xfrm>
          <a:off x="581192" y="2022910"/>
          <a:ext cx="11029616" cy="4773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6975">
                  <a:extLst>
                    <a:ext uri="{9D8B030D-6E8A-4147-A177-3AD203B41FA5}">
                      <a16:colId xmlns:a16="http://schemas.microsoft.com/office/drawing/2014/main" val="2036985183"/>
                    </a:ext>
                  </a:extLst>
                </a:gridCol>
                <a:gridCol w="8362641">
                  <a:extLst>
                    <a:ext uri="{9D8B030D-6E8A-4147-A177-3AD203B41FA5}">
                      <a16:colId xmlns:a16="http://schemas.microsoft.com/office/drawing/2014/main" val="812152849"/>
                    </a:ext>
                  </a:extLst>
                </a:gridCol>
              </a:tblGrid>
              <a:tr h="237989">
                <a:tc>
                  <a:txBody>
                    <a:bodyPr/>
                    <a:lstStyle/>
                    <a:p>
                      <a:r>
                        <a:rPr lang="cs-CZ" sz="1600" dirty="0"/>
                        <a:t>Testy podle formy zadání</a:t>
                      </a:r>
                      <a:endParaRPr lang="cs-CZ" sz="1600" b="0" i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  <a:endParaRPr lang="cs-CZ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359425"/>
                  </a:ext>
                </a:extLst>
              </a:tr>
              <a:tr h="594971">
                <a:tc>
                  <a:txBody>
                    <a:bodyPr/>
                    <a:lstStyle/>
                    <a:p>
                      <a:r>
                        <a:rPr lang="cs-CZ" sz="1600" dirty="0"/>
                        <a:t>Zadané na papíře </a:t>
                      </a:r>
                      <a:endParaRPr lang="cs-CZ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je žákům předložen v tištěné podobě. Úlohy mají textový, případně grafický charakter.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470467"/>
                  </a:ext>
                </a:extLst>
              </a:tr>
              <a:tr h="773462">
                <a:tc>
                  <a:txBody>
                    <a:bodyPr/>
                    <a:lstStyle/>
                    <a:p>
                      <a:r>
                        <a:rPr lang="cs-CZ" sz="1600" dirty="0"/>
                        <a:t>Zadané ústně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zadává administrátor ústně nebo jej přehrává z audiozáznamu. Žák odpověď zapisuje nebo nahlas vyslovuje a zápis provádí administrátor.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513756"/>
                  </a:ext>
                </a:extLst>
              </a:tr>
              <a:tr h="1130445">
                <a:tc>
                  <a:txBody>
                    <a:bodyPr/>
                    <a:lstStyle/>
                    <a:p>
                      <a:r>
                        <a:rPr lang="cs-CZ" sz="1600" dirty="0"/>
                        <a:t>Zadané elektronicky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je zadáván prostřednictvím osobního počítače. Elektronické testování umožňuje tzv. </a:t>
                      </a:r>
                      <a:r>
                        <a:rPr lang="cs-CZ" sz="1600" dirty="0" err="1"/>
                        <a:t>computer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 err="1"/>
                        <a:t>adaptive</a:t>
                      </a:r>
                      <a:r>
                        <a:rPr lang="cs-CZ" sz="1600" dirty="0"/>
                        <a:t>-testing, ve kterém není předem dáno přesné znění úloh v testu; počítač úlohy vybírá na základě předchozích odpovědí žáka.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922661"/>
                  </a:ext>
                </a:extLst>
              </a:tr>
              <a:tr h="594971">
                <a:tc>
                  <a:txBody>
                    <a:bodyPr/>
                    <a:lstStyle/>
                    <a:p>
                      <a:r>
                        <a:rPr lang="cs-CZ" sz="1600" dirty="0"/>
                        <a:t>Speciální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Pro žáky se zdravotním postižením může být test zadáván prostřednictvím znakového jazyka nebo </a:t>
                      </a:r>
                      <a:r>
                        <a:rPr lang="cs-CZ" sz="1600" dirty="0" err="1"/>
                        <a:t>brailového</a:t>
                      </a:r>
                      <a:r>
                        <a:rPr lang="cs-CZ" sz="1600" dirty="0"/>
                        <a:t> písma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456596"/>
                  </a:ext>
                </a:extLst>
              </a:tr>
              <a:tr h="951953">
                <a:tc>
                  <a:txBody>
                    <a:bodyPr/>
                    <a:lstStyle/>
                    <a:p>
                      <a:r>
                        <a:rPr lang="cs-CZ" sz="1600" dirty="0"/>
                        <a:t>Kombinované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tvořen několika </a:t>
                      </a:r>
                      <a:r>
                        <a:rPr lang="cs-CZ" sz="1600" dirty="0" err="1"/>
                        <a:t>subtesty</a:t>
                      </a:r>
                      <a:r>
                        <a:rPr lang="cs-CZ" sz="1600" dirty="0"/>
                        <a:t>, z nichž každý je zadáván odlišnou formou. Příkladem je test z cizího jazyka, který obsahuje </a:t>
                      </a:r>
                      <a:r>
                        <a:rPr lang="cs-CZ" sz="1600" dirty="0" err="1"/>
                        <a:t>subtest</a:t>
                      </a:r>
                      <a:r>
                        <a:rPr lang="cs-CZ" sz="1600" dirty="0"/>
                        <a:t> na čtení s porozuměním (zadáván písemně) a </a:t>
                      </a:r>
                      <a:r>
                        <a:rPr lang="cs-CZ" sz="1600" dirty="0" err="1"/>
                        <a:t>subtest</a:t>
                      </a:r>
                      <a:r>
                        <a:rPr lang="cs-CZ" sz="1600" dirty="0"/>
                        <a:t> poslechový (zadáván ústně).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65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8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25861"/>
              </p:ext>
            </p:extLst>
          </p:nvPr>
        </p:nvGraphicFramePr>
        <p:xfrm>
          <a:off x="580858" y="1894622"/>
          <a:ext cx="11029950" cy="368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2676">
                  <a:extLst>
                    <a:ext uri="{9D8B030D-6E8A-4147-A177-3AD203B41FA5}">
                      <a16:colId xmlns:a16="http://schemas.microsoft.com/office/drawing/2014/main" val="742264996"/>
                    </a:ext>
                  </a:extLst>
                </a:gridCol>
                <a:gridCol w="8267274">
                  <a:extLst>
                    <a:ext uri="{9D8B030D-6E8A-4147-A177-3AD203B41FA5}">
                      <a16:colId xmlns:a16="http://schemas.microsoft.com/office/drawing/2014/main" val="827776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Testy podle interpretace výsledků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594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Rozlišující </a:t>
                      </a:r>
                    </a:p>
                    <a:p>
                      <a:r>
                        <a:rPr lang="cs-CZ" sz="1600" dirty="0"/>
                        <a:t>(testy relativního výkonu, NR-testy)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Cíl testu: vzájemné porovnáni výsledků žáků.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Interpretace výsledků: uspořádáni žáků do pořadí podle skóre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Zda je konkrétní žák hodnocen jako úspěšný nebo neúspěšný, závisí mimo jiné na výkonech ostatních žáků.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Požadovaná vlastnost testu: vysoká citlivost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Př. přijímací zkoušky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07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Ověřující</a:t>
                      </a:r>
                    </a:p>
                    <a:p>
                      <a:r>
                        <a:rPr lang="cs-CZ" sz="1600" dirty="0"/>
                        <a:t>(testy absolutního výkonu, CR-testy)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Cíl testu ověřit, zda si žák osvojil určité znalosti a dovednosti, které jsou předem stanoveny jako podstatné.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Výsledek konkrétního žáka porovnávány s předem stanovenými kritérii.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Úlohy různých obtížností, standardní úlohy.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/>
                        <a:t>Velký důraz se klade na obsahovou validitu. </a:t>
                      </a:r>
                      <a:endParaRPr lang="cs-CZ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Př. test v autoškole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5679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80858" y="5761368"/>
            <a:ext cx="11029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Rozdělení na rozlišující a ověřující testy je spíše teoretickým modelem, v praxi je velká část testů konstruována jako kombinace ověřujícího a rozlišujícího testu.</a:t>
            </a:r>
          </a:p>
        </p:txBody>
      </p:sp>
    </p:spTree>
    <p:extLst>
      <p:ext uri="{BB962C8B-B14F-4D97-AF65-F5344CB8AC3E}">
        <p14:creationId xmlns:p14="http://schemas.microsoft.com/office/powerpoint/2010/main" val="370763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http://www.novamaturita.cz/didakticke-testy-1404037415.html</a:t>
            </a:r>
            <a:r>
              <a:rPr lang="cs-CZ" dirty="0"/>
              <a:t> </a:t>
            </a:r>
          </a:p>
          <a:p>
            <a:r>
              <a:rPr lang="cs-CZ" dirty="0"/>
              <a:t>ANDREJSEK, J. Maturitní zkouška z českého jazyka v úpravě pro neslyšící ve světle testování  češtiny jako cizího jazyka. [Diplomová práce] Praha : Univerzita Karlova v Praze,  Filozofická fakulta, Ústav českého jazyka a teorie komunikace, 2015.</a:t>
            </a:r>
          </a:p>
        </p:txBody>
      </p:sp>
    </p:spTree>
    <p:extLst>
      <p:ext uri="{BB962C8B-B14F-4D97-AF65-F5344CB8AC3E}">
        <p14:creationId xmlns:p14="http://schemas.microsoft.com/office/powerpoint/2010/main" val="34957028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4036</TotalTime>
  <Words>598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 2</vt:lpstr>
      <vt:lpstr>Dividenda</vt:lpstr>
      <vt:lpstr>Didaktické testy</vt:lpstr>
      <vt:lpstr>Vlastnosti didaktického testu</vt:lpstr>
      <vt:lpstr>Fáze tvorby didaktického testu</vt:lpstr>
      <vt:lpstr>Druhy didaktických testů</vt:lpstr>
      <vt:lpstr>Druhy didaktických testů</vt:lpstr>
      <vt:lpstr>Druhy didaktických testů</vt:lpstr>
      <vt:lpstr>Druhy didaktických testů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testy</dc:title>
  <dc:creator>Anna Hezká</dc:creator>
  <cp:lastModifiedBy>Anna Hezká</cp:lastModifiedBy>
  <cp:revision>31</cp:revision>
  <dcterms:created xsi:type="dcterms:W3CDTF">2017-04-06T18:20:36Z</dcterms:created>
  <dcterms:modified xsi:type="dcterms:W3CDTF">2017-04-10T17:17:11Z</dcterms:modified>
</cp:coreProperties>
</file>