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71" r:id="rId5"/>
    <p:sldId id="272" r:id="rId6"/>
    <p:sldId id="273" r:id="rId7"/>
    <p:sldId id="275" r:id="rId8"/>
    <p:sldId id="27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estinaru.cz/poradna-asc-jak-nalozit-se-zvratnymi-slovesy-na-1-stupn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estinaru.cz/tprny-rod-versus-prisudek-se-spono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15. března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Prosím, neučte HROBOVÉ SE OTEVÍRALI…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18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pozvánka na hospitaci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Gymnázium Ústavní: Josef Soukal</a:t>
            </a:r>
          </a:p>
          <a:p>
            <a:r>
              <a:rPr lang="cs-CZ" sz="2400" dirty="0"/>
              <a:t>možné termíny</a:t>
            </a:r>
          </a:p>
          <a:p>
            <a:pPr lvl="1"/>
            <a:r>
              <a:rPr lang="cs-CZ" dirty="0"/>
              <a:t>středa 29. března od 11:50 (septima, skladba) </a:t>
            </a:r>
          </a:p>
          <a:p>
            <a:pPr lvl="1"/>
            <a:r>
              <a:rPr lang="cs-CZ" dirty="0"/>
              <a:t>středa 29. března od 12:45 (septima, skladba)</a:t>
            </a:r>
          </a:p>
          <a:p>
            <a:pPr marL="914400" lvl="2" indent="0">
              <a:buNone/>
            </a:pPr>
            <a:r>
              <a:rPr lang="cs-CZ" sz="2400" dirty="0"/>
              <a:t>+ diskuse po druhé vyučovací hodině</a:t>
            </a:r>
          </a:p>
          <a:p>
            <a:pPr marL="914400" lvl="2" indent="0">
              <a:buNone/>
            </a:pPr>
            <a:endParaRPr lang="cs-CZ" sz="2400" dirty="0"/>
          </a:p>
          <a:p>
            <a:pPr marL="914400" lvl="2" indent="0">
              <a:buNone/>
            </a:pPr>
            <a:r>
              <a:rPr lang="cs-CZ" sz="2400" dirty="0"/>
              <a:t>Posunutí témat o jeden týden?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04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oblast morfologie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tradičně velká pozornost</a:t>
            </a:r>
          </a:p>
          <a:p>
            <a:r>
              <a:rPr lang="cs-CZ" dirty="0"/>
              <a:t>ve 30. letech: potřeba orientovat výuku na mluvnici</a:t>
            </a:r>
          </a:p>
          <a:p>
            <a:pPr lvl="1"/>
            <a:r>
              <a:rPr lang="cs-CZ" dirty="0"/>
              <a:t>B. Havránek, A. Jedlička</a:t>
            </a:r>
          </a:p>
          <a:p>
            <a:endParaRPr lang="cs-CZ" dirty="0"/>
          </a:p>
          <a:p>
            <a:r>
              <a:rPr lang="cs-CZ" dirty="0"/>
              <a:t>musí být neustále citlivě propojována se syntaxí</a:t>
            </a:r>
          </a:p>
          <a:p>
            <a:pPr lvl="1"/>
            <a:r>
              <a:rPr lang="cs-CZ" dirty="0" err="1"/>
              <a:t>morfosyntax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zapojení komunikační metody</a:t>
            </a:r>
          </a:p>
          <a:p>
            <a:pPr lvl="1"/>
            <a:r>
              <a:rPr lang="cs-CZ" dirty="0"/>
              <a:t>např. utváření imperativů, práce s textem, opravy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54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určovat v kontextu!</a:t>
            </a:r>
          </a:p>
          <a:p>
            <a:pPr lvl="1"/>
            <a:r>
              <a:rPr lang="cs-CZ" dirty="0"/>
              <a:t>= syntaktické kritérium</a:t>
            </a:r>
          </a:p>
          <a:p>
            <a:pPr lvl="1"/>
            <a:r>
              <a:rPr lang="cs-CZ" dirty="0"/>
              <a:t>jinak je to jen mechanická operace</a:t>
            </a:r>
          </a:p>
          <a:p>
            <a:r>
              <a:rPr lang="cs-CZ" dirty="0"/>
              <a:t>na 1. stupni jen reprezentativní příklady</a:t>
            </a:r>
          </a:p>
          <a:p>
            <a:pPr lvl="1"/>
            <a:r>
              <a:rPr lang="cs-CZ" dirty="0" err="1"/>
              <a:t>zesložitění</a:t>
            </a:r>
            <a:r>
              <a:rPr lang="cs-CZ" dirty="0"/>
              <a:t> později</a:t>
            </a:r>
          </a:p>
          <a:p>
            <a:pPr lvl="2"/>
            <a:r>
              <a:rPr lang="cs-CZ" dirty="0"/>
              <a:t>slovní druhy = prostupné kategorie, dynamika pohybu</a:t>
            </a:r>
          </a:p>
          <a:p>
            <a:pPr lvl="1"/>
            <a:endParaRPr lang="cs-CZ" dirty="0"/>
          </a:p>
          <a:p>
            <a:r>
              <a:rPr lang="cs-CZ" dirty="0"/>
              <a:t>velký vliv na syntax → větné členy</a:t>
            </a:r>
          </a:p>
          <a:p>
            <a:pPr lvl="1"/>
            <a:r>
              <a:rPr lang="cs-CZ" dirty="0"/>
              <a:t>zpodstatnělá přídavná jména</a:t>
            </a:r>
          </a:p>
          <a:p>
            <a:pPr lvl="1"/>
            <a:r>
              <a:rPr lang="cs-CZ" i="1" dirty="0"/>
              <a:t>Z květin se mi nejvíc líbí </a:t>
            </a:r>
            <a:r>
              <a:rPr lang="cs-CZ" i="1" u="sng" dirty="0"/>
              <a:t>tulipány</a:t>
            </a:r>
            <a:r>
              <a:rPr lang="cs-CZ" i="1" dirty="0"/>
              <a:t>.</a:t>
            </a:r>
          </a:p>
          <a:p>
            <a:pPr marL="457200" lvl="1" indent="0">
              <a:buNone/>
            </a:pPr>
            <a:r>
              <a:rPr lang="cs-CZ" dirty="0"/>
              <a:t>≈ </a:t>
            </a:r>
            <a:r>
              <a:rPr lang="cs-CZ" i="1" dirty="0"/>
              <a:t>Z ořechů mi nejmíň chutnají </a:t>
            </a:r>
            <a:r>
              <a:rPr lang="cs-CZ" i="1" u="sng" dirty="0"/>
              <a:t>lískové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20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mluvnické/gramatické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0505"/>
            <a:ext cx="7886700" cy="4837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jména:</a:t>
            </a:r>
          </a:p>
          <a:p>
            <a:pPr lvl="1"/>
            <a:r>
              <a:rPr lang="cs-CZ" dirty="0"/>
              <a:t>posloupnost určování: rod, číslo, pád</a:t>
            </a:r>
          </a:p>
          <a:p>
            <a:pPr lvl="2"/>
            <a:r>
              <a:rPr lang="cs-CZ" dirty="0"/>
              <a:t>M. Čechová: pád je nejsložitější kategorie</a:t>
            </a:r>
          </a:p>
          <a:p>
            <a:r>
              <a:rPr lang="cs-CZ" sz="2400" dirty="0"/>
              <a:t>pád:</a:t>
            </a:r>
          </a:p>
          <a:p>
            <a:pPr lvl="1"/>
            <a:r>
              <a:rPr lang="cs-CZ" dirty="0"/>
              <a:t>syntaktická funkce</a:t>
            </a:r>
          </a:p>
          <a:p>
            <a:pPr lvl="1"/>
            <a:r>
              <a:rPr lang="cs-CZ" dirty="0"/>
              <a:t>sémantická platnost!</a:t>
            </a:r>
          </a:p>
          <a:p>
            <a:pPr lvl="2"/>
            <a:r>
              <a:rPr lang="cs-CZ" dirty="0"/>
              <a:t>vztahy mezi slovy</a:t>
            </a:r>
          </a:p>
          <a:p>
            <a:pPr lvl="2"/>
            <a:r>
              <a:rPr lang="cs-CZ" dirty="0"/>
              <a:t>pádové otázky</a:t>
            </a:r>
          </a:p>
          <a:p>
            <a:pPr lvl="2"/>
            <a:r>
              <a:rPr lang="cs-CZ" dirty="0"/>
              <a:t>Co určuje INSTR?</a:t>
            </a:r>
          </a:p>
          <a:p>
            <a:pPr lvl="3"/>
            <a:r>
              <a:rPr lang="cs-CZ" sz="2000" i="1" dirty="0">
                <a:solidFill>
                  <a:schemeClr val="accent1"/>
                </a:solidFill>
              </a:rPr>
              <a:t>Oloupal pomeranč </a:t>
            </a:r>
            <a:r>
              <a:rPr lang="cs-CZ" sz="2000" i="1" u="sng" dirty="0">
                <a:solidFill>
                  <a:schemeClr val="accent1"/>
                </a:solidFill>
              </a:rPr>
              <a:t>nožem</a:t>
            </a:r>
            <a:r>
              <a:rPr lang="cs-CZ" sz="2000" i="1" dirty="0">
                <a:solidFill>
                  <a:schemeClr val="accent1"/>
                </a:solidFill>
              </a:rPr>
              <a:t>.</a:t>
            </a:r>
          </a:p>
          <a:p>
            <a:pPr lvl="2"/>
            <a:r>
              <a:rPr lang="cs-CZ" dirty="0"/>
              <a:t>Jaký je pád a jak to odůvodnit?</a:t>
            </a:r>
          </a:p>
          <a:p>
            <a:pPr lvl="3"/>
            <a:r>
              <a:rPr lang="cs-CZ" sz="2000" i="1" dirty="0">
                <a:solidFill>
                  <a:schemeClr val="accent1"/>
                </a:solidFill>
              </a:rPr>
              <a:t>Koncert je </a:t>
            </a:r>
            <a:r>
              <a:rPr lang="cs-CZ" sz="2000" i="1" u="sng" dirty="0">
                <a:solidFill>
                  <a:schemeClr val="accent1"/>
                </a:solidFill>
              </a:rPr>
              <a:t>v pondělí</a:t>
            </a:r>
            <a:r>
              <a:rPr lang="cs-CZ" sz="2000" i="1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137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mluvnické/gramatické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0505"/>
            <a:ext cx="8091280" cy="4837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jména</a:t>
            </a:r>
          </a:p>
          <a:p>
            <a:pPr lvl="1"/>
            <a:r>
              <a:rPr lang="cs-CZ" dirty="0"/>
              <a:t>posloupnost určování: rod, číslo, pád</a:t>
            </a:r>
          </a:p>
          <a:p>
            <a:pPr lvl="2"/>
            <a:r>
              <a:rPr lang="cs-CZ" dirty="0"/>
              <a:t>Čechová: pád je nejsložitější kategorie</a:t>
            </a:r>
          </a:p>
          <a:p>
            <a:r>
              <a:rPr lang="cs-CZ" sz="2400" dirty="0"/>
              <a:t>pád:</a:t>
            </a:r>
          </a:p>
          <a:p>
            <a:pPr lvl="1"/>
            <a:r>
              <a:rPr lang="cs-CZ" dirty="0"/>
              <a:t>syntaktická funkce</a:t>
            </a:r>
          </a:p>
          <a:p>
            <a:pPr lvl="1"/>
            <a:r>
              <a:rPr lang="cs-CZ" dirty="0"/>
              <a:t>sémantická platnost!</a:t>
            </a:r>
          </a:p>
          <a:p>
            <a:pPr lvl="2"/>
            <a:r>
              <a:rPr lang="cs-CZ" dirty="0"/>
              <a:t>vztahy mezi slovy</a:t>
            </a:r>
          </a:p>
          <a:p>
            <a:pPr lvl="2"/>
            <a:r>
              <a:rPr lang="cs-CZ" dirty="0"/>
              <a:t>pádové otázky</a:t>
            </a:r>
          </a:p>
          <a:p>
            <a:pPr lvl="2"/>
            <a:r>
              <a:rPr lang="cs-CZ" dirty="0"/>
              <a:t>Co určuje INSTR?</a:t>
            </a:r>
          </a:p>
          <a:p>
            <a:pPr lvl="3"/>
            <a:r>
              <a:rPr lang="cs-CZ" sz="2000" i="1" dirty="0">
                <a:solidFill>
                  <a:schemeClr val="accent1"/>
                </a:solidFill>
              </a:rPr>
              <a:t>Oloupal pomeranč </a:t>
            </a:r>
            <a:r>
              <a:rPr lang="cs-CZ" sz="2000" i="1" u="sng" dirty="0">
                <a:solidFill>
                  <a:schemeClr val="accent1"/>
                </a:solidFill>
              </a:rPr>
              <a:t>nožem</a:t>
            </a:r>
            <a:r>
              <a:rPr lang="cs-CZ" sz="2000" i="1" dirty="0">
                <a:solidFill>
                  <a:schemeClr val="accent1"/>
                </a:solidFill>
              </a:rPr>
              <a:t>.</a:t>
            </a:r>
          </a:p>
          <a:p>
            <a:pPr lvl="2"/>
            <a:r>
              <a:rPr lang="cs-CZ" dirty="0"/>
              <a:t>Jaký je pád a jak to odůvodnit?</a:t>
            </a:r>
          </a:p>
          <a:p>
            <a:pPr lvl="3"/>
            <a:r>
              <a:rPr lang="cs-CZ" sz="2000" i="1" dirty="0">
                <a:solidFill>
                  <a:schemeClr val="accent1"/>
                </a:solidFill>
              </a:rPr>
              <a:t>Koncert je </a:t>
            </a:r>
            <a:r>
              <a:rPr lang="cs-CZ" sz="2000" i="1" u="sng" dirty="0">
                <a:solidFill>
                  <a:schemeClr val="accent1"/>
                </a:solidFill>
              </a:rPr>
              <a:t>v pondělí</a:t>
            </a:r>
            <a:r>
              <a:rPr lang="cs-CZ" sz="2000" i="1" dirty="0">
                <a:solidFill>
                  <a:schemeClr val="accent1"/>
                </a:solidFill>
              </a:rPr>
              <a:t>.	</a:t>
            </a:r>
            <a:r>
              <a:rPr lang="cs-CZ" sz="2000" b="1" i="1" dirty="0"/>
              <a:t>← </a:t>
            </a:r>
            <a:r>
              <a:rPr lang="cs-CZ" sz="2000" b="1" dirty="0"/>
              <a:t>ANALOGIE: </a:t>
            </a:r>
            <a:r>
              <a:rPr lang="cs-CZ" sz="2000" b="1" i="1" dirty="0"/>
              <a:t>ve středu </a:t>
            </a:r>
            <a:r>
              <a:rPr lang="cs-CZ" sz="2000" b="1" dirty="0"/>
              <a:t>(ACC)</a:t>
            </a:r>
          </a:p>
        </p:txBody>
      </p:sp>
    </p:spTree>
    <p:extLst>
      <p:ext uri="{BB962C8B-B14F-4D97-AF65-F5344CB8AC3E}">
        <p14:creationId xmlns:p14="http://schemas.microsoft.com/office/powerpoint/2010/main" val="415419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mluvnické/gramatické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9"/>
            <a:ext cx="8091280" cy="4696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zájmena</a:t>
            </a:r>
          </a:p>
          <a:p>
            <a:pPr lvl="1"/>
            <a:r>
              <a:rPr lang="cs-CZ" b="1" i="1" dirty="0"/>
              <a:t>ji</a:t>
            </a:r>
            <a:r>
              <a:rPr lang="cs-CZ" b="1" dirty="0"/>
              <a:t> × </a:t>
            </a:r>
            <a:r>
              <a:rPr lang="cs-CZ" b="1" i="1" dirty="0"/>
              <a:t>jí</a:t>
            </a:r>
          </a:p>
          <a:p>
            <a:pPr lvl="2"/>
            <a:r>
              <a:rPr lang="cs-CZ" dirty="0"/>
              <a:t>ve škole chápáno jako morfologický pravopis!</a:t>
            </a:r>
          </a:p>
          <a:p>
            <a:pPr lvl="2"/>
            <a:r>
              <a:rPr lang="cs-CZ" dirty="0"/>
              <a:t>vhodné: demonstrovat na syntaktické úrovni, v kontextu</a:t>
            </a:r>
          </a:p>
          <a:p>
            <a:pPr lvl="2"/>
            <a:r>
              <a:rPr lang="cs-CZ" dirty="0"/>
              <a:t>(podobně je větná interpunkce chápána jako syntaktický pravopis)</a:t>
            </a:r>
          </a:p>
          <a:p>
            <a:pPr lvl="2"/>
            <a:endParaRPr lang="cs-CZ" dirty="0"/>
          </a:p>
          <a:p>
            <a:pPr lvl="1"/>
            <a:r>
              <a:rPr lang="cs-CZ" b="1" i="1" dirty="0"/>
              <a:t>se</a:t>
            </a:r>
            <a:r>
              <a:rPr lang="cs-CZ" b="1" dirty="0"/>
              <a:t>, </a:t>
            </a:r>
            <a:r>
              <a:rPr lang="cs-CZ" b="1" i="1" dirty="0"/>
              <a:t>si</a:t>
            </a:r>
          </a:p>
          <a:p>
            <a:pPr lvl="2"/>
            <a:r>
              <a:rPr lang="cs-CZ" dirty="0"/>
              <a:t>zvratná zájmena × součást slovesných tvarů</a:t>
            </a:r>
          </a:p>
          <a:p>
            <a:pPr lvl="2"/>
            <a:r>
              <a:rPr lang="cs-CZ" dirty="0">
                <a:hlinkClick r:id="rId2"/>
              </a:rPr>
              <a:t>http://www.ascestinaru.cz/poradna-asc-jak-nalozit-se-zvratnymi-slovesy-na-1-stupni/</a:t>
            </a:r>
            <a:r>
              <a:rPr lang="cs-CZ" dirty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53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mluvnické/gramatické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0505"/>
            <a:ext cx="8117786" cy="5102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slovesa</a:t>
            </a:r>
          </a:p>
          <a:p>
            <a:pPr lvl="1"/>
            <a:r>
              <a:rPr lang="cs-CZ" dirty="0"/>
              <a:t>častý problém: záměna minulého času a příčestí činného (l-</a:t>
            </a:r>
            <a:r>
              <a:rPr lang="cs-CZ" dirty="0" err="1"/>
              <a:t>vého</a:t>
            </a:r>
            <a:r>
              <a:rPr lang="cs-CZ" dirty="0"/>
              <a:t>)</a:t>
            </a:r>
          </a:p>
          <a:p>
            <a:pPr marL="914400" lvl="2" indent="0">
              <a:buNone/>
            </a:pPr>
            <a:r>
              <a:rPr lang="cs-CZ" dirty="0"/>
              <a:t>→ problémy ve 3. osobě</a:t>
            </a:r>
          </a:p>
          <a:p>
            <a:pPr marL="914400" lvl="2" indent="0">
              <a:buNone/>
            </a:pPr>
            <a:endParaRPr lang="cs-CZ" dirty="0"/>
          </a:p>
          <a:p>
            <a:pPr lvl="1"/>
            <a:r>
              <a:rPr lang="cs-CZ" dirty="0"/>
              <a:t>častý problém: nerozlišení reflexivního pasiva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častý problém: pasivum × přísudek jmenný se sponou</a:t>
            </a:r>
          </a:p>
          <a:p>
            <a:pPr lvl="2"/>
            <a:r>
              <a:rPr lang="cs-CZ" i="1" dirty="0"/>
              <a:t>dům byl uklizen</a:t>
            </a:r>
            <a:r>
              <a:rPr lang="cs-CZ" dirty="0"/>
              <a:t> × </a:t>
            </a:r>
            <a:r>
              <a:rPr lang="cs-CZ" i="1" dirty="0"/>
              <a:t>dům byl uklizený</a:t>
            </a:r>
          </a:p>
          <a:p>
            <a:pPr lvl="2"/>
            <a:r>
              <a:rPr lang="cs-CZ" dirty="0">
                <a:hlinkClick r:id="rId2"/>
              </a:rPr>
              <a:t>http://www.ascestinaru.cz/tprny-rod-versus-prisudek-se-sponou/</a:t>
            </a:r>
            <a:r>
              <a:rPr lang="cs-CZ" dirty="0"/>
              <a:t> 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čas jako podkategorie způsobu</a:t>
            </a:r>
          </a:p>
          <a:p>
            <a:pPr lvl="2"/>
            <a:r>
              <a:rPr lang="cs-CZ" dirty="0"/>
              <a:t>posloupnost: způsob – čas </a:t>
            </a:r>
          </a:p>
          <a:p>
            <a:pPr lvl="2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66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cvičení pro vás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Určete slovní druh: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i="1" dirty="0">
                <a:solidFill>
                  <a:schemeClr val="accent1"/>
                </a:solidFill>
              </a:rPr>
              <a:t>Zůstali </a:t>
            </a:r>
            <a:r>
              <a:rPr lang="cs-CZ" sz="2800" i="1" u="sng" dirty="0">
                <a:solidFill>
                  <a:schemeClr val="accent1"/>
                </a:solidFill>
              </a:rPr>
              <a:t>až</a:t>
            </a:r>
            <a:r>
              <a:rPr lang="cs-CZ" sz="2800" i="1" dirty="0">
                <a:solidFill>
                  <a:schemeClr val="accent1"/>
                </a:solidFill>
              </a:rPr>
              <a:t> do konce filmu.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i="1" dirty="0">
                <a:solidFill>
                  <a:schemeClr val="accent1"/>
                </a:solidFill>
              </a:rPr>
              <a:t>Zůstali </a:t>
            </a:r>
            <a:r>
              <a:rPr lang="cs-CZ" sz="2800" i="1" u="sng" dirty="0">
                <a:solidFill>
                  <a:schemeClr val="accent1"/>
                </a:solidFill>
              </a:rPr>
              <a:t>pouze</a:t>
            </a:r>
            <a:r>
              <a:rPr lang="cs-CZ" sz="2800" i="1" dirty="0">
                <a:solidFill>
                  <a:schemeClr val="accent1"/>
                </a:solidFill>
              </a:rPr>
              <a:t> do konce filmu.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i="1" dirty="0">
                <a:solidFill>
                  <a:schemeClr val="accent1"/>
                </a:solidFill>
              </a:rPr>
              <a:t>Ten film končí </a:t>
            </a:r>
            <a:r>
              <a:rPr lang="cs-CZ" sz="2800" i="1" u="sng" dirty="0">
                <a:solidFill>
                  <a:schemeClr val="accent1"/>
                </a:solidFill>
              </a:rPr>
              <a:t>až</a:t>
            </a:r>
            <a:r>
              <a:rPr lang="cs-CZ" sz="2800" i="1" dirty="0">
                <a:solidFill>
                  <a:schemeClr val="accent1"/>
                </a:solidFill>
              </a:rPr>
              <a:t> za hodinu.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i="1" u="sng" dirty="0">
                <a:solidFill>
                  <a:schemeClr val="accent1"/>
                </a:solidFill>
              </a:rPr>
              <a:t>Už</a:t>
            </a:r>
            <a:r>
              <a:rPr lang="cs-CZ" sz="2800" i="1" dirty="0">
                <a:solidFill>
                  <a:schemeClr val="accent1"/>
                </a:solidFill>
              </a:rPr>
              <a:t> to naštěstí skončilo.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i="1" dirty="0">
                <a:solidFill>
                  <a:schemeClr val="accent1"/>
                </a:solidFill>
              </a:rPr>
              <a:t>Dobře, </a:t>
            </a:r>
            <a:r>
              <a:rPr lang="cs-CZ" sz="2800" i="1" u="sng" dirty="0">
                <a:solidFill>
                  <a:schemeClr val="accent1"/>
                </a:solidFill>
              </a:rPr>
              <a:t>už</a:t>
            </a:r>
            <a:r>
              <a:rPr lang="cs-CZ" sz="2800" i="1" dirty="0">
                <a:solidFill>
                  <a:schemeClr val="accent1"/>
                </a:solidFill>
              </a:rPr>
              <a:t> mlčím!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i="1" dirty="0">
                <a:solidFill>
                  <a:schemeClr val="accent1"/>
                </a:solidFill>
              </a:rPr>
              <a:t>Dělá </a:t>
            </a:r>
            <a:r>
              <a:rPr lang="cs-CZ" sz="2800" i="1" u="sng" dirty="0">
                <a:solidFill>
                  <a:schemeClr val="accent1"/>
                </a:solidFill>
              </a:rPr>
              <a:t>jakoby</a:t>
            </a:r>
            <a:r>
              <a:rPr lang="cs-CZ" sz="2800" i="1" dirty="0">
                <a:solidFill>
                  <a:schemeClr val="accent1"/>
                </a:solidFill>
              </a:rPr>
              <a:t> nic.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2520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1810</TotalTime>
  <Words>424</Words>
  <Application>Microsoft Office PowerPoint</Application>
  <PresentationFormat>Předvádění na obrazovce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Didaktika II</vt:lpstr>
      <vt:lpstr>pozvánka na hospitaci</vt:lpstr>
      <vt:lpstr>oblast morfologie</vt:lpstr>
      <vt:lpstr>slovní druhy</vt:lpstr>
      <vt:lpstr>mluvnické/gramatické kategorie</vt:lpstr>
      <vt:lpstr>mluvnické/gramatické kategorie</vt:lpstr>
      <vt:lpstr>mluvnické/gramatické kategorie</vt:lpstr>
      <vt:lpstr>mluvnické/gramatické kategorie</vt:lpstr>
      <vt:lpstr>cvičení pro vás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60</cp:revision>
  <dcterms:created xsi:type="dcterms:W3CDTF">2017-02-22T10:01:56Z</dcterms:created>
  <dcterms:modified xsi:type="dcterms:W3CDTF">2017-03-15T12:45:24Z</dcterms:modified>
</cp:coreProperties>
</file>