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2" r:id="rId6"/>
    <p:sldId id="260" r:id="rId7"/>
    <p:sldId id="263" r:id="rId8"/>
    <p:sldId id="265" r:id="rId9"/>
    <p:sldId id="266" r:id="rId10"/>
    <p:sldId id="267" r:id="rId11"/>
    <p:sldId id="268"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36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56A69-2863-1F48-8758-F66E845A3F45}" type="datetimeFigureOut">
              <a:rPr lang="en-US" smtClean="0"/>
              <a:t>08/03/17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66294-90DB-CD41-ABF3-0AA6AE012E2D}" type="slidenum">
              <a:rPr lang="en-US" smtClean="0"/>
              <a:t>‹#›</a:t>
            </a:fld>
            <a:endParaRPr lang="en-US"/>
          </a:p>
        </p:txBody>
      </p:sp>
    </p:spTree>
    <p:extLst>
      <p:ext uri="{BB962C8B-B14F-4D97-AF65-F5344CB8AC3E}">
        <p14:creationId xmlns:p14="http://schemas.microsoft.com/office/powerpoint/2010/main" val="27766687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66294-90DB-CD41-ABF3-0AA6AE012E2D}" type="slidenum">
              <a:rPr lang="en-US" smtClean="0"/>
              <a:t>6</a:t>
            </a:fld>
            <a:endParaRPr lang="en-US"/>
          </a:p>
        </p:txBody>
      </p:sp>
    </p:spTree>
    <p:extLst>
      <p:ext uri="{BB962C8B-B14F-4D97-AF65-F5344CB8AC3E}">
        <p14:creationId xmlns:p14="http://schemas.microsoft.com/office/powerpoint/2010/main" val="398986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P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lang="en-US"/>
          </a:p>
        </p:txBody>
      </p:sp>
      <p:sp>
        <p:nvSpPr>
          <p:cNvPr id="4" name="Date Placeholder 3"/>
          <p:cNvSpPr>
            <a:spLocks noGrp="1"/>
          </p:cNvSpPr>
          <p:nvPr>
            <p:ph type="dt" sz="half" idx="10"/>
          </p:nvPr>
        </p:nvSpPr>
        <p:spPr/>
        <p:txBody>
          <a:bodyPr/>
          <a:lstStyle/>
          <a:p>
            <a:fld id="{EE147ADD-9A7E-014E-A0EE-916BECCC23E2}"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91248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E147ADD-9A7E-014E-A0EE-916BECCC23E2}"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210390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E147ADD-9A7E-014E-A0EE-916BECCC23E2}"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343120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10"/>
          </p:nvPr>
        </p:nvSpPr>
        <p:spPr/>
        <p:txBody>
          <a:bodyPr/>
          <a:lstStyle/>
          <a:p>
            <a:fld id="{EE147ADD-9A7E-014E-A0EE-916BECCC23E2}"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888722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t-P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EE147ADD-9A7E-014E-A0EE-916BECCC23E2}" type="datetimeFigureOut">
              <a:rPr lang="en-US" smtClean="0"/>
              <a:t>08/03/17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44331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Date Placeholder 4"/>
          <p:cNvSpPr>
            <a:spLocks noGrp="1"/>
          </p:cNvSpPr>
          <p:nvPr>
            <p:ph type="dt" sz="half" idx="10"/>
          </p:nvPr>
        </p:nvSpPr>
        <p:spPr/>
        <p:txBody>
          <a:bodyPr/>
          <a:lstStyle/>
          <a:p>
            <a:fld id="{EE147ADD-9A7E-014E-A0EE-916BECCC23E2}"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18300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7" name="Date Placeholder 6"/>
          <p:cNvSpPr>
            <a:spLocks noGrp="1"/>
          </p:cNvSpPr>
          <p:nvPr>
            <p:ph type="dt" sz="half" idx="10"/>
          </p:nvPr>
        </p:nvSpPr>
        <p:spPr/>
        <p:txBody>
          <a:bodyPr/>
          <a:lstStyle/>
          <a:p>
            <a:fld id="{EE147ADD-9A7E-014E-A0EE-916BECCC23E2}" type="datetimeFigureOut">
              <a:rPr lang="en-US" smtClean="0"/>
              <a:t>08/03/17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772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lang="en-US"/>
          </a:p>
        </p:txBody>
      </p:sp>
      <p:sp>
        <p:nvSpPr>
          <p:cNvPr id="3" name="Date Placeholder 2"/>
          <p:cNvSpPr>
            <a:spLocks noGrp="1"/>
          </p:cNvSpPr>
          <p:nvPr>
            <p:ph type="dt" sz="half" idx="10"/>
          </p:nvPr>
        </p:nvSpPr>
        <p:spPr/>
        <p:txBody>
          <a:bodyPr/>
          <a:lstStyle/>
          <a:p>
            <a:fld id="{EE147ADD-9A7E-014E-A0EE-916BECCC23E2}" type="datetimeFigureOut">
              <a:rPr lang="en-US" smtClean="0"/>
              <a:t>08/03/17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298594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47ADD-9A7E-014E-A0EE-916BECCC23E2}" type="datetimeFigureOut">
              <a:rPr lang="en-US" smtClean="0"/>
              <a:t>08/03/17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34380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pt-P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EE147ADD-9A7E-014E-A0EE-916BECCC23E2}"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428844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pt-P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p:txBody>
          <a:bodyPr/>
          <a:lstStyle/>
          <a:p>
            <a:fld id="{EE147ADD-9A7E-014E-A0EE-916BECCC23E2}" type="datetimeFigureOut">
              <a:rPr lang="en-US" smtClean="0"/>
              <a:t>08/03/17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0E61AA-DDA2-C447-8867-8D124E48B8F1}" type="slidenum">
              <a:rPr lang="en-US" smtClean="0"/>
              <a:t>‹#›</a:t>
            </a:fld>
            <a:endParaRPr lang="en-US"/>
          </a:p>
        </p:txBody>
      </p:sp>
    </p:spTree>
    <p:extLst>
      <p:ext uri="{BB962C8B-B14F-4D97-AF65-F5344CB8AC3E}">
        <p14:creationId xmlns:p14="http://schemas.microsoft.com/office/powerpoint/2010/main" val="12728445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47ADD-9A7E-014E-A0EE-916BECCC23E2}" type="datetimeFigureOut">
              <a:rPr lang="en-US" smtClean="0"/>
              <a:t>08/03/17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E61AA-DDA2-C447-8867-8D124E48B8F1}" type="slidenum">
              <a:rPr lang="en-US" smtClean="0"/>
              <a:t>‹#›</a:t>
            </a:fld>
            <a:endParaRPr lang="en-US"/>
          </a:p>
        </p:txBody>
      </p:sp>
    </p:spTree>
    <p:extLst>
      <p:ext uri="{BB962C8B-B14F-4D97-AF65-F5344CB8AC3E}">
        <p14:creationId xmlns:p14="http://schemas.microsoft.com/office/powerpoint/2010/main" val="1102946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Times New Roman"/>
                <a:cs typeface="Times New Roman"/>
              </a:rPr>
              <a:t>War, Religion and Court Patronage in Habsburg Austria</a:t>
            </a:r>
            <a:br>
              <a:rPr lang="en-US" dirty="0" smtClean="0">
                <a:latin typeface="Times New Roman"/>
                <a:cs typeface="Times New Roman"/>
              </a:rPr>
            </a:br>
            <a:r>
              <a:rPr lang="en-US" dirty="0" smtClean="0">
                <a:latin typeface="Times New Roman"/>
                <a:cs typeface="Times New Roman"/>
              </a:rPr>
              <a:t>Karin J. </a:t>
            </a:r>
            <a:r>
              <a:rPr lang="en-US" dirty="0" err="1" smtClean="0">
                <a:latin typeface="Times New Roman"/>
                <a:cs typeface="Times New Roman"/>
              </a:rPr>
              <a:t>MacHardy</a:t>
            </a:r>
            <a:r>
              <a:rPr lang="en-US" dirty="0" smtClean="0">
                <a:latin typeface="Times New Roman"/>
                <a:cs typeface="Times New Roman"/>
              </a:rPr>
              <a:t>  </a:t>
            </a:r>
            <a:endParaRPr lang="en-US" dirty="0">
              <a:latin typeface="Times New Roman"/>
              <a:cs typeface="Times New Roman"/>
            </a:endParaRPr>
          </a:p>
        </p:txBody>
      </p:sp>
      <p:sp>
        <p:nvSpPr>
          <p:cNvPr id="3" name="Subtitle 2"/>
          <p:cNvSpPr>
            <a:spLocks noGrp="1"/>
          </p:cNvSpPr>
          <p:nvPr>
            <p:ph type="subTitle" idx="1"/>
          </p:nvPr>
        </p:nvSpPr>
        <p:spPr/>
        <p:txBody>
          <a:bodyPr/>
          <a:lstStyle/>
          <a:p>
            <a:r>
              <a:rPr lang="en-US" dirty="0" smtClean="0">
                <a:latin typeface="Times New Roman"/>
                <a:cs typeface="Times New Roman"/>
              </a:rPr>
              <a:t>Pages 36-46</a:t>
            </a:r>
            <a:endParaRPr lang="en-US" dirty="0">
              <a:latin typeface="Times New Roman"/>
              <a:cs typeface="Times New Roman"/>
            </a:endParaRPr>
          </a:p>
        </p:txBody>
      </p:sp>
    </p:spTree>
    <p:extLst>
      <p:ext uri="{BB962C8B-B14F-4D97-AF65-F5344CB8AC3E}">
        <p14:creationId xmlns:p14="http://schemas.microsoft.com/office/powerpoint/2010/main" val="2085316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Ferdinand I </a:t>
            </a:r>
            <a:r>
              <a:rPr lang="mr-IN" dirty="0" smtClean="0">
                <a:latin typeface="Times New Roman"/>
                <a:cs typeface="Times New Roman"/>
              </a:rPr>
              <a:t>–</a:t>
            </a:r>
            <a:r>
              <a:rPr lang="en-US" dirty="0" smtClean="0">
                <a:latin typeface="Times New Roman"/>
                <a:cs typeface="Times New Roman"/>
              </a:rPr>
              <a:t> Jean </a:t>
            </a:r>
            <a:r>
              <a:rPr lang="en-US" dirty="0" err="1" smtClean="0">
                <a:latin typeface="Times New Roman"/>
                <a:cs typeface="Times New Roman"/>
              </a:rPr>
              <a:t>Bodin</a:t>
            </a:r>
            <a:r>
              <a:rPr lang="en-US" dirty="0" smtClean="0">
                <a:latin typeface="Times New Roman"/>
                <a:cs typeface="Times New Roman"/>
              </a:rPr>
              <a:t> </a:t>
            </a:r>
            <a:endParaRPr lang="en-US" dirty="0">
              <a:latin typeface="Times New Roman"/>
              <a:cs typeface="Times New Roman"/>
            </a:endParaRPr>
          </a:p>
        </p:txBody>
      </p:sp>
      <p:pic>
        <p:nvPicPr>
          <p:cNvPr id="6" name="Picture 5" descr="Hans_Bocksberger_(I)_-_Emperor_Ferdinand_I_-_WGA023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5544"/>
            <a:ext cx="2804719" cy="3608976"/>
          </a:xfrm>
          <a:prstGeom prst="rect">
            <a:avLst/>
          </a:prstGeom>
        </p:spPr>
      </p:pic>
      <p:pic>
        <p:nvPicPr>
          <p:cNvPr id="7" name="Picture 6"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281" y="1870528"/>
            <a:ext cx="2804719" cy="3623992"/>
          </a:xfrm>
          <a:prstGeom prst="rect">
            <a:avLst/>
          </a:prstGeom>
        </p:spPr>
      </p:pic>
      <p:sp>
        <p:nvSpPr>
          <p:cNvPr id="8" name="TextBox 7"/>
          <p:cNvSpPr txBox="1"/>
          <p:nvPr/>
        </p:nvSpPr>
        <p:spPr>
          <a:xfrm>
            <a:off x="2963476" y="1885544"/>
            <a:ext cx="3228073" cy="3785652"/>
          </a:xfrm>
          <a:prstGeom prst="rect">
            <a:avLst/>
          </a:prstGeom>
          <a:noFill/>
        </p:spPr>
        <p:txBody>
          <a:bodyPr wrap="square" rtlCol="0">
            <a:spAutoFit/>
          </a:bodyPr>
          <a:lstStyle/>
          <a:p>
            <a:pPr algn="just"/>
            <a:r>
              <a:rPr lang="en-US" sz="2400" dirty="0">
                <a:latin typeface="Times New Roman"/>
                <a:cs typeface="Times New Roman"/>
              </a:rPr>
              <a:t>Ferdinand was not far from </a:t>
            </a:r>
            <a:r>
              <a:rPr lang="en-US" sz="2400" dirty="0" err="1">
                <a:latin typeface="Times New Roman"/>
                <a:cs typeface="Times New Roman"/>
              </a:rPr>
              <a:t>Bodin’s</a:t>
            </a:r>
            <a:r>
              <a:rPr lang="en-US" sz="2400" dirty="0">
                <a:latin typeface="Times New Roman"/>
                <a:cs typeface="Times New Roman"/>
              </a:rPr>
              <a:t> </a:t>
            </a:r>
            <a:r>
              <a:rPr lang="en-US" sz="2400" dirty="0" smtClean="0">
                <a:latin typeface="Times New Roman"/>
                <a:cs typeface="Times New Roman"/>
              </a:rPr>
              <a:t>belief, </a:t>
            </a:r>
            <a:r>
              <a:rPr lang="en-US" sz="2400" dirty="0">
                <a:latin typeface="Times New Roman"/>
                <a:cs typeface="Times New Roman"/>
              </a:rPr>
              <a:t>that the power of legitimate rulers was constrained only by divine and natural laws, but they had to respect the liberty and property </a:t>
            </a:r>
            <a:r>
              <a:rPr lang="en-US" sz="2400" dirty="0" smtClean="0">
                <a:latin typeface="Times New Roman"/>
                <a:cs typeface="Times New Roman"/>
              </a:rPr>
              <a:t>of </a:t>
            </a:r>
            <a:r>
              <a:rPr lang="en-US" sz="2400" dirty="0">
                <a:latin typeface="Times New Roman"/>
                <a:cs typeface="Times New Roman"/>
              </a:rPr>
              <a:t>free subjects, and always honor previous contacts. </a:t>
            </a:r>
          </a:p>
        </p:txBody>
      </p:sp>
    </p:spTree>
    <p:extLst>
      <p:ext uri="{BB962C8B-B14F-4D97-AF65-F5344CB8AC3E}">
        <p14:creationId xmlns:p14="http://schemas.microsoft.com/office/powerpoint/2010/main" val="16651353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Early 17</a:t>
            </a:r>
            <a:r>
              <a:rPr lang="en-US" baseline="30000" dirty="0" smtClean="0">
                <a:latin typeface="Times New Roman"/>
                <a:cs typeface="Times New Roman"/>
              </a:rPr>
              <a:t>th</a:t>
            </a:r>
            <a:r>
              <a:rPr lang="en-US" dirty="0" smtClean="0">
                <a:latin typeface="Times New Roman"/>
                <a:cs typeface="Times New Roman"/>
              </a:rPr>
              <a:t> Century</a:t>
            </a:r>
            <a:endParaRPr lang="en-US" dirty="0">
              <a:latin typeface="Times New Roman"/>
              <a:cs typeface="Times New Roman"/>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latin typeface="Times New Roman"/>
                <a:cs typeface="Times New Roman"/>
              </a:rPr>
              <a:t>A contractual character to witch both the prince and the Estates were bound through the act of homage, or when the ruler gave an oath to preserver the law of the land (not specified), and a ceremonial confirmation of the rights and liberties of the </a:t>
            </a:r>
            <a:r>
              <a:rPr lang="en-US" i="1" dirty="0" err="1" smtClean="0">
                <a:latin typeface="Times New Roman"/>
                <a:cs typeface="Times New Roman"/>
              </a:rPr>
              <a:t>Landluete</a:t>
            </a:r>
            <a:r>
              <a:rPr lang="en-US" i="1" dirty="0" smtClean="0">
                <a:latin typeface="Times New Roman"/>
                <a:cs typeface="Times New Roman"/>
              </a:rPr>
              <a:t>, </a:t>
            </a:r>
            <a:r>
              <a:rPr lang="en-US" dirty="0" smtClean="0">
                <a:latin typeface="Times New Roman"/>
                <a:cs typeface="Times New Roman"/>
              </a:rPr>
              <a:t>who in turn sworn loyalty to the prince upon succession. </a:t>
            </a:r>
          </a:p>
          <a:p>
            <a:pPr algn="just"/>
            <a:r>
              <a:rPr lang="en-US" dirty="0" smtClean="0">
                <a:latin typeface="Times New Roman"/>
                <a:cs typeface="Times New Roman"/>
              </a:rPr>
              <a:t>T</a:t>
            </a:r>
            <a:r>
              <a:rPr lang="en-US" dirty="0" smtClean="0">
                <a:latin typeface="Times New Roman"/>
                <a:cs typeface="Times New Roman"/>
              </a:rPr>
              <a:t>his was important for the Habsburgs, because they had begun to request proof that specific rights had been granted or confirmed by previous rulers, and to justify changes in costmary law not only on the grounds of divine law, but in interest of the common good. </a:t>
            </a:r>
            <a:endParaRPr lang="en-US" dirty="0">
              <a:latin typeface="Times New Roman"/>
              <a:cs typeface="Times New Roman"/>
            </a:endParaRPr>
          </a:p>
        </p:txBody>
      </p:sp>
    </p:spTree>
    <p:extLst>
      <p:ext uri="{BB962C8B-B14F-4D97-AF65-F5344CB8AC3E}">
        <p14:creationId xmlns:p14="http://schemas.microsoft.com/office/powerpoint/2010/main" val="2137989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2860"/>
            <a:ext cx="8229600" cy="6391244"/>
          </a:xfrm>
        </p:spPr>
        <p:txBody>
          <a:bodyPr>
            <a:normAutofit/>
          </a:bodyPr>
          <a:lstStyle/>
          <a:p>
            <a:pPr algn="just"/>
            <a:r>
              <a:rPr lang="en-US" dirty="0">
                <a:latin typeface="Times New Roman"/>
                <a:cs typeface="Times New Roman"/>
              </a:rPr>
              <a:t>In short, the 17th century symbiosis between the </a:t>
            </a:r>
            <a:r>
              <a:rPr lang="en-US" dirty="0">
                <a:latin typeface="Times New Roman"/>
                <a:cs typeface="Times New Roman"/>
              </a:rPr>
              <a:t>H</a:t>
            </a:r>
            <a:r>
              <a:rPr lang="en-US" dirty="0" smtClean="0">
                <a:latin typeface="Times New Roman"/>
                <a:cs typeface="Times New Roman"/>
              </a:rPr>
              <a:t>absburgs </a:t>
            </a:r>
            <a:r>
              <a:rPr lang="en-US" dirty="0">
                <a:latin typeface="Times New Roman"/>
                <a:cs typeface="Times New Roman"/>
              </a:rPr>
              <a:t>and estates was not a new </a:t>
            </a:r>
            <a:r>
              <a:rPr lang="en-US" dirty="0" smtClean="0">
                <a:latin typeface="Times New Roman"/>
                <a:cs typeface="Times New Roman"/>
              </a:rPr>
              <a:t>phenomenon, </a:t>
            </a:r>
            <a:r>
              <a:rPr lang="en-US" dirty="0">
                <a:latin typeface="Times New Roman"/>
                <a:cs typeface="Times New Roman"/>
              </a:rPr>
              <a:t>and the political </a:t>
            </a:r>
            <a:r>
              <a:rPr lang="en-US" dirty="0" smtClean="0">
                <a:latin typeface="Times New Roman"/>
                <a:cs typeface="Times New Roman"/>
              </a:rPr>
              <a:t>culture </a:t>
            </a:r>
            <a:r>
              <a:rPr lang="en-US" dirty="0">
                <a:latin typeface="Times New Roman"/>
                <a:cs typeface="Times New Roman"/>
              </a:rPr>
              <a:t>in the Austrian lands had been characterized by an ongoing bargaining between rulers and elites since at least the 15th century.</a:t>
            </a:r>
          </a:p>
          <a:p>
            <a:pPr algn="just"/>
            <a:r>
              <a:rPr lang="en-US" dirty="0">
                <a:latin typeface="Times New Roman"/>
                <a:cs typeface="Times New Roman"/>
              </a:rPr>
              <a:t>The reformation proved to be a watershed. The successfully bargaining became progressively more difficult as negotiations over religious reform were linked intrinsically to political culture. </a:t>
            </a:r>
            <a:endParaRPr lang="en-US" dirty="0">
              <a:latin typeface="Times New Roman"/>
              <a:cs typeface="Times New Roman"/>
            </a:endParaRPr>
          </a:p>
        </p:txBody>
      </p:sp>
    </p:spTree>
    <p:extLst>
      <p:ext uri="{BB962C8B-B14F-4D97-AF65-F5344CB8AC3E}">
        <p14:creationId xmlns:p14="http://schemas.microsoft.com/office/powerpoint/2010/main" val="6552221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Sovereignty </a:t>
            </a:r>
            <a:endParaRPr lang="en-US" i="1" dirty="0">
              <a:latin typeface="Times New Roman"/>
              <a:cs typeface="Times New Roman"/>
            </a:endParaRPr>
          </a:p>
        </p:txBody>
      </p:sp>
      <p:sp>
        <p:nvSpPr>
          <p:cNvPr id="3" name="Content Placeholder 2"/>
          <p:cNvSpPr>
            <a:spLocks noGrp="1"/>
          </p:cNvSpPr>
          <p:nvPr>
            <p:ph idx="1"/>
          </p:nvPr>
        </p:nvSpPr>
        <p:spPr/>
        <p:txBody>
          <a:bodyPr>
            <a:normAutofit/>
          </a:bodyPr>
          <a:lstStyle/>
          <a:p>
            <a:pPr marL="0" indent="0">
              <a:buNone/>
            </a:pPr>
            <a:r>
              <a:rPr lang="en-US" u="sng" dirty="0" smtClean="0">
                <a:latin typeface="Times New Roman"/>
                <a:cs typeface="Times New Roman"/>
              </a:rPr>
              <a:t>Habsburgs and Estates:</a:t>
            </a:r>
          </a:p>
          <a:p>
            <a:r>
              <a:rPr lang="en-US" dirty="0" smtClean="0">
                <a:latin typeface="Times New Roman"/>
                <a:cs typeface="Times New Roman"/>
              </a:rPr>
              <a:t>Started bargaining over judicial issues.</a:t>
            </a:r>
          </a:p>
          <a:p>
            <a:pPr marL="0" indent="0">
              <a:buNone/>
            </a:pPr>
            <a:endParaRPr lang="en-US" u="sng" dirty="0">
              <a:latin typeface="Times New Roman"/>
              <a:cs typeface="Times New Roman"/>
            </a:endParaRPr>
          </a:p>
          <a:p>
            <a:pPr marL="0" indent="0">
              <a:buNone/>
            </a:pPr>
            <a:r>
              <a:rPr lang="en-US" u="sng" dirty="0" smtClean="0">
                <a:latin typeface="Times New Roman"/>
                <a:cs typeface="Times New Roman"/>
              </a:rPr>
              <a:t>Jean </a:t>
            </a:r>
            <a:r>
              <a:rPr lang="en-US" u="sng" dirty="0" err="1" smtClean="0">
                <a:latin typeface="Times New Roman"/>
                <a:cs typeface="Times New Roman"/>
              </a:rPr>
              <a:t>Bodin</a:t>
            </a:r>
            <a:r>
              <a:rPr lang="en-US" dirty="0" smtClean="0">
                <a:latin typeface="Times New Roman"/>
                <a:cs typeface="Times New Roman"/>
              </a:rPr>
              <a:t>: </a:t>
            </a:r>
          </a:p>
          <a:p>
            <a:pPr algn="just"/>
            <a:r>
              <a:rPr lang="en-US" dirty="0" smtClean="0">
                <a:latin typeface="Times New Roman"/>
                <a:cs typeface="Times New Roman"/>
              </a:rPr>
              <a:t>Sovereignty = </a:t>
            </a:r>
            <a:r>
              <a:rPr lang="en-US" i="1" dirty="0" err="1" smtClean="0">
                <a:latin typeface="Times New Roman"/>
                <a:cs typeface="Times New Roman"/>
              </a:rPr>
              <a:t>Iura</a:t>
            </a:r>
            <a:r>
              <a:rPr lang="en-US" i="1" dirty="0" smtClean="0">
                <a:latin typeface="Times New Roman"/>
                <a:cs typeface="Times New Roman"/>
              </a:rPr>
              <a:t> </a:t>
            </a:r>
            <a:r>
              <a:rPr lang="en-US" i="1" dirty="0" err="1" smtClean="0">
                <a:latin typeface="Times New Roman"/>
                <a:cs typeface="Times New Roman"/>
              </a:rPr>
              <a:t>majestatis</a:t>
            </a:r>
            <a:endParaRPr lang="en-US" dirty="0" smtClean="0">
              <a:latin typeface="Times New Roman"/>
              <a:cs typeface="Times New Roman"/>
            </a:endParaRPr>
          </a:p>
          <a:p>
            <a:pPr algn="just"/>
            <a:r>
              <a:rPr lang="en-US" dirty="0" smtClean="0">
                <a:latin typeface="Times New Roman"/>
                <a:cs typeface="Times New Roman"/>
              </a:rPr>
              <a:t>Essence that the royal power was the ability to make and change laws by command.</a:t>
            </a:r>
          </a:p>
          <a:p>
            <a:pPr algn="just"/>
            <a:endParaRPr lang="en-US" dirty="0" smtClean="0">
              <a:latin typeface="Times New Roman"/>
              <a:cs typeface="Times New Roman"/>
            </a:endParaRPr>
          </a:p>
        </p:txBody>
      </p:sp>
    </p:spTree>
    <p:extLst>
      <p:ext uri="{BB962C8B-B14F-4D97-AF65-F5344CB8AC3E}">
        <p14:creationId xmlns:p14="http://schemas.microsoft.com/office/powerpoint/2010/main" val="2996944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ienwappen_Habsburg-Stroeh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380" y="0"/>
            <a:ext cx="5339038" cy="6858000"/>
          </a:xfrm>
          <a:prstGeom prst="rect">
            <a:avLst/>
          </a:prstGeom>
        </p:spPr>
      </p:pic>
    </p:spTree>
    <p:extLst>
      <p:ext uri="{BB962C8B-B14F-4D97-AF65-F5344CB8AC3E}">
        <p14:creationId xmlns:p14="http://schemas.microsoft.com/office/powerpoint/2010/main" val="41379300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owth_of_Habsburg_territor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29" y="3071073"/>
            <a:ext cx="6133530" cy="3641784"/>
          </a:xfrm>
          <a:prstGeom prst="rect">
            <a:avLst/>
          </a:prstGeom>
        </p:spPr>
      </p:pic>
      <p:sp>
        <p:nvSpPr>
          <p:cNvPr id="3" name="TextBox 2"/>
          <p:cNvSpPr txBox="1"/>
          <p:nvPr/>
        </p:nvSpPr>
        <p:spPr>
          <a:xfrm>
            <a:off x="344714" y="3592286"/>
            <a:ext cx="184666" cy="369332"/>
          </a:xfrm>
          <a:prstGeom prst="rect">
            <a:avLst/>
          </a:prstGeom>
          <a:noFill/>
        </p:spPr>
        <p:txBody>
          <a:bodyPr wrap="none" rtlCol="0">
            <a:spAutoFit/>
          </a:bodyPr>
          <a:lstStyle/>
          <a:p>
            <a:pPr algn="ctr"/>
            <a:endParaRPr lang="en-US" dirty="0"/>
          </a:p>
        </p:txBody>
      </p:sp>
      <p:sp>
        <p:nvSpPr>
          <p:cNvPr id="4" name="TextBox 3"/>
          <p:cNvSpPr txBox="1"/>
          <p:nvPr/>
        </p:nvSpPr>
        <p:spPr>
          <a:xfrm>
            <a:off x="529380" y="688304"/>
            <a:ext cx="8360620" cy="2431435"/>
          </a:xfrm>
          <a:prstGeom prst="rect">
            <a:avLst/>
          </a:prstGeom>
          <a:noFill/>
        </p:spPr>
        <p:txBody>
          <a:bodyPr wrap="square" rtlCol="0">
            <a:spAutoFit/>
          </a:bodyPr>
          <a:lstStyle/>
          <a:p>
            <a:pPr marL="342900" indent="-342900" algn="just">
              <a:buFont typeface="Arial"/>
              <a:buChar char="•"/>
            </a:pPr>
            <a:r>
              <a:rPr lang="en-US" sz="3200" dirty="0" smtClean="0">
                <a:latin typeface="Times New Roman"/>
                <a:cs typeface="Times New Roman"/>
              </a:rPr>
              <a:t>Less states with the ability to issue legislation.</a:t>
            </a:r>
          </a:p>
          <a:p>
            <a:pPr marL="342900" indent="-342900" algn="just">
              <a:buFont typeface="Arial"/>
              <a:buChar char="•"/>
            </a:pPr>
            <a:r>
              <a:rPr lang="en-US" sz="3200" dirty="0" smtClean="0">
                <a:latin typeface="Times New Roman"/>
                <a:cs typeface="Times New Roman"/>
              </a:rPr>
              <a:t>Estates cloud resist if rulers acted contrary to immutable customary rights and natural laws (related with religion and material survival). </a:t>
            </a:r>
          </a:p>
          <a:p>
            <a:endParaRPr lang="en-US" sz="2400" dirty="0">
              <a:latin typeface="Times New Roman"/>
              <a:cs typeface="Times New Roman"/>
            </a:endParaRPr>
          </a:p>
        </p:txBody>
      </p:sp>
    </p:spTree>
    <p:extLst>
      <p:ext uri="{BB962C8B-B14F-4D97-AF65-F5344CB8AC3E}">
        <p14:creationId xmlns:p14="http://schemas.microsoft.com/office/powerpoint/2010/main" val="30014110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Times New Roman"/>
                <a:cs typeface="Times New Roman"/>
              </a:rPr>
              <a:t>Laws</a:t>
            </a:r>
            <a:endParaRPr lang="en-US" u="sng"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sz="2800" u="sng" dirty="0" smtClean="0">
                <a:latin typeface="Times New Roman"/>
                <a:cs typeface="Times New Roman"/>
              </a:rPr>
              <a:t>Natural Law </a:t>
            </a:r>
            <a:r>
              <a:rPr lang="mr-IN" sz="2800" dirty="0" smtClean="0">
                <a:latin typeface="Times New Roman"/>
                <a:cs typeface="Times New Roman"/>
              </a:rPr>
              <a:t>–</a:t>
            </a:r>
            <a:r>
              <a:rPr lang="en-US" sz="2800" dirty="0" smtClean="0">
                <a:latin typeface="Times New Roman"/>
                <a:cs typeface="Times New Roman"/>
              </a:rPr>
              <a:t> is determined by nature, its universal, because certain rights are inherent by virtue of the human nature and it can be understood by human reason. Not an act of legislation but by “God reason”. </a:t>
            </a:r>
          </a:p>
          <a:p>
            <a:pPr algn="just"/>
            <a:r>
              <a:rPr lang="en-US" sz="2800" u="sng" dirty="0" smtClean="0">
                <a:latin typeface="Times New Roman"/>
                <a:cs typeface="Times New Roman"/>
              </a:rPr>
              <a:t>Positive Law </a:t>
            </a:r>
            <a:r>
              <a:rPr lang="mr-IN" sz="2800" dirty="0" smtClean="0">
                <a:latin typeface="Times New Roman"/>
                <a:cs typeface="Times New Roman"/>
              </a:rPr>
              <a:t>–</a:t>
            </a:r>
            <a:r>
              <a:rPr lang="en-US" sz="2800" dirty="0" smtClean="0">
                <a:latin typeface="Times New Roman"/>
                <a:cs typeface="Times New Roman"/>
              </a:rPr>
              <a:t> human-</a:t>
            </a:r>
            <a:r>
              <a:rPr lang="en-US" sz="2800" dirty="0" smtClean="0">
                <a:latin typeface="Times New Roman"/>
                <a:cs typeface="Times New Roman"/>
              </a:rPr>
              <a:t>made laws </a:t>
            </a:r>
            <a:r>
              <a:rPr lang="en-US" sz="2800" dirty="0" smtClean="0">
                <a:latin typeface="Times New Roman"/>
                <a:cs typeface="Times New Roman"/>
              </a:rPr>
              <a:t>that specify an </a:t>
            </a:r>
            <a:r>
              <a:rPr lang="en-US" sz="2800" dirty="0" smtClean="0">
                <a:latin typeface="Times New Roman"/>
                <a:cs typeface="Times New Roman"/>
              </a:rPr>
              <a:t>action; </a:t>
            </a:r>
            <a:r>
              <a:rPr lang="en-US" sz="2800" dirty="0" smtClean="0">
                <a:latin typeface="Times New Roman"/>
                <a:cs typeface="Times New Roman"/>
              </a:rPr>
              <a:t>may also describe the specific rights for an individual or group. </a:t>
            </a:r>
          </a:p>
          <a:p>
            <a:pPr algn="just"/>
            <a:r>
              <a:rPr lang="en-US" sz="2800" u="sng" dirty="0" smtClean="0">
                <a:latin typeface="Times New Roman"/>
                <a:cs typeface="Times New Roman"/>
              </a:rPr>
              <a:t>Divine Law</a:t>
            </a:r>
            <a:r>
              <a:rPr lang="en-US" sz="2800" dirty="0" smtClean="0">
                <a:latin typeface="Times New Roman"/>
                <a:cs typeface="Times New Roman"/>
              </a:rPr>
              <a:t> </a:t>
            </a:r>
            <a:r>
              <a:rPr lang="mr-IN" sz="2800" dirty="0" smtClean="0">
                <a:latin typeface="Times New Roman"/>
                <a:cs typeface="Times New Roman"/>
              </a:rPr>
              <a:t>–</a:t>
            </a:r>
            <a:r>
              <a:rPr lang="en-US" sz="2800" dirty="0" smtClean="0">
                <a:latin typeface="Times New Roman"/>
                <a:cs typeface="Times New Roman"/>
              </a:rPr>
              <a:t> Law that comes directly from the “will of God”, are eternal and constant. </a:t>
            </a:r>
            <a:endParaRPr lang="en-US" sz="2800" u="sng" dirty="0" smtClean="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1043327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bsburg_Map_15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00" y="568705"/>
            <a:ext cx="8767844" cy="5454723"/>
          </a:xfrm>
          <a:prstGeom prst="rect">
            <a:avLst/>
          </a:prstGeom>
        </p:spPr>
      </p:pic>
    </p:spTree>
    <p:extLst>
      <p:ext uri="{BB962C8B-B14F-4D97-AF65-F5344CB8AC3E}">
        <p14:creationId xmlns:p14="http://schemas.microsoft.com/office/powerpoint/2010/main" val="569977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Duke Rudolf IV</a:t>
            </a:r>
            <a:endParaRPr lang="en-US" dirty="0">
              <a:latin typeface="Times New Roman"/>
              <a:cs typeface="Times New Roman"/>
            </a:endParaRPr>
          </a:p>
        </p:txBody>
      </p:sp>
      <p:pic>
        <p:nvPicPr>
          <p:cNvPr id="6" name="Picture 5" descr="220px-Rudolf_I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3228072" cy="5003512"/>
          </a:xfrm>
          <a:prstGeom prst="rect">
            <a:avLst/>
          </a:prstGeom>
        </p:spPr>
      </p:pic>
      <p:sp>
        <p:nvSpPr>
          <p:cNvPr id="10" name="TextBox 9"/>
          <p:cNvSpPr txBox="1"/>
          <p:nvPr/>
        </p:nvSpPr>
        <p:spPr>
          <a:xfrm>
            <a:off x="4586332" y="2575609"/>
            <a:ext cx="3916022" cy="1569660"/>
          </a:xfrm>
          <a:prstGeom prst="rect">
            <a:avLst/>
          </a:prstGeom>
          <a:noFill/>
        </p:spPr>
        <p:txBody>
          <a:bodyPr wrap="square" rtlCol="0">
            <a:spAutoFit/>
          </a:bodyPr>
          <a:lstStyle/>
          <a:p>
            <a:pPr algn="just"/>
            <a:r>
              <a:rPr lang="en-US" sz="3200" i="1" dirty="0" smtClean="0">
                <a:latin typeface="Times New Roman"/>
                <a:cs typeface="Times New Roman"/>
              </a:rPr>
              <a:t>“Abolish </a:t>
            </a:r>
            <a:r>
              <a:rPr lang="en-US" sz="3200" i="1" dirty="0">
                <a:latin typeface="Times New Roman"/>
                <a:cs typeface="Times New Roman"/>
              </a:rPr>
              <a:t>e</a:t>
            </a:r>
            <a:r>
              <a:rPr lang="en-US" sz="3200" i="1" dirty="0" smtClean="0">
                <a:latin typeface="Times New Roman"/>
                <a:cs typeface="Times New Roman"/>
              </a:rPr>
              <a:t>very sort of liberty, right and custom”</a:t>
            </a:r>
            <a:endParaRPr lang="en-US" sz="3200" i="1" dirty="0">
              <a:latin typeface="Times New Roman"/>
              <a:cs typeface="Times New Roman"/>
            </a:endParaRPr>
          </a:p>
        </p:txBody>
      </p:sp>
    </p:spTree>
    <p:extLst>
      <p:ext uri="{BB962C8B-B14F-4D97-AF65-F5344CB8AC3E}">
        <p14:creationId xmlns:p14="http://schemas.microsoft.com/office/powerpoint/2010/main" val="4203909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Ferdinand I</a:t>
            </a:r>
            <a:endParaRPr lang="en-US" dirty="0">
              <a:latin typeface="Times New Roman"/>
              <a:cs typeface="Times New Roman"/>
            </a:endParaRPr>
          </a:p>
        </p:txBody>
      </p:sp>
      <p:pic>
        <p:nvPicPr>
          <p:cNvPr id="4" name="Picture 3" descr="Hans_Bocksberger_(I)_-_Emperor_Ferdinand_I_-_WGA0232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77" y="1417638"/>
            <a:ext cx="3616147" cy="4653082"/>
          </a:xfrm>
          <a:prstGeom prst="rect">
            <a:avLst/>
          </a:prstGeom>
        </p:spPr>
      </p:pic>
      <p:sp>
        <p:nvSpPr>
          <p:cNvPr id="5" name="TextBox 4"/>
          <p:cNvSpPr txBox="1"/>
          <p:nvPr/>
        </p:nvSpPr>
        <p:spPr>
          <a:xfrm>
            <a:off x="4409935" y="1452921"/>
            <a:ext cx="3871151" cy="4401205"/>
          </a:xfrm>
          <a:prstGeom prst="rect">
            <a:avLst/>
          </a:prstGeom>
          <a:noFill/>
        </p:spPr>
        <p:txBody>
          <a:bodyPr wrap="square" rtlCol="0">
            <a:spAutoFit/>
          </a:bodyPr>
          <a:lstStyle/>
          <a:p>
            <a:pPr algn="just"/>
            <a:r>
              <a:rPr lang="en-US" sz="2000" dirty="0" smtClean="0">
                <a:latin typeface="Times New Roman"/>
                <a:cs typeface="Times New Roman"/>
              </a:rPr>
              <a:t>In 1528, Ferdinand I, claimed that he had, like a king, sole legislative power in every decision made by the Estates at the Diets required his sanction. </a:t>
            </a:r>
          </a:p>
          <a:p>
            <a:pPr marL="342900" indent="-342900" algn="just">
              <a:buFont typeface="Arial"/>
              <a:buChar char="•"/>
            </a:pPr>
            <a:r>
              <a:rPr lang="en-US" sz="2000" dirty="0" smtClean="0">
                <a:latin typeface="Times New Roman"/>
                <a:cs typeface="Times New Roman"/>
              </a:rPr>
              <a:t>Ability to make new laws;</a:t>
            </a:r>
          </a:p>
          <a:p>
            <a:pPr marL="342900" indent="-342900" algn="just">
              <a:buFont typeface="Arial"/>
              <a:buChar char="•"/>
            </a:pPr>
            <a:r>
              <a:rPr lang="en-US" sz="2000" dirty="0" smtClean="0">
                <a:latin typeface="Times New Roman"/>
                <a:cs typeface="Times New Roman"/>
              </a:rPr>
              <a:t>Change and replace customary law.</a:t>
            </a:r>
          </a:p>
          <a:p>
            <a:pPr marL="342900" indent="-342900" algn="just">
              <a:buFont typeface="Arial"/>
              <a:buChar char="•"/>
            </a:pPr>
            <a:r>
              <a:rPr lang="en-US" sz="2000" dirty="0" smtClean="0">
                <a:latin typeface="Times New Roman"/>
                <a:cs typeface="Times New Roman"/>
              </a:rPr>
              <a:t>It lasted 10 years, and it remained. </a:t>
            </a:r>
          </a:p>
          <a:p>
            <a:pPr algn="just"/>
            <a:r>
              <a:rPr lang="en-US" sz="2000" dirty="0" smtClean="0">
                <a:latin typeface="Times New Roman"/>
                <a:cs typeface="Times New Roman"/>
              </a:rPr>
              <a:t>This conceptions of legislative power were similar with interpretations of Roman law by late medieval and 16</a:t>
            </a:r>
            <a:r>
              <a:rPr lang="en-US" sz="2000" baseline="30000" dirty="0" smtClean="0">
                <a:latin typeface="Times New Roman"/>
                <a:cs typeface="Times New Roman"/>
              </a:rPr>
              <a:t>th</a:t>
            </a:r>
            <a:r>
              <a:rPr lang="en-US" sz="2000" dirty="0" smtClean="0">
                <a:latin typeface="Times New Roman"/>
                <a:cs typeface="Times New Roman"/>
              </a:rPr>
              <a:t> century. </a:t>
            </a:r>
          </a:p>
        </p:txBody>
      </p:sp>
    </p:spTree>
    <p:extLst>
      <p:ext uri="{BB962C8B-B14F-4D97-AF65-F5344CB8AC3E}">
        <p14:creationId xmlns:p14="http://schemas.microsoft.com/office/powerpoint/2010/main" val="1374510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Ferdinand I</a:t>
            </a:r>
            <a:endParaRPr lang="en-US" dirty="0">
              <a:latin typeface="Times New Roman"/>
              <a:cs typeface="Times New Roman"/>
            </a:endParaRPr>
          </a:p>
        </p:txBody>
      </p:sp>
      <p:sp>
        <p:nvSpPr>
          <p:cNvPr id="3" name="Content Placeholder 2"/>
          <p:cNvSpPr>
            <a:spLocks noGrp="1"/>
          </p:cNvSpPr>
          <p:nvPr>
            <p:ph idx="1"/>
          </p:nvPr>
        </p:nvSpPr>
        <p:spPr/>
        <p:txBody>
          <a:bodyPr>
            <a:normAutofit/>
          </a:bodyPr>
          <a:lstStyle/>
          <a:p>
            <a:pPr algn="just"/>
            <a:r>
              <a:rPr lang="en-US" dirty="0" smtClean="0">
                <a:latin typeface="Times New Roman"/>
                <a:cs typeface="Times New Roman"/>
              </a:rPr>
              <a:t>Had </a:t>
            </a:r>
            <a:r>
              <a:rPr lang="en-US" dirty="0" smtClean="0">
                <a:latin typeface="Times New Roman"/>
                <a:cs typeface="Times New Roman"/>
              </a:rPr>
              <a:t>full authority over positive law but not unlimited. Bound by divine and natural law, particularly in the state of the realm. </a:t>
            </a:r>
          </a:p>
          <a:p>
            <a:pPr algn="just"/>
            <a:r>
              <a:rPr lang="en-US" dirty="0" smtClean="0">
                <a:latin typeface="Times New Roman"/>
                <a:cs typeface="Times New Roman"/>
              </a:rPr>
              <a:t>Ferdinand </a:t>
            </a:r>
            <a:r>
              <a:rPr lang="en-US" dirty="0" smtClean="0">
                <a:latin typeface="Times New Roman"/>
                <a:cs typeface="Times New Roman"/>
              </a:rPr>
              <a:t>I’s successors</a:t>
            </a:r>
            <a:r>
              <a:rPr lang="en-US" dirty="0">
                <a:latin typeface="Times New Roman"/>
                <a:cs typeface="Times New Roman"/>
              </a:rPr>
              <a:t> </a:t>
            </a:r>
            <a:r>
              <a:rPr lang="en-US" dirty="0" smtClean="0">
                <a:latin typeface="Times New Roman"/>
                <a:cs typeface="Times New Roman"/>
              </a:rPr>
              <a:t>stressed the divine sanction of their authority. His politics affected the public projection of the ruler as upholder of religious and moral principles that bounded Christian community. </a:t>
            </a:r>
            <a:endParaRPr lang="en-US" dirty="0">
              <a:latin typeface="Times New Roman"/>
              <a:cs typeface="Times New Roman"/>
            </a:endParaRPr>
          </a:p>
        </p:txBody>
      </p:sp>
    </p:spTree>
    <p:extLst>
      <p:ext uri="{BB962C8B-B14F-4D97-AF65-F5344CB8AC3E}">
        <p14:creationId xmlns:p14="http://schemas.microsoft.com/office/powerpoint/2010/main" val="3730152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2209</TotalTime>
  <Words>548</Words>
  <Application>Microsoft Macintosh PowerPoint</Application>
  <PresentationFormat>On-screen Show (4:3)</PresentationFormat>
  <Paragraphs>34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War, Religion and Court Patronage in Habsburg Austria Karin J. MacHardy  </vt:lpstr>
      <vt:lpstr>Sovereignty </vt:lpstr>
      <vt:lpstr>PowerPoint Presentation</vt:lpstr>
      <vt:lpstr>PowerPoint Presentation</vt:lpstr>
      <vt:lpstr>Laws</vt:lpstr>
      <vt:lpstr>PowerPoint Presentation</vt:lpstr>
      <vt:lpstr>Duke Rudolf IV</vt:lpstr>
      <vt:lpstr>Ferdinand I</vt:lpstr>
      <vt:lpstr>Ferdinand I</vt:lpstr>
      <vt:lpstr>Ferdinand I – Jean Bodin </vt:lpstr>
      <vt:lpstr>Early 17th Century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Religion and Court Patronage in Habsburg Austria Karin J. MacHardy  </dc:title>
  <dc:creator>Joana De Carvalho</dc:creator>
  <cp:lastModifiedBy>Joana De Carvalho</cp:lastModifiedBy>
  <cp:revision>24</cp:revision>
  <dcterms:created xsi:type="dcterms:W3CDTF">2017-03-06T15:21:45Z</dcterms:created>
  <dcterms:modified xsi:type="dcterms:W3CDTF">2017-03-08T14:09:13Z</dcterms:modified>
</cp:coreProperties>
</file>