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331" r:id="rId2"/>
    <p:sldId id="287" r:id="rId3"/>
    <p:sldId id="334" r:id="rId4"/>
    <p:sldId id="292" r:id="rId5"/>
    <p:sldId id="323" r:id="rId6"/>
    <p:sldId id="336" r:id="rId7"/>
    <p:sldId id="306" r:id="rId8"/>
    <p:sldId id="270" r:id="rId9"/>
    <p:sldId id="271" r:id="rId10"/>
    <p:sldId id="272" r:id="rId11"/>
    <p:sldId id="273" r:id="rId12"/>
    <p:sldId id="339" r:id="rId13"/>
    <p:sldId id="340" r:id="rId14"/>
    <p:sldId id="282" r:id="rId15"/>
    <p:sldId id="283" r:id="rId16"/>
    <p:sldId id="284" r:id="rId17"/>
    <p:sldId id="286" r:id="rId18"/>
    <p:sldId id="285" r:id="rId19"/>
    <p:sldId id="288" r:id="rId20"/>
    <p:sldId id="289" r:id="rId21"/>
    <p:sldId id="290" r:id="rId22"/>
    <p:sldId id="291" r:id="rId23"/>
    <p:sldId id="308" r:id="rId24"/>
    <p:sldId id="309" r:id="rId25"/>
    <p:sldId id="310" r:id="rId26"/>
    <p:sldId id="328" r:id="rId27"/>
    <p:sldId id="329" r:id="rId28"/>
    <p:sldId id="330" r:id="rId29"/>
    <p:sldId id="333" r:id="rId30"/>
    <p:sldId id="298" r:id="rId31"/>
    <p:sldId id="299" r:id="rId32"/>
    <p:sldId id="300" r:id="rId33"/>
    <p:sldId id="322" r:id="rId34"/>
    <p:sldId id="302" r:id="rId35"/>
    <p:sldId id="301" r:id="rId36"/>
    <p:sldId id="303" r:id="rId37"/>
    <p:sldId id="304" r:id="rId38"/>
    <p:sldId id="305" r:id="rId39"/>
    <p:sldId id="307" r:id="rId40"/>
    <p:sldId id="327" r:id="rId41"/>
    <p:sldId id="311" r:id="rId42"/>
    <p:sldId id="313" r:id="rId43"/>
    <p:sldId id="312" r:id="rId44"/>
    <p:sldId id="314" r:id="rId45"/>
    <p:sldId id="315" r:id="rId46"/>
    <p:sldId id="317" r:id="rId47"/>
    <p:sldId id="319" r:id="rId48"/>
    <p:sldId id="320" r:id="rId49"/>
    <p:sldId id="321" r:id="rId50"/>
    <p:sldId id="338" r:id="rId51"/>
    <p:sldId id="316" r:id="rId52"/>
    <p:sldId id="335" r:id="rId53"/>
    <p:sldId id="332" r:id="rId5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a Kučerová" initials="MK" lastIdx="16" clrIdx="0">
    <p:extLst>
      <p:ext uri="{19B8F6BF-5375-455C-9EA6-DF929625EA0E}">
        <p15:presenceInfo xmlns:p15="http://schemas.microsoft.com/office/powerpoint/2012/main" userId="S-1-5-21-2141392567-1894731518-2036863733-430477" providerId="AD"/>
      </p:ext>
    </p:extLst>
  </p:cmAuthor>
  <p:cmAuthor id="2" name="anonymous" initials="anonymous" lastIdx="4" clrIdx="1">
    <p:extLst>
      <p:ext uri="{19B8F6BF-5375-455C-9EA6-DF929625EA0E}">
        <p15:presenceInfo xmlns:p15="http://schemas.microsoft.com/office/powerpoint/2012/main" userId="anonymou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24" autoAdjust="0"/>
    <p:restoredTop sz="95501" autoAdjust="0"/>
  </p:normalViewPr>
  <p:slideViewPr>
    <p:cSldViewPr snapToGrid="0">
      <p:cViewPr varScale="1">
        <p:scale>
          <a:sx n="84" d="100"/>
          <a:sy n="84" d="100"/>
        </p:scale>
        <p:origin x="1026" y="96"/>
      </p:cViewPr>
      <p:guideLst/>
    </p:cSldViewPr>
  </p:slideViewPr>
  <p:notesTextViewPr>
    <p:cViewPr>
      <p:scale>
        <a:sx n="1" d="1"/>
        <a:sy n="1" d="1"/>
      </p:scale>
      <p:origin x="0" y="0"/>
    </p:cViewPr>
  </p:notesTextViewPr>
  <p:notesViewPr>
    <p:cSldViewPr snapToGrid="0">
      <p:cViewPr varScale="1">
        <p:scale>
          <a:sx n="84" d="100"/>
          <a:sy n="84" d="100"/>
        </p:scale>
        <p:origin x="319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hyperlink" Target="http://scaffoldhunter.sourceforge.net/" TargetMode="External"/><Relationship Id="rId2" Type="http://schemas.openxmlformats.org/officeDocument/2006/relationships/hyperlink" Target="http://www.openmolecules.org/datawarrior/" TargetMode="External"/><Relationship Id="rId1" Type="http://schemas.openxmlformats.org/officeDocument/2006/relationships/hyperlink" Target="https://en.wikipedia.org/wiki/Druggability" TargetMode="External"/><Relationship Id="rId4" Type="http://schemas.openxmlformats.org/officeDocument/2006/relationships/hyperlink" Target="http://www.swissbioisostere.ch/"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www.openmolecules.org/datawarrior/" TargetMode="External"/><Relationship Id="rId2" Type="http://schemas.openxmlformats.org/officeDocument/2006/relationships/hyperlink" Target="http://scaffoldhunter.sourceforge.net/" TargetMode="External"/><Relationship Id="rId1" Type="http://schemas.openxmlformats.org/officeDocument/2006/relationships/hyperlink" Target="https://en.wikipedia.org/wiki/Druggability" TargetMode="External"/><Relationship Id="rId4" Type="http://schemas.openxmlformats.org/officeDocument/2006/relationships/hyperlink" Target="http://www.swissbioisostere.ch/"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B85DBC-9D9A-4647-8E46-9B09C24ADDC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9B185D55-69C8-4024-AE84-B3BA62FD7F3D}">
      <dgm:prSet phldrT="[Text]"/>
      <dgm:spPr/>
      <dgm:t>
        <a:bodyPr/>
        <a:lstStyle/>
        <a:p>
          <a:r>
            <a:rPr lang="en-GB" cap="all" baseline="0" noProof="0" dirty="0"/>
            <a:t>Target</a:t>
          </a:r>
          <a:r>
            <a:rPr lang="en-GB" cap="all" baseline="0" dirty="0"/>
            <a:t> Identification &amp; Validation</a:t>
          </a:r>
        </a:p>
      </dgm:t>
    </dgm:pt>
    <dgm:pt modelId="{4142B158-299D-4E83-9665-4235D482060A}" type="parTrans" cxnId="{9A03E9B1-10F5-4037-9302-D1D315DA3207}">
      <dgm:prSet/>
      <dgm:spPr/>
      <dgm:t>
        <a:bodyPr/>
        <a:lstStyle/>
        <a:p>
          <a:endParaRPr lang="en-US"/>
        </a:p>
      </dgm:t>
    </dgm:pt>
    <dgm:pt modelId="{9030B2E1-4E37-4A33-BEAD-B2D396868CF6}" type="sibTrans" cxnId="{9A03E9B1-10F5-4037-9302-D1D315DA3207}">
      <dgm:prSet/>
      <dgm:spPr/>
      <dgm:t>
        <a:bodyPr/>
        <a:lstStyle/>
        <a:p>
          <a:endParaRPr lang="en-US"/>
        </a:p>
      </dgm:t>
    </dgm:pt>
    <dgm:pt modelId="{B952CBA2-EEB4-47A9-88AF-57CDDDF8566F}">
      <dgm:prSet phldrT="[Text]"/>
      <dgm:spPr/>
      <dgm:t>
        <a:bodyPr/>
        <a:lstStyle/>
        <a:p>
          <a:r>
            <a:rPr lang="en-GB" b="1" noProof="0" dirty="0" err="1"/>
            <a:t>ligandability</a:t>
          </a:r>
          <a:endParaRPr lang="en-GB" b="1" noProof="0" dirty="0"/>
        </a:p>
      </dgm:t>
    </dgm:pt>
    <dgm:pt modelId="{1E1B9A9C-B475-497F-943E-026CA8E941EC}" type="parTrans" cxnId="{D47A38CE-7AC2-41F4-AC70-7596A86CD841}">
      <dgm:prSet/>
      <dgm:spPr/>
      <dgm:t>
        <a:bodyPr/>
        <a:lstStyle/>
        <a:p>
          <a:endParaRPr lang="en-US"/>
        </a:p>
      </dgm:t>
    </dgm:pt>
    <dgm:pt modelId="{C288C510-0AF1-40F5-8BD1-980A0239183C}" type="sibTrans" cxnId="{D47A38CE-7AC2-41F4-AC70-7596A86CD841}">
      <dgm:prSet/>
      <dgm:spPr/>
      <dgm:t>
        <a:bodyPr/>
        <a:lstStyle/>
        <a:p>
          <a:endParaRPr lang="en-US"/>
        </a:p>
      </dgm:t>
    </dgm:pt>
    <dgm:pt modelId="{3B727FC7-E248-421C-AAFB-DA78729129FC}">
      <dgm:prSet phldrT="[Text]"/>
      <dgm:spPr/>
      <dgm:t>
        <a:bodyPr/>
        <a:lstStyle/>
        <a:p>
          <a:r>
            <a:rPr lang="en-GB" b="1" noProof="0" dirty="0" err="1">
              <a:hlinkClick xmlns:r="http://schemas.openxmlformats.org/officeDocument/2006/relationships" r:id="rId1"/>
            </a:rPr>
            <a:t>druggability</a:t>
          </a:r>
          <a:r>
            <a:rPr lang="en-GB" noProof="0" dirty="0"/>
            <a:t>, </a:t>
          </a:r>
          <a:r>
            <a:rPr lang="en-GB" i="1" noProof="0" dirty="0"/>
            <a:t>e.g.</a:t>
          </a:r>
          <a:r>
            <a:rPr lang="cs-CZ" noProof="0" dirty="0"/>
            <a:t>,</a:t>
          </a:r>
          <a:r>
            <a:rPr lang="en-GB" noProof="0" dirty="0"/>
            <a:t> </a:t>
          </a:r>
          <a:r>
            <a:rPr lang="en-GB" noProof="0" dirty="0" err="1"/>
            <a:t>SiteMap</a:t>
          </a:r>
          <a:r>
            <a:rPr lang="en-GB" baseline="0" noProof="0" dirty="0"/>
            <a:t> software from Schrödinger </a:t>
          </a:r>
          <a:r>
            <a:rPr lang="en-US" baseline="0" noProof="0" dirty="0"/>
            <a:t>−</a:t>
          </a:r>
          <a:r>
            <a:rPr lang="en-GB" baseline="0" noProof="0" dirty="0"/>
            <a:t> </a:t>
          </a:r>
          <a:r>
            <a:rPr lang="en-GB" baseline="0" noProof="0" dirty="0" err="1"/>
            <a:t>Druggability</a:t>
          </a:r>
          <a:r>
            <a:rPr lang="en-GB" baseline="0" noProof="0" dirty="0"/>
            <a:t> score (</a:t>
          </a:r>
          <a:r>
            <a:rPr lang="en-GB" baseline="0" noProof="0" dirty="0" err="1"/>
            <a:t>Dscore</a:t>
          </a:r>
          <a:r>
            <a:rPr lang="en-GB" baseline="0" noProof="0" dirty="0"/>
            <a:t>)</a:t>
          </a:r>
          <a:endParaRPr lang="en-GB" noProof="0" dirty="0"/>
        </a:p>
      </dgm:t>
    </dgm:pt>
    <dgm:pt modelId="{5BDB5E0D-4153-47AA-968D-3119439DF229}" type="parTrans" cxnId="{C0E98B3C-806F-4EBA-ADD3-908675F5679C}">
      <dgm:prSet/>
      <dgm:spPr/>
      <dgm:t>
        <a:bodyPr/>
        <a:lstStyle/>
        <a:p>
          <a:endParaRPr lang="en-US"/>
        </a:p>
      </dgm:t>
    </dgm:pt>
    <dgm:pt modelId="{33BCFF3F-F2C2-4455-838E-6E0D10688DD0}" type="sibTrans" cxnId="{C0E98B3C-806F-4EBA-ADD3-908675F5679C}">
      <dgm:prSet/>
      <dgm:spPr/>
      <dgm:t>
        <a:bodyPr/>
        <a:lstStyle/>
        <a:p>
          <a:endParaRPr lang="en-US"/>
        </a:p>
      </dgm:t>
    </dgm:pt>
    <dgm:pt modelId="{88F04F33-FE03-4246-B0EE-8920E76B918F}">
      <dgm:prSet phldrT="[Text]"/>
      <dgm:spPr/>
      <dgm:t>
        <a:bodyPr/>
        <a:lstStyle/>
        <a:p>
          <a:r>
            <a:rPr lang="en-GB" cap="all" baseline="0" dirty="0"/>
            <a:t>Hit Generation</a:t>
          </a:r>
        </a:p>
      </dgm:t>
    </dgm:pt>
    <dgm:pt modelId="{EEF8FC18-117C-4A6D-AFB6-136A3DEDE989}" type="parTrans" cxnId="{4793CE97-8C81-4B44-AE49-06CD3B4409CF}">
      <dgm:prSet/>
      <dgm:spPr/>
      <dgm:t>
        <a:bodyPr/>
        <a:lstStyle/>
        <a:p>
          <a:endParaRPr lang="en-US"/>
        </a:p>
      </dgm:t>
    </dgm:pt>
    <dgm:pt modelId="{1A05B89C-A3AE-4CC0-AD63-BA4E2668A7D3}" type="sibTrans" cxnId="{4793CE97-8C81-4B44-AE49-06CD3B4409CF}">
      <dgm:prSet/>
      <dgm:spPr/>
      <dgm:t>
        <a:bodyPr/>
        <a:lstStyle/>
        <a:p>
          <a:endParaRPr lang="en-US"/>
        </a:p>
      </dgm:t>
    </dgm:pt>
    <dgm:pt modelId="{A450151F-13EC-407D-81B3-3378176B4DB0}">
      <dgm:prSet phldrT="[Text]"/>
      <dgm:spPr/>
      <dgm:t>
        <a:bodyPr/>
        <a:lstStyle/>
        <a:p>
          <a:r>
            <a:rPr lang="en-GB" cap="all" baseline="0" dirty="0"/>
            <a:t>Hits-to-Leads</a:t>
          </a:r>
          <a:endParaRPr lang="en-GB" dirty="0"/>
        </a:p>
      </dgm:t>
    </dgm:pt>
    <dgm:pt modelId="{9D4E1048-20A2-4E3D-AF40-C22B690E9754}" type="parTrans" cxnId="{7C8D0473-D527-42C7-A2D4-3A7FBAC68466}">
      <dgm:prSet/>
      <dgm:spPr/>
      <dgm:t>
        <a:bodyPr/>
        <a:lstStyle/>
        <a:p>
          <a:endParaRPr lang="en-US"/>
        </a:p>
      </dgm:t>
    </dgm:pt>
    <dgm:pt modelId="{3738EF5E-CC58-423D-8963-17BEC950F50C}" type="sibTrans" cxnId="{7C8D0473-D527-42C7-A2D4-3A7FBAC68466}">
      <dgm:prSet/>
      <dgm:spPr/>
      <dgm:t>
        <a:bodyPr/>
        <a:lstStyle/>
        <a:p>
          <a:endParaRPr lang="en-US"/>
        </a:p>
      </dgm:t>
    </dgm:pt>
    <dgm:pt modelId="{70F1F358-49E9-4531-94C2-57142F746133}">
      <dgm:prSet phldrT="[Text]"/>
      <dgm:spPr/>
      <dgm:t>
        <a:bodyPr/>
        <a:lstStyle/>
        <a:p>
          <a:r>
            <a:rPr lang="en-GB" dirty="0"/>
            <a:t>analogue by catalogue</a:t>
          </a:r>
          <a:endParaRPr lang="en-GB" cap="none" baseline="0" dirty="0"/>
        </a:p>
      </dgm:t>
    </dgm:pt>
    <dgm:pt modelId="{FB387728-42C8-4A34-8010-2088B9D6B6D9}" type="parTrans" cxnId="{6732369C-C7A1-415B-8DC7-CF5A4F9ED122}">
      <dgm:prSet/>
      <dgm:spPr/>
      <dgm:t>
        <a:bodyPr/>
        <a:lstStyle/>
        <a:p>
          <a:endParaRPr lang="en-US"/>
        </a:p>
      </dgm:t>
    </dgm:pt>
    <dgm:pt modelId="{4A47F6D5-F497-4146-8A83-F524FF8CE429}" type="sibTrans" cxnId="{6732369C-C7A1-415B-8DC7-CF5A4F9ED122}">
      <dgm:prSet/>
      <dgm:spPr/>
      <dgm:t>
        <a:bodyPr/>
        <a:lstStyle/>
        <a:p>
          <a:endParaRPr lang="en-US"/>
        </a:p>
      </dgm:t>
    </dgm:pt>
    <dgm:pt modelId="{958F783A-27CB-4AC2-A7D7-8A2E9BD2A7C9}">
      <dgm:prSet/>
      <dgm:spPr/>
      <dgm:t>
        <a:bodyPr/>
        <a:lstStyle/>
        <a:p>
          <a:r>
            <a:rPr lang="en-GB" cap="all" baseline="0" dirty="0"/>
            <a:t>Lead Optimization</a:t>
          </a:r>
        </a:p>
      </dgm:t>
    </dgm:pt>
    <dgm:pt modelId="{0D307065-FFF4-40F5-94B6-8B927032C146}" type="parTrans" cxnId="{8DEA5059-AB5C-4985-98CA-36904B5BA6AA}">
      <dgm:prSet/>
      <dgm:spPr/>
      <dgm:t>
        <a:bodyPr/>
        <a:lstStyle/>
        <a:p>
          <a:endParaRPr lang="en-US"/>
        </a:p>
      </dgm:t>
    </dgm:pt>
    <dgm:pt modelId="{9DA0319B-A6F0-4D73-849C-941D59F8C157}" type="sibTrans" cxnId="{8DEA5059-AB5C-4985-98CA-36904B5BA6AA}">
      <dgm:prSet/>
      <dgm:spPr/>
      <dgm:t>
        <a:bodyPr/>
        <a:lstStyle/>
        <a:p>
          <a:endParaRPr lang="en-US"/>
        </a:p>
      </dgm:t>
    </dgm:pt>
    <dgm:pt modelId="{4D622BE4-9E63-4DDB-B7F2-00DB2FFCD7B5}">
      <dgm:prSet/>
      <dgm:spPr/>
      <dgm:t>
        <a:bodyPr/>
        <a:lstStyle/>
        <a:p>
          <a:r>
            <a:rPr lang="en-GB" cap="all" baseline="0" dirty="0"/>
            <a:t>Clinical Evaluation</a:t>
          </a:r>
        </a:p>
      </dgm:t>
    </dgm:pt>
    <dgm:pt modelId="{1B405B24-17F9-492A-8C88-7BD6D689E1C8}" type="parTrans" cxnId="{368A3934-B467-4B1F-8D4B-594BCB635A4B}">
      <dgm:prSet/>
      <dgm:spPr/>
      <dgm:t>
        <a:bodyPr/>
        <a:lstStyle/>
        <a:p>
          <a:endParaRPr lang="en-US"/>
        </a:p>
      </dgm:t>
    </dgm:pt>
    <dgm:pt modelId="{F47F504C-D535-48F5-B1B4-CDA1EAA30740}" type="sibTrans" cxnId="{368A3934-B467-4B1F-8D4B-594BCB635A4B}">
      <dgm:prSet/>
      <dgm:spPr/>
      <dgm:t>
        <a:bodyPr/>
        <a:lstStyle/>
        <a:p>
          <a:endParaRPr lang="en-US"/>
        </a:p>
      </dgm:t>
    </dgm:pt>
    <dgm:pt modelId="{569245C1-46D5-4984-AAA9-48984CFB7DA2}">
      <dgm:prSet phldrT="[Text]"/>
      <dgm:spPr/>
      <dgm:t>
        <a:bodyPr/>
        <a:lstStyle/>
        <a:p>
          <a:r>
            <a:rPr lang="en-GB" b="1" dirty="0"/>
            <a:t>property and structural </a:t>
          </a:r>
          <a:r>
            <a:rPr lang="en-GB" b="1" cap="none" baseline="0" dirty="0"/>
            <a:t>filters </a:t>
          </a:r>
          <a:r>
            <a:rPr lang="en-GB" cap="none" baseline="0" dirty="0"/>
            <a:t>after HTS</a:t>
          </a:r>
          <a:endParaRPr lang="en-GB" dirty="0"/>
        </a:p>
      </dgm:t>
    </dgm:pt>
    <dgm:pt modelId="{70A93F45-E038-4694-BF4C-3CC3B1EF8740}" type="parTrans" cxnId="{46F0311D-CB7F-4567-8237-9942F9A245A4}">
      <dgm:prSet/>
      <dgm:spPr/>
      <dgm:t>
        <a:bodyPr/>
        <a:lstStyle/>
        <a:p>
          <a:endParaRPr lang="en-US"/>
        </a:p>
      </dgm:t>
    </dgm:pt>
    <dgm:pt modelId="{81ADB3A2-A0E2-4E08-B60D-D2F301280C71}" type="sibTrans" cxnId="{46F0311D-CB7F-4567-8237-9942F9A245A4}">
      <dgm:prSet/>
      <dgm:spPr/>
      <dgm:t>
        <a:bodyPr/>
        <a:lstStyle/>
        <a:p>
          <a:endParaRPr lang="en-US"/>
        </a:p>
      </dgm:t>
    </dgm:pt>
    <dgm:pt modelId="{361652FF-49A2-4C0D-9837-9045E04F265A}">
      <dgm:prSet phldrT="[Text]"/>
      <dgm:spPr/>
      <dgm:t>
        <a:bodyPr/>
        <a:lstStyle/>
        <a:p>
          <a:r>
            <a:rPr lang="en-GB" cap="none" baseline="0" dirty="0"/>
            <a:t>interactive data exploration= </a:t>
          </a:r>
          <a:r>
            <a:rPr lang="en-GB" b="1" cap="none" baseline="0" dirty="0"/>
            <a:t>data mining </a:t>
          </a:r>
          <a:r>
            <a:rPr lang="en-GB" cap="none" baseline="0" dirty="0"/>
            <a:t>using </a:t>
          </a:r>
          <a:r>
            <a:rPr lang="en-GB" i="1" cap="none" baseline="0" dirty="0"/>
            <a:t>e.g.</a:t>
          </a:r>
          <a:r>
            <a:rPr lang="cs-CZ" cap="none" baseline="0" dirty="0"/>
            <a:t>,</a:t>
          </a:r>
          <a:r>
            <a:rPr lang="en-GB" cap="none" baseline="0" dirty="0"/>
            <a:t> free </a:t>
          </a:r>
          <a:r>
            <a:rPr lang="en-GB" cap="none" baseline="0" dirty="0">
              <a:hlinkClick xmlns:r="http://schemas.openxmlformats.org/officeDocument/2006/relationships" r:id="rId2"/>
            </a:rPr>
            <a:t>In-house explorative data analysis </a:t>
          </a:r>
          <a:r>
            <a:rPr lang="en-GB" cap="none" baseline="0" dirty="0" err="1">
              <a:hlinkClick xmlns:r="http://schemas.openxmlformats.org/officeDocument/2006/relationships" r:id="rId2"/>
            </a:rPr>
            <a:t>DataWarrior</a:t>
          </a:r>
          <a:r>
            <a:rPr lang="en-GB" cap="none" baseline="0" dirty="0">
              <a:hlinkClick xmlns:r="http://schemas.openxmlformats.org/officeDocument/2006/relationships" r:id="rId2"/>
            </a:rPr>
            <a:t> </a:t>
          </a:r>
          <a:r>
            <a:rPr lang="en-GB" cap="none" baseline="0" dirty="0"/>
            <a:t>by Actelion Pharmaceuticals</a:t>
          </a:r>
        </a:p>
      </dgm:t>
    </dgm:pt>
    <dgm:pt modelId="{0A8327EF-86F2-4832-A644-492E37EB76D6}" type="parTrans" cxnId="{FD2E6171-3142-49D9-9981-5520822CFCF7}">
      <dgm:prSet/>
      <dgm:spPr/>
      <dgm:t>
        <a:bodyPr/>
        <a:lstStyle/>
        <a:p>
          <a:endParaRPr lang="en-US"/>
        </a:p>
      </dgm:t>
    </dgm:pt>
    <dgm:pt modelId="{5CFE3D86-7B0E-44D9-B8FB-2A6E2AE7E5D0}" type="sibTrans" cxnId="{FD2E6171-3142-49D9-9981-5520822CFCF7}">
      <dgm:prSet/>
      <dgm:spPr/>
      <dgm:t>
        <a:bodyPr/>
        <a:lstStyle/>
        <a:p>
          <a:endParaRPr lang="en-US"/>
        </a:p>
      </dgm:t>
    </dgm:pt>
    <dgm:pt modelId="{997AD607-ED80-44D3-80D9-11CB3D595E6C}">
      <dgm:prSet phldrT="[Text]"/>
      <dgm:spPr/>
      <dgm:t>
        <a:bodyPr/>
        <a:lstStyle/>
        <a:p>
          <a:r>
            <a:rPr lang="cs-CZ" b="1" dirty="0" err="1"/>
            <a:t>similarity</a:t>
          </a:r>
          <a:r>
            <a:rPr lang="cs-CZ" b="1" dirty="0"/>
            <a:t> </a:t>
          </a:r>
          <a:r>
            <a:rPr lang="en-GB" b="1" dirty="0"/>
            <a:t>clustering/grouping the hit list </a:t>
          </a:r>
          <a:r>
            <a:rPr lang="en-GB" dirty="0"/>
            <a:t>based on the chemical structure (scaffold analysis using </a:t>
          </a:r>
          <a:r>
            <a:rPr lang="en-GB" i="1" dirty="0"/>
            <a:t>e.g.</a:t>
          </a:r>
          <a:r>
            <a:rPr lang="cs-CZ" dirty="0"/>
            <a:t>,</a:t>
          </a:r>
          <a:r>
            <a:rPr lang="en-GB" dirty="0"/>
            <a:t>  Scaffold Tree method or free </a:t>
          </a:r>
          <a:r>
            <a:rPr lang="en-GB" dirty="0">
              <a:hlinkClick xmlns:r="http://schemas.openxmlformats.org/officeDocument/2006/relationships" r:id="rId3"/>
            </a:rPr>
            <a:t>Scaffold-Hunter software</a:t>
          </a:r>
          <a:r>
            <a:rPr lang="en-GB" dirty="0"/>
            <a:t>)</a:t>
          </a:r>
        </a:p>
      </dgm:t>
    </dgm:pt>
    <dgm:pt modelId="{1CF88DE7-D005-495A-BDB7-3381BE7AA36C}" type="parTrans" cxnId="{BA36063B-284D-4434-87FA-9E5376BE8FD5}">
      <dgm:prSet/>
      <dgm:spPr/>
      <dgm:t>
        <a:bodyPr/>
        <a:lstStyle/>
        <a:p>
          <a:endParaRPr lang="en-US"/>
        </a:p>
      </dgm:t>
    </dgm:pt>
    <dgm:pt modelId="{F6643140-6E3D-4B6E-98DD-497D6E4884C0}" type="sibTrans" cxnId="{BA36063B-284D-4434-87FA-9E5376BE8FD5}">
      <dgm:prSet/>
      <dgm:spPr/>
      <dgm:t>
        <a:bodyPr/>
        <a:lstStyle/>
        <a:p>
          <a:endParaRPr lang="en-US"/>
        </a:p>
      </dgm:t>
    </dgm:pt>
    <dgm:pt modelId="{B37143B6-999B-4C02-ACF7-C25BDE6F75B0}">
      <dgm:prSet phldrT="[Text]"/>
      <dgm:spPr/>
      <dgm:t>
        <a:bodyPr/>
        <a:lstStyle/>
        <a:p>
          <a:r>
            <a:rPr lang="en-GB" cap="none" baseline="0" dirty="0"/>
            <a:t>cellular assay, animal models of the disease</a:t>
          </a:r>
          <a:endParaRPr lang="en-GB" dirty="0"/>
        </a:p>
      </dgm:t>
    </dgm:pt>
    <dgm:pt modelId="{C75EC61E-F5FF-492F-83D1-3BF5735D43B1}" type="parTrans" cxnId="{58DE6B9E-D2CB-4E81-8D00-12887EE3EFAD}">
      <dgm:prSet/>
      <dgm:spPr/>
      <dgm:t>
        <a:bodyPr/>
        <a:lstStyle/>
        <a:p>
          <a:endParaRPr lang="en-US"/>
        </a:p>
      </dgm:t>
    </dgm:pt>
    <dgm:pt modelId="{22D3C4B7-9E59-456A-A500-164040A9C0AB}" type="sibTrans" cxnId="{58DE6B9E-D2CB-4E81-8D00-12887EE3EFAD}">
      <dgm:prSet/>
      <dgm:spPr/>
      <dgm:t>
        <a:bodyPr/>
        <a:lstStyle/>
        <a:p>
          <a:endParaRPr lang="en-US"/>
        </a:p>
      </dgm:t>
    </dgm:pt>
    <dgm:pt modelId="{BE39EF64-461B-49B4-8998-62680DBA4E6A}">
      <dgm:prSet phldrT="[Text]"/>
      <dgm:spPr/>
      <dgm:t>
        <a:bodyPr/>
        <a:lstStyle/>
        <a:p>
          <a:r>
            <a:rPr lang="en-GB" dirty="0"/>
            <a:t>oral absorption, metabolic </a:t>
          </a:r>
          <a:r>
            <a:rPr lang="en-GB" dirty="0" err="1"/>
            <a:t>clearence</a:t>
          </a:r>
          <a:endParaRPr lang="en-GB" dirty="0"/>
        </a:p>
      </dgm:t>
    </dgm:pt>
    <dgm:pt modelId="{20C6984B-8D98-4938-98CB-97829554CD7A}" type="parTrans" cxnId="{F8918828-3242-44CA-8540-2B00FC979959}">
      <dgm:prSet/>
      <dgm:spPr/>
      <dgm:t>
        <a:bodyPr/>
        <a:lstStyle/>
        <a:p>
          <a:endParaRPr lang="en-US"/>
        </a:p>
      </dgm:t>
    </dgm:pt>
    <dgm:pt modelId="{CB28754D-FB39-42F8-A9FB-39211EA537C4}" type="sibTrans" cxnId="{F8918828-3242-44CA-8540-2B00FC979959}">
      <dgm:prSet/>
      <dgm:spPr/>
      <dgm:t>
        <a:bodyPr/>
        <a:lstStyle/>
        <a:p>
          <a:endParaRPr lang="en-US"/>
        </a:p>
      </dgm:t>
    </dgm:pt>
    <dgm:pt modelId="{5C76838C-A164-47FC-BA6F-6A6D1AAE07CD}">
      <dgm:prSet phldrT="[Text]"/>
      <dgm:spPr/>
      <dgm:t>
        <a:bodyPr/>
        <a:lstStyle/>
        <a:p>
          <a:r>
            <a:rPr lang="en-GB" cap="none" baseline="0" dirty="0"/>
            <a:t>virtual combinatorial libraries – both methods </a:t>
          </a:r>
          <a:r>
            <a:rPr lang="en-GB" cap="none" baseline="0" dirty="0" err="1"/>
            <a:t>complementar</a:t>
          </a:r>
          <a:r>
            <a:rPr lang="cs-CZ" cap="none" baseline="0" dirty="0"/>
            <a:t>y</a:t>
          </a:r>
          <a:endParaRPr lang="en-GB" cap="none" baseline="0" dirty="0"/>
        </a:p>
      </dgm:t>
    </dgm:pt>
    <dgm:pt modelId="{AFE46206-F4AF-40FA-825D-1EE0FCF49498}" type="parTrans" cxnId="{FACCAB4C-39F6-4D19-A9A7-080144C0EB3E}">
      <dgm:prSet/>
      <dgm:spPr/>
      <dgm:t>
        <a:bodyPr/>
        <a:lstStyle/>
        <a:p>
          <a:endParaRPr lang="en-US"/>
        </a:p>
      </dgm:t>
    </dgm:pt>
    <dgm:pt modelId="{92699371-0363-46BF-9D99-86F6091A66FF}" type="sibTrans" cxnId="{FACCAB4C-39F6-4D19-A9A7-080144C0EB3E}">
      <dgm:prSet/>
      <dgm:spPr/>
      <dgm:t>
        <a:bodyPr/>
        <a:lstStyle/>
        <a:p>
          <a:endParaRPr lang="en-US"/>
        </a:p>
      </dgm:t>
    </dgm:pt>
    <dgm:pt modelId="{81257E7C-F518-4F01-902B-1FB9B8D6D215}">
      <dgm:prSet phldrT="[Text]"/>
      <dgm:spPr/>
      <dgm:t>
        <a:bodyPr/>
        <a:lstStyle/>
        <a:p>
          <a:r>
            <a:rPr lang="en-GB" cap="none" baseline="0" dirty="0"/>
            <a:t>toxicity assays, off-target (selectivity), anti-target</a:t>
          </a:r>
          <a:endParaRPr lang="en-GB" dirty="0"/>
        </a:p>
      </dgm:t>
    </dgm:pt>
    <dgm:pt modelId="{688022EB-BF8F-4897-A08D-B47F325A7469}" type="parTrans" cxnId="{B54800EC-DF17-43F3-9B32-2C2ED629AFC3}">
      <dgm:prSet/>
      <dgm:spPr/>
      <dgm:t>
        <a:bodyPr/>
        <a:lstStyle/>
        <a:p>
          <a:endParaRPr lang="en-US"/>
        </a:p>
      </dgm:t>
    </dgm:pt>
    <dgm:pt modelId="{A0D483DF-0CA4-4986-99BA-9745E18CE3B1}" type="sibTrans" cxnId="{B54800EC-DF17-43F3-9B32-2C2ED629AFC3}">
      <dgm:prSet/>
      <dgm:spPr/>
      <dgm:t>
        <a:bodyPr/>
        <a:lstStyle/>
        <a:p>
          <a:endParaRPr lang="en-US"/>
        </a:p>
      </dgm:t>
    </dgm:pt>
    <dgm:pt modelId="{8ACA2502-2591-432B-9CB7-163211B105C3}">
      <dgm:prSet phldrT="[Text]"/>
      <dgm:spPr/>
      <dgm:t>
        <a:bodyPr/>
        <a:lstStyle/>
        <a:p>
          <a:r>
            <a:rPr lang="en-GB" dirty="0"/>
            <a:t>methods: </a:t>
          </a:r>
          <a:r>
            <a:rPr lang="en-GB" b="1" dirty="0"/>
            <a:t>QSAR, Matched Molecular Pair Analysis </a:t>
          </a:r>
          <a:r>
            <a:rPr lang="en-GB" dirty="0"/>
            <a:t>(MMPA) – </a:t>
          </a:r>
          <a:r>
            <a:rPr lang="en-GB" dirty="0" err="1">
              <a:hlinkClick xmlns:r="http://schemas.openxmlformats.org/officeDocument/2006/relationships" r:id="rId4"/>
            </a:rPr>
            <a:t>Bioisosteric</a:t>
          </a:r>
          <a:r>
            <a:rPr lang="en-GB" dirty="0">
              <a:hlinkClick xmlns:r="http://schemas.openxmlformats.org/officeDocument/2006/relationships" r:id="rId4"/>
            </a:rPr>
            <a:t> replacement</a:t>
          </a:r>
          <a:r>
            <a:rPr lang="en-GB" dirty="0"/>
            <a:t> </a:t>
          </a:r>
        </a:p>
      </dgm:t>
    </dgm:pt>
    <dgm:pt modelId="{499C3324-93FE-49D5-A6E2-9A9635BEE211}" type="parTrans" cxnId="{6FFA38BC-E599-490F-807D-E57E62BC1A07}">
      <dgm:prSet/>
      <dgm:spPr/>
      <dgm:t>
        <a:bodyPr/>
        <a:lstStyle/>
        <a:p>
          <a:endParaRPr lang="en-US"/>
        </a:p>
      </dgm:t>
    </dgm:pt>
    <dgm:pt modelId="{BB2243F7-038E-4171-8AC2-45C5860658C8}" type="sibTrans" cxnId="{6FFA38BC-E599-490F-807D-E57E62BC1A07}">
      <dgm:prSet/>
      <dgm:spPr/>
      <dgm:t>
        <a:bodyPr/>
        <a:lstStyle/>
        <a:p>
          <a:endParaRPr lang="en-US"/>
        </a:p>
      </dgm:t>
    </dgm:pt>
    <dgm:pt modelId="{448176B1-060B-43F5-ABB3-153F9F4D8194}" type="pres">
      <dgm:prSet presAssocID="{B3B85DBC-9D9A-4647-8E46-9B09C24ADDCE}" presName="linearFlow" presStyleCnt="0">
        <dgm:presLayoutVars>
          <dgm:dir/>
          <dgm:animLvl val="lvl"/>
          <dgm:resizeHandles val="exact"/>
        </dgm:presLayoutVars>
      </dgm:prSet>
      <dgm:spPr/>
      <dgm:t>
        <a:bodyPr/>
        <a:lstStyle/>
        <a:p>
          <a:endParaRPr lang="en-GB"/>
        </a:p>
      </dgm:t>
    </dgm:pt>
    <dgm:pt modelId="{EC44D200-3744-486D-9A37-30DF2A0A0257}" type="pres">
      <dgm:prSet presAssocID="{9B185D55-69C8-4024-AE84-B3BA62FD7F3D}" presName="composite" presStyleCnt="0"/>
      <dgm:spPr/>
    </dgm:pt>
    <dgm:pt modelId="{409FDB53-A221-4601-9E73-4D116B447E1B}" type="pres">
      <dgm:prSet presAssocID="{9B185D55-69C8-4024-AE84-B3BA62FD7F3D}" presName="parentText" presStyleLbl="alignNode1" presStyleIdx="0" presStyleCnt="5" custLinFactNeighborX="-36682" custLinFactNeighborY="-45">
        <dgm:presLayoutVars>
          <dgm:chMax val="1"/>
          <dgm:bulletEnabled val="1"/>
        </dgm:presLayoutVars>
      </dgm:prSet>
      <dgm:spPr/>
      <dgm:t>
        <a:bodyPr/>
        <a:lstStyle/>
        <a:p>
          <a:endParaRPr lang="en-GB"/>
        </a:p>
      </dgm:t>
    </dgm:pt>
    <dgm:pt modelId="{C6C14230-EB5F-40FC-91D3-09D697931969}" type="pres">
      <dgm:prSet presAssocID="{9B185D55-69C8-4024-AE84-B3BA62FD7F3D}" presName="descendantText" presStyleLbl="alignAcc1" presStyleIdx="0" presStyleCnt="5" custLinFactNeighborY="5114">
        <dgm:presLayoutVars>
          <dgm:bulletEnabled val="1"/>
        </dgm:presLayoutVars>
      </dgm:prSet>
      <dgm:spPr/>
      <dgm:t>
        <a:bodyPr/>
        <a:lstStyle/>
        <a:p>
          <a:endParaRPr lang="en-GB"/>
        </a:p>
      </dgm:t>
    </dgm:pt>
    <dgm:pt modelId="{70071416-7AE1-4280-9BD5-DD73A8E0933D}" type="pres">
      <dgm:prSet presAssocID="{9030B2E1-4E37-4A33-BEAD-B2D396868CF6}" presName="sp" presStyleCnt="0"/>
      <dgm:spPr/>
    </dgm:pt>
    <dgm:pt modelId="{3BC7F61B-F8C8-40A0-A07B-032C8A879C5A}" type="pres">
      <dgm:prSet presAssocID="{88F04F33-FE03-4246-B0EE-8920E76B918F}" presName="composite" presStyleCnt="0"/>
      <dgm:spPr/>
    </dgm:pt>
    <dgm:pt modelId="{DD9B822E-0B50-47BA-973E-190FE9B8D853}" type="pres">
      <dgm:prSet presAssocID="{88F04F33-FE03-4246-B0EE-8920E76B918F}" presName="parentText" presStyleLbl="alignNode1" presStyleIdx="1" presStyleCnt="5">
        <dgm:presLayoutVars>
          <dgm:chMax val="1"/>
          <dgm:bulletEnabled val="1"/>
        </dgm:presLayoutVars>
      </dgm:prSet>
      <dgm:spPr/>
      <dgm:t>
        <a:bodyPr/>
        <a:lstStyle/>
        <a:p>
          <a:endParaRPr lang="en-GB"/>
        </a:p>
      </dgm:t>
    </dgm:pt>
    <dgm:pt modelId="{F5AA4397-7B2D-4CC2-84AE-DA19C50A9B9B}" type="pres">
      <dgm:prSet presAssocID="{88F04F33-FE03-4246-B0EE-8920E76B918F}" presName="descendantText" presStyleLbl="alignAcc1" presStyleIdx="1" presStyleCnt="5">
        <dgm:presLayoutVars>
          <dgm:bulletEnabled val="1"/>
        </dgm:presLayoutVars>
      </dgm:prSet>
      <dgm:spPr/>
      <dgm:t>
        <a:bodyPr/>
        <a:lstStyle/>
        <a:p>
          <a:endParaRPr lang="en-GB"/>
        </a:p>
      </dgm:t>
    </dgm:pt>
    <dgm:pt modelId="{60FF390C-AB9C-4A9F-A8A1-3AF812DC047D}" type="pres">
      <dgm:prSet presAssocID="{1A05B89C-A3AE-4CC0-AD63-BA4E2668A7D3}" presName="sp" presStyleCnt="0"/>
      <dgm:spPr/>
    </dgm:pt>
    <dgm:pt modelId="{1E8ECE9F-555C-4E98-9F74-9C9E57180542}" type="pres">
      <dgm:prSet presAssocID="{A450151F-13EC-407D-81B3-3378176B4DB0}" presName="composite" presStyleCnt="0"/>
      <dgm:spPr/>
    </dgm:pt>
    <dgm:pt modelId="{38A21E30-6A9A-4616-93ED-D4C95649FCF4}" type="pres">
      <dgm:prSet presAssocID="{A450151F-13EC-407D-81B3-3378176B4DB0}" presName="parentText" presStyleLbl="alignNode1" presStyleIdx="2" presStyleCnt="5">
        <dgm:presLayoutVars>
          <dgm:chMax val="1"/>
          <dgm:bulletEnabled val="1"/>
        </dgm:presLayoutVars>
      </dgm:prSet>
      <dgm:spPr/>
      <dgm:t>
        <a:bodyPr/>
        <a:lstStyle/>
        <a:p>
          <a:endParaRPr lang="en-GB"/>
        </a:p>
      </dgm:t>
    </dgm:pt>
    <dgm:pt modelId="{886F51E9-8A7F-4BBF-90E4-51F380EFD73E}" type="pres">
      <dgm:prSet presAssocID="{A450151F-13EC-407D-81B3-3378176B4DB0}" presName="descendantText" presStyleLbl="alignAcc1" presStyleIdx="2" presStyleCnt="5">
        <dgm:presLayoutVars>
          <dgm:bulletEnabled val="1"/>
        </dgm:presLayoutVars>
      </dgm:prSet>
      <dgm:spPr/>
      <dgm:t>
        <a:bodyPr/>
        <a:lstStyle/>
        <a:p>
          <a:endParaRPr lang="en-GB"/>
        </a:p>
      </dgm:t>
    </dgm:pt>
    <dgm:pt modelId="{92D6969B-B74A-450B-8418-4FB93CA86442}" type="pres">
      <dgm:prSet presAssocID="{3738EF5E-CC58-423D-8963-17BEC950F50C}" presName="sp" presStyleCnt="0"/>
      <dgm:spPr/>
    </dgm:pt>
    <dgm:pt modelId="{A1E67BB0-37E7-4BB8-8A34-9ADF47D13D10}" type="pres">
      <dgm:prSet presAssocID="{958F783A-27CB-4AC2-A7D7-8A2E9BD2A7C9}" presName="composite" presStyleCnt="0"/>
      <dgm:spPr/>
    </dgm:pt>
    <dgm:pt modelId="{D2121B7B-1307-42E3-AB8E-C93CEFDCB38C}" type="pres">
      <dgm:prSet presAssocID="{958F783A-27CB-4AC2-A7D7-8A2E9BD2A7C9}" presName="parentText" presStyleLbl="alignNode1" presStyleIdx="3" presStyleCnt="5">
        <dgm:presLayoutVars>
          <dgm:chMax val="1"/>
          <dgm:bulletEnabled val="1"/>
        </dgm:presLayoutVars>
      </dgm:prSet>
      <dgm:spPr/>
      <dgm:t>
        <a:bodyPr/>
        <a:lstStyle/>
        <a:p>
          <a:endParaRPr lang="en-GB"/>
        </a:p>
      </dgm:t>
    </dgm:pt>
    <dgm:pt modelId="{01097C5B-7433-4919-ACEA-218D5EFE0D88}" type="pres">
      <dgm:prSet presAssocID="{958F783A-27CB-4AC2-A7D7-8A2E9BD2A7C9}" presName="descendantText" presStyleLbl="alignAcc1" presStyleIdx="3" presStyleCnt="5" custLinFactNeighborX="-580" custLinFactNeighborY="0">
        <dgm:presLayoutVars>
          <dgm:bulletEnabled val="1"/>
        </dgm:presLayoutVars>
      </dgm:prSet>
      <dgm:spPr/>
      <dgm:t>
        <a:bodyPr/>
        <a:lstStyle/>
        <a:p>
          <a:endParaRPr lang="en-GB"/>
        </a:p>
      </dgm:t>
    </dgm:pt>
    <dgm:pt modelId="{7410DA00-F7CD-4EF8-856B-9CC160CB2048}" type="pres">
      <dgm:prSet presAssocID="{9DA0319B-A6F0-4D73-849C-941D59F8C157}" presName="sp" presStyleCnt="0"/>
      <dgm:spPr/>
    </dgm:pt>
    <dgm:pt modelId="{2CBAAE0D-7C62-4538-A6C2-4C9515020404}" type="pres">
      <dgm:prSet presAssocID="{4D622BE4-9E63-4DDB-B7F2-00DB2FFCD7B5}" presName="composite" presStyleCnt="0"/>
      <dgm:spPr/>
    </dgm:pt>
    <dgm:pt modelId="{446F7F15-4364-4C2C-B773-FBE280B2DA7B}" type="pres">
      <dgm:prSet presAssocID="{4D622BE4-9E63-4DDB-B7F2-00DB2FFCD7B5}" presName="parentText" presStyleLbl="alignNode1" presStyleIdx="4" presStyleCnt="5">
        <dgm:presLayoutVars>
          <dgm:chMax val="1"/>
          <dgm:bulletEnabled val="1"/>
        </dgm:presLayoutVars>
      </dgm:prSet>
      <dgm:spPr/>
      <dgm:t>
        <a:bodyPr/>
        <a:lstStyle/>
        <a:p>
          <a:endParaRPr lang="en-GB"/>
        </a:p>
      </dgm:t>
    </dgm:pt>
    <dgm:pt modelId="{D68E7EC2-2774-4CAC-BE1E-664E34F17976}" type="pres">
      <dgm:prSet presAssocID="{4D622BE4-9E63-4DDB-B7F2-00DB2FFCD7B5}" presName="descendantText" presStyleLbl="alignAcc1" presStyleIdx="4" presStyleCnt="5" custLinFactNeighborX="344" custLinFactNeighborY="1728">
        <dgm:presLayoutVars>
          <dgm:bulletEnabled val="1"/>
        </dgm:presLayoutVars>
      </dgm:prSet>
      <dgm:spPr/>
    </dgm:pt>
  </dgm:ptLst>
  <dgm:cxnLst>
    <dgm:cxn modelId="{424BC956-C550-45E4-9635-5D0A7742FFEE}" type="presOf" srcId="{958F783A-27CB-4AC2-A7D7-8A2E9BD2A7C9}" destId="{D2121B7B-1307-42E3-AB8E-C93CEFDCB38C}" srcOrd="0" destOrd="0" presId="urn:microsoft.com/office/officeart/2005/8/layout/chevron2"/>
    <dgm:cxn modelId="{4793CE97-8C81-4B44-AE49-06CD3B4409CF}" srcId="{B3B85DBC-9D9A-4647-8E46-9B09C24ADDCE}" destId="{88F04F33-FE03-4246-B0EE-8920E76B918F}" srcOrd="1" destOrd="0" parTransId="{EEF8FC18-117C-4A6D-AFB6-136A3DEDE989}" sibTransId="{1A05B89C-A3AE-4CC0-AD63-BA4E2668A7D3}"/>
    <dgm:cxn modelId="{46715694-9A50-4EAE-9378-EF466D243C9A}" type="presOf" srcId="{BE39EF64-461B-49B4-8998-62680DBA4E6A}" destId="{01097C5B-7433-4919-ACEA-218D5EFE0D88}" srcOrd="0" destOrd="2" presId="urn:microsoft.com/office/officeart/2005/8/layout/chevron2"/>
    <dgm:cxn modelId="{D47A38CE-7AC2-41F4-AC70-7596A86CD841}" srcId="{9B185D55-69C8-4024-AE84-B3BA62FD7F3D}" destId="{B952CBA2-EEB4-47A9-88AF-57CDDDF8566F}" srcOrd="0" destOrd="0" parTransId="{1E1B9A9C-B475-497F-943E-026CA8E941EC}" sibTransId="{C288C510-0AF1-40F5-8BD1-980A0239183C}"/>
    <dgm:cxn modelId="{6732369C-C7A1-415B-8DC7-CF5A4F9ED122}" srcId="{A450151F-13EC-407D-81B3-3378176B4DB0}" destId="{70F1F358-49E9-4531-94C2-57142F746133}" srcOrd="0" destOrd="0" parTransId="{FB387728-42C8-4A34-8010-2088B9D6B6D9}" sibTransId="{4A47F6D5-F497-4146-8A83-F524FF8CE429}"/>
    <dgm:cxn modelId="{368A3934-B467-4B1F-8D4B-594BCB635A4B}" srcId="{B3B85DBC-9D9A-4647-8E46-9B09C24ADDCE}" destId="{4D622BE4-9E63-4DDB-B7F2-00DB2FFCD7B5}" srcOrd="4" destOrd="0" parTransId="{1B405B24-17F9-492A-8C88-7BD6D689E1C8}" sibTransId="{F47F504C-D535-48F5-B1B4-CDA1EAA30740}"/>
    <dgm:cxn modelId="{BCED0BD1-4205-4185-9120-330EBC231353}" type="presOf" srcId="{8ACA2502-2591-432B-9CB7-163211B105C3}" destId="{01097C5B-7433-4919-ACEA-218D5EFE0D88}" srcOrd="0" destOrd="3" presId="urn:microsoft.com/office/officeart/2005/8/layout/chevron2"/>
    <dgm:cxn modelId="{B54800EC-DF17-43F3-9B32-2C2ED629AFC3}" srcId="{958F783A-27CB-4AC2-A7D7-8A2E9BD2A7C9}" destId="{81257E7C-F518-4F01-902B-1FB9B8D6D215}" srcOrd="1" destOrd="0" parTransId="{688022EB-BF8F-4897-A08D-B47F325A7469}" sibTransId="{A0D483DF-0CA4-4986-99BA-9745E18CE3B1}"/>
    <dgm:cxn modelId="{A7AC0029-0AD4-4B5A-A589-951D9621140E}" type="presOf" srcId="{B37143B6-999B-4C02-ACF7-C25BDE6F75B0}" destId="{01097C5B-7433-4919-ACEA-218D5EFE0D88}" srcOrd="0" destOrd="0" presId="urn:microsoft.com/office/officeart/2005/8/layout/chevron2"/>
    <dgm:cxn modelId="{D3F01D9D-EC2B-467E-90CA-5E4D568A45C3}" type="presOf" srcId="{4D622BE4-9E63-4DDB-B7F2-00DB2FFCD7B5}" destId="{446F7F15-4364-4C2C-B773-FBE280B2DA7B}" srcOrd="0" destOrd="0" presId="urn:microsoft.com/office/officeart/2005/8/layout/chevron2"/>
    <dgm:cxn modelId="{26AF626B-84C4-4573-89D3-A4088EB783C8}" type="presOf" srcId="{B952CBA2-EEB4-47A9-88AF-57CDDDF8566F}" destId="{C6C14230-EB5F-40FC-91D3-09D697931969}" srcOrd="0" destOrd="0" presId="urn:microsoft.com/office/officeart/2005/8/layout/chevron2"/>
    <dgm:cxn modelId="{58DE6B9E-D2CB-4E81-8D00-12887EE3EFAD}" srcId="{958F783A-27CB-4AC2-A7D7-8A2E9BD2A7C9}" destId="{B37143B6-999B-4C02-ACF7-C25BDE6F75B0}" srcOrd="0" destOrd="0" parTransId="{C75EC61E-F5FF-492F-83D1-3BF5735D43B1}" sibTransId="{22D3C4B7-9E59-456A-A500-164040A9C0AB}"/>
    <dgm:cxn modelId="{7C8D0473-D527-42C7-A2D4-3A7FBAC68466}" srcId="{B3B85DBC-9D9A-4647-8E46-9B09C24ADDCE}" destId="{A450151F-13EC-407D-81B3-3378176B4DB0}" srcOrd="2" destOrd="0" parTransId="{9D4E1048-20A2-4E3D-AF40-C22B690E9754}" sibTransId="{3738EF5E-CC58-423D-8963-17BEC950F50C}"/>
    <dgm:cxn modelId="{65E891E3-8701-4CC1-84E1-85986C01E745}" type="presOf" srcId="{9B185D55-69C8-4024-AE84-B3BA62FD7F3D}" destId="{409FDB53-A221-4601-9E73-4D116B447E1B}" srcOrd="0" destOrd="0" presId="urn:microsoft.com/office/officeart/2005/8/layout/chevron2"/>
    <dgm:cxn modelId="{3BE95C2B-42AD-44B6-8DA6-5524803F0371}" type="presOf" srcId="{70F1F358-49E9-4531-94C2-57142F746133}" destId="{886F51E9-8A7F-4BBF-90E4-51F380EFD73E}" srcOrd="0" destOrd="0" presId="urn:microsoft.com/office/officeart/2005/8/layout/chevron2"/>
    <dgm:cxn modelId="{46F0311D-CB7F-4567-8237-9942F9A245A4}" srcId="{88F04F33-FE03-4246-B0EE-8920E76B918F}" destId="{569245C1-46D5-4984-AAA9-48984CFB7DA2}" srcOrd="0" destOrd="0" parTransId="{70A93F45-E038-4694-BF4C-3CC3B1EF8740}" sibTransId="{81ADB3A2-A0E2-4E08-B60D-D2F301280C71}"/>
    <dgm:cxn modelId="{FACCAB4C-39F6-4D19-A9A7-080144C0EB3E}" srcId="{A450151F-13EC-407D-81B3-3378176B4DB0}" destId="{5C76838C-A164-47FC-BA6F-6A6D1AAE07CD}" srcOrd="1" destOrd="0" parTransId="{AFE46206-F4AF-40FA-825D-1EE0FCF49498}" sibTransId="{92699371-0363-46BF-9D99-86F6091A66FF}"/>
    <dgm:cxn modelId="{28834A67-76E2-46C1-9F52-19970BA33475}" type="presOf" srcId="{81257E7C-F518-4F01-902B-1FB9B8D6D215}" destId="{01097C5B-7433-4919-ACEA-218D5EFE0D88}" srcOrd="0" destOrd="1" presId="urn:microsoft.com/office/officeart/2005/8/layout/chevron2"/>
    <dgm:cxn modelId="{9A03E9B1-10F5-4037-9302-D1D315DA3207}" srcId="{B3B85DBC-9D9A-4647-8E46-9B09C24ADDCE}" destId="{9B185D55-69C8-4024-AE84-B3BA62FD7F3D}" srcOrd="0" destOrd="0" parTransId="{4142B158-299D-4E83-9665-4235D482060A}" sibTransId="{9030B2E1-4E37-4A33-BEAD-B2D396868CF6}"/>
    <dgm:cxn modelId="{61570EE0-7FE8-4E3A-BA69-A2BDFDA2A818}" type="presOf" srcId="{361652FF-49A2-4C0D-9837-9045E04F265A}" destId="{F5AA4397-7B2D-4CC2-84AE-DA19C50A9B9B}" srcOrd="0" destOrd="2" presId="urn:microsoft.com/office/officeart/2005/8/layout/chevron2"/>
    <dgm:cxn modelId="{7897C610-6DDA-411F-9EA9-C5D1D39882D9}" type="presOf" srcId="{997AD607-ED80-44D3-80D9-11CB3D595E6C}" destId="{F5AA4397-7B2D-4CC2-84AE-DA19C50A9B9B}" srcOrd="0" destOrd="1" presId="urn:microsoft.com/office/officeart/2005/8/layout/chevron2"/>
    <dgm:cxn modelId="{708B2159-9259-4DBF-87C8-AB7D3BE7AED4}" type="presOf" srcId="{A450151F-13EC-407D-81B3-3378176B4DB0}" destId="{38A21E30-6A9A-4616-93ED-D4C95649FCF4}" srcOrd="0" destOrd="0" presId="urn:microsoft.com/office/officeart/2005/8/layout/chevron2"/>
    <dgm:cxn modelId="{F8918828-3242-44CA-8540-2B00FC979959}" srcId="{958F783A-27CB-4AC2-A7D7-8A2E9BD2A7C9}" destId="{BE39EF64-461B-49B4-8998-62680DBA4E6A}" srcOrd="2" destOrd="0" parTransId="{20C6984B-8D98-4938-98CB-97829554CD7A}" sibTransId="{CB28754D-FB39-42F8-A9FB-39211EA537C4}"/>
    <dgm:cxn modelId="{BA36063B-284D-4434-87FA-9E5376BE8FD5}" srcId="{88F04F33-FE03-4246-B0EE-8920E76B918F}" destId="{997AD607-ED80-44D3-80D9-11CB3D595E6C}" srcOrd="1" destOrd="0" parTransId="{1CF88DE7-D005-495A-BDB7-3381BE7AA36C}" sibTransId="{F6643140-6E3D-4B6E-98DD-497D6E4884C0}"/>
    <dgm:cxn modelId="{DA13F63B-58D6-4189-A39E-C77BAEF821C4}" type="presOf" srcId="{B3B85DBC-9D9A-4647-8E46-9B09C24ADDCE}" destId="{448176B1-060B-43F5-ABB3-153F9F4D8194}" srcOrd="0" destOrd="0" presId="urn:microsoft.com/office/officeart/2005/8/layout/chevron2"/>
    <dgm:cxn modelId="{C0E98B3C-806F-4EBA-ADD3-908675F5679C}" srcId="{9B185D55-69C8-4024-AE84-B3BA62FD7F3D}" destId="{3B727FC7-E248-421C-AAFB-DA78729129FC}" srcOrd="1" destOrd="0" parTransId="{5BDB5E0D-4153-47AA-968D-3119439DF229}" sibTransId="{33BCFF3F-F2C2-4455-838E-6E0D10688DD0}"/>
    <dgm:cxn modelId="{8DEA5059-AB5C-4985-98CA-36904B5BA6AA}" srcId="{B3B85DBC-9D9A-4647-8E46-9B09C24ADDCE}" destId="{958F783A-27CB-4AC2-A7D7-8A2E9BD2A7C9}" srcOrd="3" destOrd="0" parTransId="{0D307065-FFF4-40F5-94B6-8B927032C146}" sibTransId="{9DA0319B-A6F0-4D73-849C-941D59F8C157}"/>
    <dgm:cxn modelId="{6FFA38BC-E599-490F-807D-E57E62BC1A07}" srcId="{958F783A-27CB-4AC2-A7D7-8A2E9BD2A7C9}" destId="{8ACA2502-2591-432B-9CB7-163211B105C3}" srcOrd="3" destOrd="0" parTransId="{499C3324-93FE-49D5-A6E2-9A9635BEE211}" sibTransId="{BB2243F7-038E-4171-8AC2-45C5860658C8}"/>
    <dgm:cxn modelId="{061D633A-DDB1-400B-9682-40EC40173E8C}" type="presOf" srcId="{88F04F33-FE03-4246-B0EE-8920E76B918F}" destId="{DD9B822E-0B50-47BA-973E-190FE9B8D853}" srcOrd="0" destOrd="0" presId="urn:microsoft.com/office/officeart/2005/8/layout/chevron2"/>
    <dgm:cxn modelId="{5597A00E-D782-4ECC-A5F1-8F82BE0CE02B}" type="presOf" srcId="{5C76838C-A164-47FC-BA6F-6A6D1AAE07CD}" destId="{886F51E9-8A7F-4BBF-90E4-51F380EFD73E}" srcOrd="0" destOrd="1" presId="urn:microsoft.com/office/officeart/2005/8/layout/chevron2"/>
    <dgm:cxn modelId="{74F6A4AF-6453-4487-88FA-C55B95CDEBA9}" type="presOf" srcId="{3B727FC7-E248-421C-AAFB-DA78729129FC}" destId="{C6C14230-EB5F-40FC-91D3-09D697931969}" srcOrd="0" destOrd="1" presId="urn:microsoft.com/office/officeart/2005/8/layout/chevron2"/>
    <dgm:cxn modelId="{FD2E6171-3142-49D9-9981-5520822CFCF7}" srcId="{88F04F33-FE03-4246-B0EE-8920E76B918F}" destId="{361652FF-49A2-4C0D-9837-9045E04F265A}" srcOrd="2" destOrd="0" parTransId="{0A8327EF-86F2-4832-A644-492E37EB76D6}" sibTransId="{5CFE3D86-7B0E-44D9-B8FB-2A6E2AE7E5D0}"/>
    <dgm:cxn modelId="{17232A5A-B45E-4ADD-AD0F-3D6B5C12CF10}" type="presOf" srcId="{569245C1-46D5-4984-AAA9-48984CFB7DA2}" destId="{F5AA4397-7B2D-4CC2-84AE-DA19C50A9B9B}" srcOrd="0" destOrd="0" presId="urn:microsoft.com/office/officeart/2005/8/layout/chevron2"/>
    <dgm:cxn modelId="{80E15754-C754-49F5-A8BD-39D40F34E999}" type="presParOf" srcId="{448176B1-060B-43F5-ABB3-153F9F4D8194}" destId="{EC44D200-3744-486D-9A37-30DF2A0A0257}" srcOrd="0" destOrd="0" presId="urn:microsoft.com/office/officeart/2005/8/layout/chevron2"/>
    <dgm:cxn modelId="{84AD14D0-6A9F-4702-8E02-EBFCA6A7E48D}" type="presParOf" srcId="{EC44D200-3744-486D-9A37-30DF2A0A0257}" destId="{409FDB53-A221-4601-9E73-4D116B447E1B}" srcOrd="0" destOrd="0" presId="urn:microsoft.com/office/officeart/2005/8/layout/chevron2"/>
    <dgm:cxn modelId="{0FFD33FE-9897-4D47-B607-4D18FE4A43E6}" type="presParOf" srcId="{EC44D200-3744-486D-9A37-30DF2A0A0257}" destId="{C6C14230-EB5F-40FC-91D3-09D697931969}" srcOrd="1" destOrd="0" presId="urn:microsoft.com/office/officeart/2005/8/layout/chevron2"/>
    <dgm:cxn modelId="{2A2E6397-868F-4E38-A3DA-1D9A55003E57}" type="presParOf" srcId="{448176B1-060B-43F5-ABB3-153F9F4D8194}" destId="{70071416-7AE1-4280-9BD5-DD73A8E0933D}" srcOrd="1" destOrd="0" presId="urn:microsoft.com/office/officeart/2005/8/layout/chevron2"/>
    <dgm:cxn modelId="{67F97310-5509-4286-B3D2-CD371B1F3271}" type="presParOf" srcId="{448176B1-060B-43F5-ABB3-153F9F4D8194}" destId="{3BC7F61B-F8C8-40A0-A07B-032C8A879C5A}" srcOrd="2" destOrd="0" presId="urn:microsoft.com/office/officeart/2005/8/layout/chevron2"/>
    <dgm:cxn modelId="{2D4BB7C6-EF90-43AF-9080-4A3AA2048E7B}" type="presParOf" srcId="{3BC7F61B-F8C8-40A0-A07B-032C8A879C5A}" destId="{DD9B822E-0B50-47BA-973E-190FE9B8D853}" srcOrd="0" destOrd="0" presId="urn:microsoft.com/office/officeart/2005/8/layout/chevron2"/>
    <dgm:cxn modelId="{E0B78AD6-74AB-4A03-A10C-FF77EC8460D4}" type="presParOf" srcId="{3BC7F61B-F8C8-40A0-A07B-032C8A879C5A}" destId="{F5AA4397-7B2D-4CC2-84AE-DA19C50A9B9B}" srcOrd="1" destOrd="0" presId="urn:microsoft.com/office/officeart/2005/8/layout/chevron2"/>
    <dgm:cxn modelId="{B7DA51AD-E105-4BD9-A951-57364437AEA2}" type="presParOf" srcId="{448176B1-060B-43F5-ABB3-153F9F4D8194}" destId="{60FF390C-AB9C-4A9F-A8A1-3AF812DC047D}" srcOrd="3" destOrd="0" presId="urn:microsoft.com/office/officeart/2005/8/layout/chevron2"/>
    <dgm:cxn modelId="{009FF971-7303-4D6F-8C52-977F16BF3CF9}" type="presParOf" srcId="{448176B1-060B-43F5-ABB3-153F9F4D8194}" destId="{1E8ECE9F-555C-4E98-9F74-9C9E57180542}" srcOrd="4" destOrd="0" presId="urn:microsoft.com/office/officeart/2005/8/layout/chevron2"/>
    <dgm:cxn modelId="{EB257CA9-26C8-4498-9F8A-CBF86A4B6CA0}" type="presParOf" srcId="{1E8ECE9F-555C-4E98-9F74-9C9E57180542}" destId="{38A21E30-6A9A-4616-93ED-D4C95649FCF4}" srcOrd="0" destOrd="0" presId="urn:microsoft.com/office/officeart/2005/8/layout/chevron2"/>
    <dgm:cxn modelId="{2326AFB0-F172-4ECF-93E7-849165A8326B}" type="presParOf" srcId="{1E8ECE9F-555C-4E98-9F74-9C9E57180542}" destId="{886F51E9-8A7F-4BBF-90E4-51F380EFD73E}" srcOrd="1" destOrd="0" presId="urn:microsoft.com/office/officeart/2005/8/layout/chevron2"/>
    <dgm:cxn modelId="{06F0E00E-B729-4CC5-B461-11063F78EE33}" type="presParOf" srcId="{448176B1-060B-43F5-ABB3-153F9F4D8194}" destId="{92D6969B-B74A-450B-8418-4FB93CA86442}" srcOrd="5" destOrd="0" presId="urn:microsoft.com/office/officeart/2005/8/layout/chevron2"/>
    <dgm:cxn modelId="{66CB9E1F-84BC-44CC-B82F-9D6BD1EC79FF}" type="presParOf" srcId="{448176B1-060B-43F5-ABB3-153F9F4D8194}" destId="{A1E67BB0-37E7-4BB8-8A34-9ADF47D13D10}" srcOrd="6" destOrd="0" presId="urn:microsoft.com/office/officeart/2005/8/layout/chevron2"/>
    <dgm:cxn modelId="{2D3874EF-7B38-4C53-80B3-9A3CA0E827A2}" type="presParOf" srcId="{A1E67BB0-37E7-4BB8-8A34-9ADF47D13D10}" destId="{D2121B7B-1307-42E3-AB8E-C93CEFDCB38C}" srcOrd="0" destOrd="0" presId="urn:microsoft.com/office/officeart/2005/8/layout/chevron2"/>
    <dgm:cxn modelId="{F9F0A4E8-F9B9-4199-9CD1-162ED57E0137}" type="presParOf" srcId="{A1E67BB0-37E7-4BB8-8A34-9ADF47D13D10}" destId="{01097C5B-7433-4919-ACEA-218D5EFE0D88}" srcOrd="1" destOrd="0" presId="urn:microsoft.com/office/officeart/2005/8/layout/chevron2"/>
    <dgm:cxn modelId="{C20DE9BE-1F72-4AE3-AF69-687CDBEA051C}" type="presParOf" srcId="{448176B1-060B-43F5-ABB3-153F9F4D8194}" destId="{7410DA00-F7CD-4EF8-856B-9CC160CB2048}" srcOrd="7" destOrd="0" presId="urn:microsoft.com/office/officeart/2005/8/layout/chevron2"/>
    <dgm:cxn modelId="{29BDAF8C-B92B-473E-8661-DBA964097D58}" type="presParOf" srcId="{448176B1-060B-43F5-ABB3-153F9F4D8194}" destId="{2CBAAE0D-7C62-4538-A6C2-4C9515020404}" srcOrd="8" destOrd="0" presId="urn:microsoft.com/office/officeart/2005/8/layout/chevron2"/>
    <dgm:cxn modelId="{FA066D8B-DD0D-4CED-95F2-DEE58FB383A2}" type="presParOf" srcId="{2CBAAE0D-7C62-4538-A6C2-4C9515020404}" destId="{446F7F15-4364-4C2C-B773-FBE280B2DA7B}" srcOrd="0" destOrd="0" presId="urn:microsoft.com/office/officeart/2005/8/layout/chevron2"/>
    <dgm:cxn modelId="{2E28A5B4-FFE4-4237-9D46-BB2A48368F02}" type="presParOf" srcId="{2CBAAE0D-7C62-4538-A6C2-4C9515020404}" destId="{D68E7EC2-2774-4CAC-BE1E-664E34F1797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9FDB53-A221-4601-9E73-4D116B447E1B}">
      <dsp:nvSpPr>
        <dsp:cNvPr id="0" name=""/>
        <dsp:cNvSpPr/>
      </dsp:nvSpPr>
      <dsp:spPr>
        <a:xfrm rot="5400000">
          <a:off x="-192743" y="194135"/>
          <a:ext cx="1284955" cy="89946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GB" sz="800" kern="1200" cap="all" baseline="0" noProof="0" dirty="0"/>
            <a:t>Target</a:t>
          </a:r>
          <a:r>
            <a:rPr lang="en-GB" sz="800" kern="1200" cap="all" baseline="0" dirty="0"/>
            <a:t> Identification &amp; Validation</a:t>
          </a:r>
        </a:p>
      </dsp:txBody>
      <dsp:txXfrm rot="-5400000">
        <a:off x="1" y="451127"/>
        <a:ext cx="899469" cy="385486"/>
      </dsp:txXfrm>
    </dsp:sp>
    <dsp:sp modelId="{C6C14230-EB5F-40FC-91D3-09D697931969}">
      <dsp:nvSpPr>
        <dsp:cNvPr id="0" name=""/>
        <dsp:cNvSpPr/>
      </dsp:nvSpPr>
      <dsp:spPr>
        <a:xfrm rot="5400000">
          <a:off x="4372566" y="-3428414"/>
          <a:ext cx="835221" cy="778141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GB" sz="1100" b="1" kern="1200" noProof="0" dirty="0" err="1"/>
            <a:t>ligandability</a:t>
          </a:r>
          <a:endParaRPr lang="en-GB" sz="1100" b="1" kern="1200" noProof="0" dirty="0"/>
        </a:p>
        <a:p>
          <a:pPr marL="57150" lvl="1" indent="-57150" algn="l" defTabSz="488950">
            <a:lnSpc>
              <a:spcPct val="90000"/>
            </a:lnSpc>
            <a:spcBef>
              <a:spcPct val="0"/>
            </a:spcBef>
            <a:spcAft>
              <a:spcPct val="15000"/>
            </a:spcAft>
            <a:buChar char="••"/>
          </a:pPr>
          <a:r>
            <a:rPr lang="en-GB" sz="1100" b="1" kern="1200" noProof="0" dirty="0" err="1">
              <a:hlinkClick xmlns:r="http://schemas.openxmlformats.org/officeDocument/2006/relationships" r:id="rId1"/>
            </a:rPr>
            <a:t>druggability</a:t>
          </a:r>
          <a:r>
            <a:rPr lang="en-GB" sz="1100" kern="1200" noProof="0" dirty="0"/>
            <a:t>, </a:t>
          </a:r>
          <a:r>
            <a:rPr lang="en-GB" sz="1100" i="1" kern="1200" noProof="0" dirty="0"/>
            <a:t>e.g.</a:t>
          </a:r>
          <a:r>
            <a:rPr lang="cs-CZ" sz="1100" kern="1200" noProof="0" dirty="0"/>
            <a:t>,</a:t>
          </a:r>
          <a:r>
            <a:rPr lang="en-GB" sz="1100" kern="1200" noProof="0" dirty="0"/>
            <a:t> </a:t>
          </a:r>
          <a:r>
            <a:rPr lang="en-GB" sz="1100" kern="1200" noProof="0" dirty="0" err="1"/>
            <a:t>SiteMap</a:t>
          </a:r>
          <a:r>
            <a:rPr lang="en-GB" sz="1100" kern="1200" baseline="0" noProof="0" dirty="0"/>
            <a:t> software from Schrödinger </a:t>
          </a:r>
          <a:r>
            <a:rPr lang="en-US" sz="1100" kern="1200" baseline="0" noProof="0" dirty="0"/>
            <a:t>−</a:t>
          </a:r>
          <a:r>
            <a:rPr lang="en-GB" sz="1100" kern="1200" baseline="0" noProof="0" dirty="0"/>
            <a:t> </a:t>
          </a:r>
          <a:r>
            <a:rPr lang="en-GB" sz="1100" kern="1200" baseline="0" noProof="0" dirty="0" err="1"/>
            <a:t>Druggability</a:t>
          </a:r>
          <a:r>
            <a:rPr lang="en-GB" sz="1100" kern="1200" baseline="0" noProof="0" dirty="0"/>
            <a:t> score (</a:t>
          </a:r>
          <a:r>
            <a:rPr lang="en-GB" sz="1100" kern="1200" baseline="0" noProof="0" dirty="0" err="1"/>
            <a:t>Dscore</a:t>
          </a:r>
          <a:r>
            <a:rPr lang="en-GB" sz="1100" kern="1200" baseline="0" noProof="0" dirty="0"/>
            <a:t>)</a:t>
          </a:r>
          <a:endParaRPr lang="en-GB" sz="1100" kern="1200" noProof="0" dirty="0"/>
        </a:p>
      </dsp:txBody>
      <dsp:txXfrm rot="-5400000">
        <a:off x="899469" y="85455"/>
        <a:ext cx="7740644" cy="753677"/>
      </dsp:txXfrm>
    </dsp:sp>
    <dsp:sp modelId="{DD9B822E-0B50-47BA-973E-190FE9B8D853}">
      <dsp:nvSpPr>
        <dsp:cNvPr id="0" name=""/>
        <dsp:cNvSpPr/>
      </dsp:nvSpPr>
      <dsp:spPr>
        <a:xfrm rot="5400000">
          <a:off x="-192743" y="1364320"/>
          <a:ext cx="1284955" cy="89946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GB" sz="800" kern="1200" cap="all" baseline="0" dirty="0"/>
            <a:t>Hit Generation</a:t>
          </a:r>
        </a:p>
      </dsp:txBody>
      <dsp:txXfrm rot="-5400000">
        <a:off x="1" y="1621312"/>
        <a:ext cx="899469" cy="385486"/>
      </dsp:txXfrm>
    </dsp:sp>
    <dsp:sp modelId="{F5AA4397-7B2D-4CC2-84AE-DA19C50A9B9B}">
      <dsp:nvSpPr>
        <dsp:cNvPr id="0" name=""/>
        <dsp:cNvSpPr/>
      </dsp:nvSpPr>
      <dsp:spPr>
        <a:xfrm rot="5400000">
          <a:off x="4372566" y="-2301520"/>
          <a:ext cx="835221" cy="778141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GB" sz="1100" b="1" kern="1200" dirty="0"/>
            <a:t>property and structural </a:t>
          </a:r>
          <a:r>
            <a:rPr lang="en-GB" sz="1100" b="1" kern="1200" cap="none" baseline="0" dirty="0"/>
            <a:t>filters </a:t>
          </a:r>
          <a:r>
            <a:rPr lang="en-GB" sz="1100" kern="1200" cap="none" baseline="0" dirty="0"/>
            <a:t>after HTS</a:t>
          </a:r>
          <a:endParaRPr lang="en-GB" sz="1100" kern="1200" dirty="0"/>
        </a:p>
        <a:p>
          <a:pPr marL="57150" lvl="1" indent="-57150" algn="l" defTabSz="488950">
            <a:lnSpc>
              <a:spcPct val="90000"/>
            </a:lnSpc>
            <a:spcBef>
              <a:spcPct val="0"/>
            </a:spcBef>
            <a:spcAft>
              <a:spcPct val="15000"/>
            </a:spcAft>
            <a:buChar char="••"/>
          </a:pPr>
          <a:r>
            <a:rPr lang="cs-CZ" sz="1100" b="1" kern="1200" dirty="0" err="1"/>
            <a:t>similarity</a:t>
          </a:r>
          <a:r>
            <a:rPr lang="cs-CZ" sz="1100" b="1" kern="1200" dirty="0"/>
            <a:t> </a:t>
          </a:r>
          <a:r>
            <a:rPr lang="en-GB" sz="1100" b="1" kern="1200" dirty="0"/>
            <a:t>clustering/grouping the hit list </a:t>
          </a:r>
          <a:r>
            <a:rPr lang="en-GB" sz="1100" kern="1200" dirty="0"/>
            <a:t>based on the chemical structure (scaffold analysis using </a:t>
          </a:r>
          <a:r>
            <a:rPr lang="en-GB" sz="1100" i="1" kern="1200" dirty="0"/>
            <a:t>e.g.</a:t>
          </a:r>
          <a:r>
            <a:rPr lang="cs-CZ" sz="1100" kern="1200" dirty="0"/>
            <a:t>,</a:t>
          </a:r>
          <a:r>
            <a:rPr lang="en-GB" sz="1100" kern="1200" dirty="0"/>
            <a:t>  Scaffold Tree method or free </a:t>
          </a:r>
          <a:r>
            <a:rPr lang="en-GB" sz="1100" kern="1200" dirty="0">
              <a:hlinkClick xmlns:r="http://schemas.openxmlformats.org/officeDocument/2006/relationships" r:id="rId2"/>
            </a:rPr>
            <a:t>Scaffold-Hunter software</a:t>
          </a:r>
          <a:r>
            <a:rPr lang="en-GB" sz="1100" kern="1200" dirty="0"/>
            <a:t>)</a:t>
          </a:r>
        </a:p>
        <a:p>
          <a:pPr marL="57150" lvl="1" indent="-57150" algn="l" defTabSz="488950">
            <a:lnSpc>
              <a:spcPct val="90000"/>
            </a:lnSpc>
            <a:spcBef>
              <a:spcPct val="0"/>
            </a:spcBef>
            <a:spcAft>
              <a:spcPct val="15000"/>
            </a:spcAft>
            <a:buChar char="••"/>
          </a:pPr>
          <a:r>
            <a:rPr lang="en-GB" sz="1100" kern="1200" cap="none" baseline="0" dirty="0"/>
            <a:t>interactive data exploration= </a:t>
          </a:r>
          <a:r>
            <a:rPr lang="en-GB" sz="1100" b="1" kern="1200" cap="none" baseline="0" dirty="0"/>
            <a:t>data mining </a:t>
          </a:r>
          <a:r>
            <a:rPr lang="en-GB" sz="1100" kern="1200" cap="none" baseline="0" dirty="0"/>
            <a:t>using </a:t>
          </a:r>
          <a:r>
            <a:rPr lang="en-GB" sz="1100" i="1" kern="1200" cap="none" baseline="0" dirty="0"/>
            <a:t>e.g.</a:t>
          </a:r>
          <a:r>
            <a:rPr lang="cs-CZ" sz="1100" kern="1200" cap="none" baseline="0" dirty="0"/>
            <a:t>,</a:t>
          </a:r>
          <a:r>
            <a:rPr lang="en-GB" sz="1100" kern="1200" cap="none" baseline="0" dirty="0"/>
            <a:t> free </a:t>
          </a:r>
          <a:r>
            <a:rPr lang="en-GB" sz="1100" kern="1200" cap="none" baseline="0" dirty="0">
              <a:hlinkClick xmlns:r="http://schemas.openxmlformats.org/officeDocument/2006/relationships" r:id="rId3"/>
            </a:rPr>
            <a:t>In-house explorative data analysis </a:t>
          </a:r>
          <a:r>
            <a:rPr lang="en-GB" sz="1100" kern="1200" cap="none" baseline="0" dirty="0" err="1">
              <a:hlinkClick xmlns:r="http://schemas.openxmlformats.org/officeDocument/2006/relationships" r:id="rId3"/>
            </a:rPr>
            <a:t>DataWarrior</a:t>
          </a:r>
          <a:r>
            <a:rPr lang="en-GB" sz="1100" kern="1200" cap="none" baseline="0" dirty="0">
              <a:hlinkClick xmlns:r="http://schemas.openxmlformats.org/officeDocument/2006/relationships" r:id="rId3"/>
            </a:rPr>
            <a:t> </a:t>
          </a:r>
          <a:r>
            <a:rPr lang="en-GB" sz="1100" kern="1200" cap="none" baseline="0" dirty="0"/>
            <a:t>by Actelion Pharmaceuticals</a:t>
          </a:r>
        </a:p>
      </dsp:txBody>
      <dsp:txXfrm rot="-5400000">
        <a:off x="899469" y="1212349"/>
        <a:ext cx="7740644" cy="753677"/>
      </dsp:txXfrm>
    </dsp:sp>
    <dsp:sp modelId="{38A21E30-6A9A-4616-93ED-D4C95649FCF4}">
      <dsp:nvSpPr>
        <dsp:cNvPr id="0" name=""/>
        <dsp:cNvSpPr/>
      </dsp:nvSpPr>
      <dsp:spPr>
        <a:xfrm rot="5400000">
          <a:off x="-192743" y="2533926"/>
          <a:ext cx="1284955" cy="89946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GB" sz="800" kern="1200" cap="all" baseline="0" dirty="0"/>
            <a:t>Hits-to-Leads</a:t>
          </a:r>
          <a:endParaRPr lang="en-GB" sz="800" kern="1200" dirty="0"/>
        </a:p>
      </dsp:txBody>
      <dsp:txXfrm rot="-5400000">
        <a:off x="1" y="2790918"/>
        <a:ext cx="899469" cy="385486"/>
      </dsp:txXfrm>
    </dsp:sp>
    <dsp:sp modelId="{886F51E9-8A7F-4BBF-90E4-51F380EFD73E}">
      <dsp:nvSpPr>
        <dsp:cNvPr id="0" name=""/>
        <dsp:cNvSpPr/>
      </dsp:nvSpPr>
      <dsp:spPr>
        <a:xfrm rot="5400000">
          <a:off x="4372566" y="-1131914"/>
          <a:ext cx="835221" cy="778141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GB" sz="1100" kern="1200" dirty="0"/>
            <a:t>analogue by catalogue</a:t>
          </a:r>
          <a:endParaRPr lang="en-GB" sz="1100" kern="1200" cap="none" baseline="0" dirty="0"/>
        </a:p>
        <a:p>
          <a:pPr marL="57150" lvl="1" indent="-57150" algn="l" defTabSz="488950">
            <a:lnSpc>
              <a:spcPct val="90000"/>
            </a:lnSpc>
            <a:spcBef>
              <a:spcPct val="0"/>
            </a:spcBef>
            <a:spcAft>
              <a:spcPct val="15000"/>
            </a:spcAft>
            <a:buChar char="••"/>
          </a:pPr>
          <a:r>
            <a:rPr lang="en-GB" sz="1100" kern="1200" cap="none" baseline="0" dirty="0"/>
            <a:t>virtual combinatorial libraries – both methods </a:t>
          </a:r>
          <a:r>
            <a:rPr lang="en-GB" sz="1100" kern="1200" cap="none" baseline="0" dirty="0" err="1"/>
            <a:t>complementar</a:t>
          </a:r>
          <a:r>
            <a:rPr lang="cs-CZ" sz="1100" kern="1200" cap="none" baseline="0" dirty="0"/>
            <a:t>y</a:t>
          </a:r>
          <a:endParaRPr lang="en-GB" sz="1100" kern="1200" cap="none" baseline="0" dirty="0"/>
        </a:p>
      </dsp:txBody>
      <dsp:txXfrm rot="-5400000">
        <a:off x="899469" y="2381955"/>
        <a:ext cx="7740644" cy="753677"/>
      </dsp:txXfrm>
    </dsp:sp>
    <dsp:sp modelId="{D2121B7B-1307-42E3-AB8E-C93CEFDCB38C}">
      <dsp:nvSpPr>
        <dsp:cNvPr id="0" name=""/>
        <dsp:cNvSpPr/>
      </dsp:nvSpPr>
      <dsp:spPr>
        <a:xfrm rot="5400000">
          <a:off x="-192743" y="3703533"/>
          <a:ext cx="1284955" cy="89946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GB" sz="800" kern="1200" cap="all" baseline="0" dirty="0"/>
            <a:t>Lead Optimization</a:t>
          </a:r>
        </a:p>
      </dsp:txBody>
      <dsp:txXfrm rot="-5400000">
        <a:off x="1" y="3960525"/>
        <a:ext cx="899469" cy="385486"/>
      </dsp:txXfrm>
    </dsp:sp>
    <dsp:sp modelId="{01097C5B-7433-4919-ACEA-218D5EFE0D88}">
      <dsp:nvSpPr>
        <dsp:cNvPr id="0" name=""/>
        <dsp:cNvSpPr/>
      </dsp:nvSpPr>
      <dsp:spPr>
        <a:xfrm rot="5400000">
          <a:off x="4327434" y="37692"/>
          <a:ext cx="835221" cy="778141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GB" sz="1100" kern="1200" cap="none" baseline="0" dirty="0"/>
            <a:t>cellular assay, animal models of the disease</a:t>
          </a:r>
          <a:endParaRPr lang="en-GB" sz="1100" kern="1200" dirty="0"/>
        </a:p>
        <a:p>
          <a:pPr marL="57150" lvl="1" indent="-57150" algn="l" defTabSz="488950">
            <a:lnSpc>
              <a:spcPct val="90000"/>
            </a:lnSpc>
            <a:spcBef>
              <a:spcPct val="0"/>
            </a:spcBef>
            <a:spcAft>
              <a:spcPct val="15000"/>
            </a:spcAft>
            <a:buChar char="••"/>
          </a:pPr>
          <a:r>
            <a:rPr lang="en-GB" sz="1100" kern="1200" cap="none" baseline="0" dirty="0"/>
            <a:t>toxicity assays, off-target (selectivity), anti-target</a:t>
          </a:r>
          <a:endParaRPr lang="en-GB" sz="1100" kern="1200" dirty="0"/>
        </a:p>
        <a:p>
          <a:pPr marL="57150" lvl="1" indent="-57150" algn="l" defTabSz="488950">
            <a:lnSpc>
              <a:spcPct val="90000"/>
            </a:lnSpc>
            <a:spcBef>
              <a:spcPct val="0"/>
            </a:spcBef>
            <a:spcAft>
              <a:spcPct val="15000"/>
            </a:spcAft>
            <a:buChar char="••"/>
          </a:pPr>
          <a:r>
            <a:rPr lang="en-GB" sz="1100" kern="1200" dirty="0"/>
            <a:t>oral absorption, metabolic </a:t>
          </a:r>
          <a:r>
            <a:rPr lang="en-GB" sz="1100" kern="1200" dirty="0" err="1"/>
            <a:t>clearence</a:t>
          </a:r>
          <a:endParaRPr lang="en-GB" sz="1100" kern="1200" dirty="0"/>
        </a:p>
        <a:p>
          <a:pPr marL="57150" lvl="1" indent="-57150" algn="l" defTabSz="488950">
            <a:lnSpc>
              <a:spcPct val="90000"/>
            </a:lnSpc>
            <a:spcBef>
              <a:spcPct val="0"/>
            </a:spcBef>
            <a:spcAft>
              <a:spcPct val="15000"/>
            </a:spcAft>
            <a:buChar char="••"/>
          </a:pPr>
          <a:r>
            <a:rPr lang="en-GB" sz="1100" kern="1200" dirty="0"/>
            <a:t>methods: </a:t>
          </a:r>
          <a:r>
            <a:rPr lang="en-GB" sz="1100" b="1" kern="1200" dirty="0"/>
            <a:t>QSAR, Matched Molecular Pair Analysis </a:t>
          </a:r>
          <a:r>
            <a:rPr lang="en-GB" sz="1100" kern="1200" dirty="0"/>
            <a:t>(MMPA) – </a:t>
          </a:r>
          <a:r>
            <a:rPr lang="en-GB" sz="1100" kern="1200" dirty="0" err="1">
              <a:hlinkClick xmlns:r="http://schemas.openxmlformats.org/officeDocument/2006/relationships" r:id="rId4"/>
            </a:rPr>
            <a:t>Bioisosteric</a:t>
          </a:r>
          <a:r>
            <a:rPr lang="en-GB" sz="1100" kern="1200" dirty="0">
              <a:hlinkClick xmlns:r="http://schemas.openxmlformats.org/officeDocument/2006/relationships" r:id="rId4"/>
            </a:rPr>
            <a:t> replacement</a:t>
          </a:r>
          <a:r>
            <a:rPr lang="en-GB" sz="1100" kern="1200" dirty="0"/>
            <a:t> </a:t>
          </a:r>
        </a:p>
      </dsp:txBody>
      <dsp:txXfrm rot="-5400000">
        <a:off x="854337" y="3551561"/>
        <a:ext cx="7740644" cy="753677"/>
      </dsp:txXfrm>
    </dsp:sp>
    <dsp:sp modelId="{446F7F15-4364-4C2C-B773-FBE280B2DA7B}">
      <dsp:nvSpPr>
        <dsp:cNvPr id="0" name=""/>
        <dsp:cNvSpPr/>
      </dsp:nvSpPr>
      <dsp:spPr>
        <a:xfrm rot="5400000">
          <a:off x="-192743" y="4873140"/>
          <a:ext cx="1284955" cy="89946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GB" sz="800" kern="1200" cap="all" baseline="0" dirty="0"/>
            <a:t>Clinical Evaluation</a:t>
          </a:r>
        </a:p>
      </dsp:txBody>
      <dsp:txXfrm rot="-5400000">
        <a:off x="1" y="5130132"/>
        <a:ext cx="899469" cy="385486"/>
      </dsp:txXfrm>
    </dsp:sp>
    <dsp:sp modelId="{D68E7EC2-2774-4CAC-BE1E-664E34F17976}">
      <dsp:nvSpPr>
        <dsp:cNvPr id="0" name=""/>
        <dsp:cNvSpPr/>
      </dsp:nvSpPr>
      <dsp:spPr>
        <a:xfrm rot="5400000">
          <a:off x="4372566" y="1221731"/>
          <a:ext cx="835221" cy="778141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178EEB-CCC2-4EBE-ACBF-840211219095}" type="datetimeFigureOut">
              <a:rPr lang="cs-CZ" smtClean="0"/>
              <a:t>2.1.2025</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87C9F7-A2D5-444C-A1F2-7AD0DB1F4039}" type="slidenum">
              <a:rPr lang="cs-CZ" smtClean="0"/>
              <a:t>‹#›</a:t>
            </a:fld>
            <a:endParaRPr lang="cs-CZ"/>
          </a:p>
        </p:txBody>
      </p:sp>
    </p:spTree>
    <p:extLst>
      <p:ext uri="{BB962C8B-B14F-4D97-AF65-F5344CB8AC3E}">
        <p14:creationId xmlns:p14="http://schemas.microsoft.com/office/powerpoint/2010/main" val="2641255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wiki/Melanoma"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6B87C9F7-A2D5-444C-A1F2-7AD0DB1F4039}" type="slidenum">
              <a:rPr lang="cs-CZ" smtClean="0"/>
              <a:t>1</a:t>
            </a:fld>
            <a:endParaRPr lang="cs-CZ"/>
          </a:p>
        </p:txBody>
      </p:sp>
    </p:spTree>
    <p:extLst>
      <p:ext uri="{BB962C8B-B14F-4D97-AF65-F5344CB8AC3E}">
        <p14:creationId xmlns:p14="http://schemas.microsoft.com/office/powerpoint/2010/main" val="895755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aseline="0" dirty="0"/>
          </a:p>
          <a:p>
            <a:endParaRPr lang="cs-CZ" dirty="0"/>
          </a:p>
        </p:txBody>
      </p:sp>
      <p:sp>
        <p:nvSpPr>
          <p:cNvPr id="4" name="Slide Number Placeholder 3"/>
          <p:cNvSpPr>
            <a:spLocks noGrp="1"/>
          </p:cNvSpPr>
          <p:nvPr>
            <p:ph type="sldNum" sz="quarter" idx="10"/>
          </p:nvPr>
        </p:nvSpPr>
        <p:spPr/>
        <p:txBody>
          <a:bodyPr/>
          <a:lstStyle/>
          <a:p>
            <a:fld id="{6B87C9F7-A2D5-444C-A1F2-7AD0DB1F4039}" type="slidenum">
              <a:rPr lang="cs-CZ" smtClean="0"/>
              <a:t>11</a:t>
            </a:fld>
            <a:endParaRPr lang="cs-CZ"/>
          </a:p>
        </p:txBody>
      </p:sp>
    </p:spTree>
    <p:extLst>
      <p:ext uri="{BB962C8B-B14F-4D97-AF65-F5344CB8AC3E}">
        <p14:creationId xmlns:p14="http://schemas.microsoft.com/office/powerpoint/2010/main" val="3842531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developing highly selective 5-HT</a:t>
            </a:r>
            <a:r>
              <a:rPr lang="cs-CZ" baseline="-25000" dirty="0"/>
              <a:t>1D</a:t>
            </a:r>
            <a:r>
              <a:rPr lang="en-US" dirty="0"/>
              <a:t> agonists with the</a:t>
            </a:r>
            <a:r>
              <a:rPr lang="cs-CZ" dirty="0"/>
              <a:t> </a:t>
            </a:r>
            <a:r>
              <a:rPr lang="en-US" dirty="0"/>
              <a:t>objectives of obtaining novel compounds with excellent</a:t>
            </a:r>
            <a:r>
              <a:rPr lang="cs-CZ" dirty="0"/>
              <a:t> </a:t>
            </a:r>
            <a:r>
              <a:rPr lang="en-US" dirty="0"/>
              <a:t>potency, high oral bioavailability, a plasma half-life of</a:t>
            </a:r>
            <a:r>
              <a:rPr lang="cs-CZ" dirty="0"/>
              <a:t> </a:t>
            </a:r>
            <a:r>
              <a:rPr lang="en-US" dirty="0"/>
              <a:t>greater than 2 h, and low </a:t>
            </a:r>
            <a:r>
              <a:rPr lang="cs-CZ" dirty="0"/>
              <a:t>CNS </a:t>
            </a:r>
            <a:r>
              <a:rPr lang="en-US" dirty="0"/>
              <a:t>penetration</a:t>
            </a:r>
            <a:endParaRPr lang="cs-CZ" dirty="0"/>
          </a:p>
          <a:p>
            <a:endParaRPr lang="cs-CZ" dirty="0"/>
          </a:p>
          <a:p>
            <a:r>
              <a:rPr lang="en-US" dirty="0"/>
              <a:t>Structures were retrieved for</a:t>
            </a:r>
            <a:r>
              <a:rPr lang="cs-CZ" dirty="0"/>
              <a:t> </a:t>
            </a:r>
            <a:r>
              <a:rPr lang="en-US" dirty="0"/>
              <a:t>fragments 1—3 and 6. Fragments retrieved for fragment 4 were constrained by additional ring systems and</a:t>
            </a:r>
            <a:r>
              <a:rPr lang="cs-CZ" dirty="0"/>
              <a:t> </a:t>
            </a:r>
            <a:r>
              <a:rPr lang="en-US" dirty="0"/>
              <a:t>were therefore not representative of available conformers. No examples of </a:t>
            </a:r>
            <a:r>
              <a:rPr lang="cs-CZ" dirty="0"/>
              <a:t> f</a:t>
            </a:r>
            <a:r>
              <a:rPr lang="en-US" dirty="0" err="1"/>
              <a:t>ragment</a:t>
            </a:r>
            <a:r>
              <a:rPr lang="en-US" dirty="0"/>
              <a:t> 5 were found</a:t>
            </a:r>
            <a:r>
              <a:rPr lang="cs-CZ" dirty="0"/>
              <a:t>.</a:t>
            </a:r>
          </a:p>
          <a:p>
            <a:endParaRPr lang="cs-CZ" dirty="0"/>
          </a:p>
          <a:p>
            <a:r>
              <a:rPr lang="cs-CZ" dirty="0" err="1"/>
              <a:t>Abstract</a:t>
            </a:r>
            <a:r>
              <a:rPr lang="cs-CZ" dirty="0"/>
              <a:t>: </a:t>
            </a:r>
            <a:r>
              <a:rPr lang="en-US" dirty="0"/>
              <a:t>Structural modifications of N- and C-linked (principally hydantoin) analogues at the 5-position were synthesized and their pharmacological activities were utilized to deduce significant steric and electrostatic requirements of the 5-HT</a:t>
            </a:r>
            <a:r>
              <a:rPr lang="cs-CZ" baseline="-25000" dirty="0"/>
              <a:t>1D</a:t>
            </a:r>
            <a:r>
              <a:rPr lang="en-US" dirty="0"/>
              <a:t> and 5-HT</a:t>
            </a:r>
            <a:r>
              <a:rPr lang="en-US" baseline="-25000" dirty="0"/>
              <a:t>2A</a:t>
            </a:r>
            <a:r>
              <a:rPr lang="en-US" dirty="0"/>
              <a:t> receptor subtypes. Conformations of the active molecules were computed which, when overlaid, suggested a pharmacophore hypothesis which was consistent with the affinity and selectivity measured at 5-HT</a:t>
            </a:r>
            <a:r>
              <a:rPr lang="cs-CZ" baseline="-25000" dirty="0"/>
              <a:t>1D</a:t>
            </a:r>
            <a:r>
              <a:rPr lang="en-US" dirty="0"/>
              <a:t> and 5-HT</a:t>
            </a:r>
            <a:r>
              <a:rPr lang="en-US" baseline="-25000" dirty="0"/>
              <a:t>2A</a:t>
            </a:r>
            <a:r>
              <a:rPr lang="en-US" dirty="0"/>
              <a:t> receptors. This pharmacophore is composed of a protonated amine site, an aromatic site, a hydrophobic pocket, and two hydrogen-bonding sites. A “selectivity site” was also identified which, if occupied, induced selectivity for 5-HT</a:t>
            </a:r>
            <a:r>
              <a:rPr lang="cs-CZ" baseline="-25000" dirty="0"/>
              <a:t>1D</a:t>
            </a:r>
            <a:r>
              <a:rPr lang="en-US" dirty="0"/>
              <a:t> over 5-HT</a:t>
            </a:r>
            <a:r>
              <a:rPr lang="en-US" baseline="-25000" dirty="0"/>
              <a:t>2A</a:t>
            </a:r>
            <a:r>
              <a:rPr lang="en-US" dirty="0"/>
              <a:t> in this series of molecules. The development and use of </a:t>
            </a:r>
            <a:r>
              <a:rPr lang="cs-CZ" dirty="0"/>
              <a:t>t</a:t>
            </a:r>
            <a:r>
              <a:rPr lang="en-US" dirty="0"/>
              <a:t>he pharmacophore models in compound design is described. In addition, the physicochemical constraints of molecular size and hydrophobicity required for efficient oral absorption are discussed. Utilizing the pharmacophore model in conjunction with the physicochemical constraints of molecular size and </a:t>
            </a:r>
            <a:r>
              <a:rPr lang="en-US" dirty="0" err="1"/>
              <a:t>logD</a:t>
            </a:r>
            <a:r>
              <a:rPr lang="cs-CZ" baseline="-25000" dirty="0"/>
              <a:t>p</a:t>
            </a:r>
            <a:r>
              <a:rPr lang="en-US" baseline="-25000" dirty="0"/>
              <a:t>H7.4</a:t>
            </a:r>
            <a:r>
              <a:rPr lang="en-US" dirty="0"/>
              <a:t> led to the discovery of </a:t>
            </a:r>
            <a:r>
              <a:rPr lang="cs-CZ" dirty="0" err="1"/>
              <a:t>zolmitriptan</a:t>
            </a:r>
            <a:r>
              <a:rPr lang="cs-CZ" dirty="0"/>
              <a:t> = </a:t>
            </a:r>
            <a:r>
              <a:rPr lang="cs-CZ" dirty="0" err="1"/>
              <a:t>lab</a:t>
            </a:r>
            <a:r>
              <a:rPr lang="cs-CZ" dirty="0"/>
              <a:t> </a:t>
            </a:r>
            <a:r>
              <a:rPr lang="cs-CZ" dirty="0" err="1"/>
              <a:t>code</a:t>
            </a:r>
            <a:r>
              <a:rPr lang="cs-CZ" dirty="0"/>
              <a:t> </a:t>
            </a:r>
            <a:r>
              <a:rPr lang="en-US" dirty="0"/>
              <a:t>311C90 (</a:t>
            </a:r>
            <a:r>
              <a:rPr lang="cs-CZ" dirty="0"/>
              <a:t>in </a:t>
            </a:r>
            <a:r>
              <a:rPr lang="cs-CZ" dirty="0" err="1"/>
              <a:t>article</a:t>
            </a:r>
            <a:r>
              <a:rPr lang="cs-CZ" dirty="0"/>
              <a:t> </a:t>
            </a:r>
            <a:r>
              <a:rPr lang="cs-CZ" dirty="0" err="1"/>
              <a:t>comp</a:t>
            </a:r>
            <a:r>
              <a:rPr lang="cs-CZ" dirty="0"/>
              <a:t>. </a:t>
            </a:r>
            <a:r>
              <a:rPr lang="en-US" dirty="0"/>
              <a:t>6), a new selective 5-HT</a:t>
            </a:r>
            <a:r>
              <a:rPr lang="cs-CZ" baseline="-25000" dirty="0"/>
              <a:t>1D</a:t>
            </a:r>
            <a:r>
              <a:rPr lang="en-US" dirty="0"/>
              <a:t> agonist with good oral absorption and potential use in the treatment of migraine.</a:t>
            </a:r>
          </a:p>
          <a:p>
            <a:endParaRPr lang="en-GB" dirty="0"/>
          </a:p>
        </p:txBody>
      </p:sp>
      <p:sp>
        <p:nvSpPr>
          <p:cNvPr id="4" name="Zástupný symbol pro číslo snímku 3"/>
          <p:cNvSpPr>
            <a:spLocks noGrp="1"/>
          </p:cNvSpPr>
          <p:nvPr>
            <p:ph type="sldNum" sz="quarter" idx="10"/>
          </p:nvPr>
        </p:nvSpPr>
        <p:spPr/>
        <p:txBody>
          <a:bodyPr/>
          <a:lstStyle/>
          <a:p>
            <a:fld id="{6B87C9F7-A2D5-444C-A1F2-7AD0DB1F4039}" type="slidenum">
              <a:rPr lang="cs-CZ" smtClean="0"/>
              <a:t>12</a:t>
            </a:fld>
            <a:endParaRPr lang="cs-CZ"/>
          </a:p>
        </p:txBody>
      </p:sp>
    </p:spTree>
    <p:extLst>
      <p:ext uri="{BB962C8B-B14F-4D97-AF65-F5344CB8AC3E}">
        <p14:creationId xmlns:p14="http://schemas.microsoft.com/office/powerpoint/2010/main" val="789036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a:t>
            </a:r>
            <a:r>
              <a:rPr lang="en-US" dirty="0"/>
              <a:t>The receptor pharmacology of </a:t>
            </a:r>
            <a:r>
              <a:rPr lang="cs-CZ" dirty="0" err="1"/>
              <a:t>zolmitriptan</a:t>
            </a:r>
            <a:r>
              <a:rPr lang="cs-CZ" dirty="0"/>
              <a:t> </a:t>
            </a:r>
            <a:r>
              <a:rPr lang="en-US" dirty="0"/>
              <a:t>was assessed using</a:t>
            </a:r>
            <a:r>
              <a:rPr lang="cs-CZ" dirty="0"/>
              <a:t> </a:t>
            </a:r>
            <a:r>
              <a:rPr lang="en-US" dirty="0"/>
              <a:t>appropriate functional and </a:t>
            </a:r>
            <a:r>
              <a:rPr lang="en-US" dirty="0" err="1"/>
              <a:t>radioligand</a:t>
            </a:r>
            <a:r>
              <a:rPr lang="en-US" dirty="0"/>
              <a:t> binding assays</a:t>
            </a:r>
            <a:r>
              <a:rPr lang="cs-CZ" dirty="0"/>
              <a:t> </a:t>
            </a:r>
            <a:r>
              <a:rPr lang="en-US" dirty="0"/>
              <a:t>(Table 8). The compound is a potent partial agonist at</a:t>
            </a:r>
            <a:r>
              <a:rPr lang="cs-CZ" dirty="0"/>
              <a:t> </a:t>
            </a:r>
            <a:r>
              <a:rPr lang="en-US" dirty="0"/>
              <a:t>the 5-HT</a:t>
            </a:r>
            <a:r>
              <a:rPr lang="cs-CZ" baseline="-25000" dirty="0"/>
              <a:t>1D</a:t>
            </a:r>
            <a:r>
              <a:rPr lang="en-US" dirty="0"/>
              <a:t> receptor in the rabbit saphenous vein (</a:t>
            </a:r>
            <a:r>
              <a:rPr lang="en-US" dirty="0" err="1"/>
              <a:t>RbSV</a:t>
            </a:r>
            <a:r>
              <a:rPr lang="en-US" dirty="0" smtClean="0"/>
              <a:t>)</a:t>
            </a:r>
            <a:r>
              <a:rPr lang="cs-CZ" dirty="0" smtClean="0"/>
              <a:t> </a:t>
            </a:r>
            <a:r>
              <a:rPr lang="en-US" dirty="0" smtClean="0"/>
              <a:t>(</a:t>
            </a:r>
            <a:r>
              <a:rPr lang="en-US" dirty="0" err="1"/>
              <a:t>ptAsol</a:t>
            </a:r>
            <a:r>
              <a:rPr lang="en-US" dirty="0"/>
              <a:t> =</a:t>
            </a:r>
            <a:r>
              <a:rPr lang="cs-CZ" dirty="0"/>
              <a:t> </a:t>
            </a:r>
            <a:r>
              <a:rPr lang="en-US" dirty="0"/>
              <a:t>6.8; intrinsic activity =</a:t>
            </a:r>
            <a:r>
              <a:rPr lang="cs-CZ" dirty="0"/>
              <a:t> </a:t>
            </a:r>
            <a:r>
              <a:rPr lang="en-US" dirty="0"/>
              <a:t>0.77, cf. 5-HT) and</a:t>
            </a:r>
            <a:r>
              <a:rPr lang="cs-CZ" dirty="0"/>
              <a:t> </a:t>
            </a:r>
            <a:r>
              <a:rPr lang="en-US" dirty="0"/>
              <a:t>shows high affinity at the 5-HT</a:t>
            </a:r>
            <a:r>
              <a:rPr lang="cs-CZ" baseline="-25000" dirty="0"/>
              <a:t>1D</a:t>
            </a:r>
            <a:r>
              <a:rPr lang="en-US" dirty="0"/>
              <a:t>  binding sites in</a:t>
            </a:r>
            <a:r>
              <a:rPr lang="cs-CZ" dirty="0"/>
              <a:t> </a:t>
            </a:r>
            <a:r>
              <a:rPr lang="en-US" dirty="0"/>
              <a:t>homogenates of calf caudate nucleus. 6 demonstrates</a:t>
            </a:r>
            <a:r>
              <a:rPr lang="cs-CZ" dirty="0"/>
              <a:t> </a:t>
            </a:r>
            <a:r>
              <a:rPr lang="en-US" dirty="0"/>
              <a:t>at least 30-fold selectivity over other monoamine </a:t>
            </a:r>
            <a:r>
              <a:rPr lang="en-US" dirty="0" err="1"/>
              <a:t>receptors</a:t>
            </a:r>
            <a:r>
              <a:rPr lang="en-US" dirty="0"/>
              <a:t> and binding sites including 5-HT receptor subtypes.</a:t>
            </a:r>
            <a:r>
              <a:rPr lang="cs-CZ" dirty="0"/>
              <a:t> </a:t>
            </a:r>
            <a:r>
              <a:rPr lang="en-US" dirty="0"/>
              <a:t>The compound is basic with a measured </a:t>
            </a:r>
            <a:r>
              <a:rPr lang="en-US" dirty="0" err="1"/>
              <a:t>pK</a:t>
            </a:r>
            <a:r>
              <a:rPr lang="en-US" baseline="-25000" dirty="0" err="1"/>
              <a:t>A</a:t>
            </a:r>
            <a:r>
              <a:rPr lang="en-US" dirty="0"/>
              <a:t> for the</a:t>
            </a:r>
            <a:r>
              <a:rPr lang="cs-CZ" dirty="0"/>
              <a:t> </a:t>
            </a:r>
            <a:r>
              <a:rPr lang="en-US" dirty="0"/>
              <a:t>amine of 9.64. The free base is stable, </a:t>
            </a:r>
            <a:r>
              <a:rPr lang="en-US" dirty="0" err="1"/>
              <a:t>nonhygroscopic</a:t>
            </a:r>
            <a:r>
              <a:rPr lang="en-US" dirty="0"/>
              <a:t>,</a:t>
            </a:r>
            <a:r>
              <a:rPr lang="cs-CZ" dirty="0"/>
              <a:t> </a:t>
            </a:r>
            <a:r>
              <a:rPr lang="en-US" dirty="0"/>
              <a:t>and soluble in aqueous solution at a neutral pH of &gt;20</a:t>
            </a:r>
            <a:r>
              <a:rPr lang="cs-CZ" dirty="0"/>
              <a:t> </a:t>
            </a:r>
            <a:r>
              <a:rPr lang="en-US" dirty="0"/>
              <a:t>mg/</a:t>
            </a:r>
            <a:r>
              <a:rPr lang="en-US" dirty="0" err="1"/>
              <a:t>mL.</a:t>
            </a:r>
            <a:r>
              <a:rPr lang="en-US" dirty="0"/>
              <a:t> 6 is currently undergoing clinical evaluation</a:t>
            </a:r>
            <a:r>
              <a:rPr lang="cs-CZ" dirty="0"/>
              <a:t> </a:t>
            </a:r>
            <a:r>
              <a:rPr lang="en-US" dirty="0"/>
              <a:t>for the treatment of migraine.</a:t>
            </a:r>
            <a:r>
              <a:rPr lang="cs-CZ" dirty="0"/>
              <a:t>“</a:t>
            </a:r>
            <a:endParaRPr lang="en-GB" dirty="0"/>
          </a:p>
        </p:txBody>
      </p:sp>
      <p:sp>
        <p:nvSpPr>
          <p:cNvPr id="4" name="Zástupný symbol pro číslo snímku 3"/>
          <p:cNvSpPr>
            <a:spLocks noGrp="1"/>
          </p:cNvSpPr>
          <p:nvPr>
            <p:ph type="sldNum" sz="quarter" idx="10"/>
          </p:nvPr>
        </p:nvSpPr>
        <p:spPr/>
        <p:txBody>
          <a:bodyPr/>
          <a:lstStyle/>
          <a:p>
            <a:fld id="{6B87C9F7-A2D5-444C-A1F2-7AD0DB1F4039}" type="slidenum">
              <a:rPr lang="cs-CZ" smtClean="0"/>
              <a:t>13</a:t>
            </a:fld>
            <a:endParaRPr lang="cs-CZ"/>
          </a:p>
        </p:txBody>
      </p:sp>
    </p:spTree>
    <p:extLst>
      <p:ext uri="{BB962C8B-B14F-4D97-AF65-F5344CB8AC3E}">
        <p14:creationId xmlns:p14="http://schemas.microsoft.com/office/powerpoint/2010/main" val="558342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B87C9F7-A2D5-444C-A1F2-7AD0DB1F4039}" type="slidenum">
              <a:rPr lang="cs-CZ" smtClean="0"/>
              <a:t>15</a:t>
            </a:fld>
            <a:endParaRPr lang="cs-CZ"/>
          </a:p>
        </p:txBody>
      </p:sp>
    </p:spTree>
    <p:extLst>
      <p:ext uri="{BB962C8B-B14F-4D97-AF65-F5344CB8AC3E}">
        <p14:creationId xmlns:p14="http://schemas.microsoft.com/office/powerpoint/2010/main" val="4055003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carbon</a:t>
            </a:r>
            <a:r>
              <a:rPr lang="cs-CZ" baseline="0" dirty="0"/>
              <a:t> </a:t>
            </a:r>
            <a:r>
              <a:rPr lang="cs-CZ" baseline="0" dirty="0" err="1"/>
              <a:t>means</a:t>
            </a:r>
            <a:r>
              <a:rPr lang="cs-CZ" baseline="0" dirty="0"/>
              <a:t> </a:t>
            </a:r>
            <a:r>
              <a:rPr lang="cs-CZ" dirty="0" err="1"/>
              <a:t>assymetric</a:t>
            </a:r>
            <a:r>
              <a:rPr lang="cs-CZ" dirty="0"/>
              <a:t> centre </a:t>
            </a:r>
            <a:r>
              <a:rPr lang="cs-CZ" dirty="0" err="1"/>
              <a:t>that´s</a:t>
            </a:r>
            <a:r>
              <a:rPr lang="cs-CZ" dirty="0"/>
              <a:t> </a:t>
            </a:r>
            <a:r>
              <a:rPr lang="cs-CZ" dirty="0" err="1"/>
              <a:t>why</a:t>
            </a:r>
            <a:r>
              <a:rPr lang="cs-CZ" dirty="0"/>
              <a:t> </a:t>
            </a:r>
            <a:r>
              <a:rPr lang="cs-CZ" dirty="0" err="1"/>
              <a:t>nitrogen</a:t>
            </a:r>
            <a:endParaRPr lang="cs-CZ" dirty="0"/>
          </a:p>
          <a:p>
            <a:r>
              <a:rPr lang="cs-CZ" dirty="0"/>
              <a:t>benzyl </a:t>
            </a:r>
            <a:r>
              <a:rPr lang="cs-CZ" dirty="0" err="1"/>
              <a:t>suggested</a:t>
            </a:r>
            <a:r>
              <a:rPr lang="cs-CZ" dirty="0"/>
              <a:t> by modelling </a:t>
            </a:r>
            <a:r>
              <a:rPr lang="cs-CZ" dirty="0" err="1"/>
              <a:t>instead</a:t>
            </a:r>
            <a:r>
              <a:rPr lang="cs-CZ" dirty="0"/>
              <a:t> </a:t>
            </a:r>
            <a:r>
              <a:rPr lang="cs-CZ" dirty="0" err="1"/>
              <a:t>of</a:t>
            </a:r>
            <a:r>
              <a:rPr lang="cs-CZ" dirty="0"/>
              <a:t> </a:t>
            </a:r>
            <a:r>
              <a:rPr lang="cs-CZ" dirty="0" err="1"/>
              <a:t>cofactor</a:t>
            </a:r>
            <a:endParaRPr lang="cs-CZ" dirty="0"/>
          </a:p>
          <a:p>
            <a:r>
              <a:rPr lang="cs-CZ" dirty="0" err="1"/>
              <a:t>sulfonylpiperazine</a:t>
            </a:r>
            <a:r>
              <a:rPr lang="cs-CZ" baseline="0" dirty="0"/>
              <a:t> </a:t>
            </a:r>
            <a:r>
              <a:rPr lang="cs-CZ" baseline="0" dirty="0" err="1"/>
              <a:t>added</a:t>
            </a:r>
            <a:r>
              <a:rPr lang="cs-CZ" baseline="0" dirty="0"/>
              <a:t> </a:t>
            </a:r>
            <a:r>
              <a:rPr lang="cs-CZ" baseline="0" dirty="0" err="1"/>
              <a:t>for</a:t>
            </a:r>
            <a:r>
              <a:rPr lang="cs-CZ" baseline="0" dirty="0"/>
              <a:t> </a:t>
            </a:r>
            <a:r>
              <a:rPr lang="cs-CZ" baseline="0" dirty="0" err="1"/>
              <a:t>water</a:t>
            </a:r>
            <a:r>
              <a:rPr lang="cs-CZ" baseline="0" dirty="0"/>
              <a:t> </a:t>
            </a:r>
            <a:r>
              <a:rPr lang="cs-CZ" baseline="0" dirty="0" err="1"/>
              <a:t>solubility</a:t>
            </a:r>
            <a:r>
              <a:rPr lang="cs-CZ" baseline="0" dirty="0"/>
              <a:t>, </a:t>
            </a:r>
            <a:r>
              <a:rPr lang="cs-CZ" baseline="0" dirty="0" err="1"/>
              <a:t>this</a:t>
            </a:r>
            <a:r>
              <a:rPr lang="cs-CZ" baseline="0" dirty="0"/>
              <a:t> part </a:t>
            </a:r>
            <a:r>
              <a:rPr lang="cs-CZ" baseline="0" dirty="0" err="1"/>
              <a:t>molecule</a:t>
            </a:r>
            <a:r>
              <a:rPr lang="cs-CZ" baseline="0" dirty="0"/>
              <a:t> </a:t>
            </a:r>
            <a:r>
              <a:rPr lang="cs-CZ" baseline="0" dirty="0" err="1"/>
              <a:t>can</a:t>
            </a:r>
            <a:r>
              <a:rPr lang="cs-CZ" baseline="0" dirty="0"/>
              <a:t> </a:t>
            </a:r>
            <a:r>
              <a:rPr lang="cs-CZ" baseline="0" dirty="0" err="1"/>
              <a:t>stay</a:t>
            </a:r>
            <a:r>
              <a:rPr lang="cs-CZ" baseline="0" dirty="0"/>
              <a:t> </a:t>
            </a:r>
            <a:r>
              <a:rPr lang="cs-CZ" baseline="0" dirty="0" err="1"/>
              <a:t>solvated</a:t>
            </a:r>
            <a:r>
              <a:rPr lang="cs-CZ" baseline="0" dirty="0"/>
              <a:t> </a:t>
            </a:r>
            <a:r>
              <a:rPr lang="cs-CZ" baseline="0" dirty="0" err="1"/>
              <a:t>which</a:t>
            </a:r>
            <a:r>
              <a:rPr lang="cs-CZ" baseline="0" dirty="0"/>
              <a:t> </a:t>
            </a:r>
            <a:r>
              <a:rPr lang="cs-CZ" baseline="0" dirty="0" err="1"/>
              <a:t>lowers</a:t>
            </a:r>
            <a:r>
              <a:rPr lang="cs-CZ" baseline="0" dirty="0"/>
              <a:t> </a:t>
            </a:r>
            <a:r>
              <a:rPr lang="cs-CZ" baseline="0" dirty="0" err="1"/>
              <a:t>energy</a:t>
            </a:r>
            <a:r>
              <a:rPr lang="cs-CZ" baseline="0" dirty="0"/>
              <a:t> penalty</a:t>
            </a:r>
            <a:endParaRPr lang="cs-CZ" dirty="0"/>
          </a:p>
        </p:txBody>
      </p:sp>
      <p:sp>
        <p:nvSpPr>
          <p:cNvPr id="4" name="Zástupný symbol pro číslo snímku 3"/>
          <p:cNvSpPr>
            <a:spLocks noGrp="1"/>
          </p:cNvSpPr>
          <p:nvPr>
            <p:ph type="sldNum" sz="quarter" idx="10"/>
          </p:nvPr>
        </p:nvSpPr>
        <p:spPr/>
        <p:txBody>
          <a:bodyPr/>
          <a:lstStyle/>
          <a:p>
            <a:fld id="{6B87C9F7-A2D5-444C-A1F2-7AD0DB1F4039}" type="slidenum">
              <a:rPr lang="cs-CZ" smtClean="0"/>
              <a:t>16</a:t>
            </a:fld>
            <a:endParaRPr lang="cs-CZ"/>
          </a:p>
        </p:txBody>
      </p:sp>
    </p:spTree>
    <p:extLst>
      <p:ext uri="{BB962C8B-B14F-4D97-AF65-F5344CB8AC3E}">
        <p14:creationId xmlns:p14="http://schemas.microsoft.com/office/powerpoint/2010/main" val="1215635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baseline="0" dirty="0" err="1"/>
              <a:t>Computational</a:t>
            </a:r>
            <a:r>
              <a:rPr lang="cs-CZ" baseline="0" dirty="0"/>
              <a:t> </a:t>
            </a:r>
            <a:r>
              <a:rPr lang="cs-CZ" baseline="0" dirty="0" err="1"/>
              <a:t>studies</a:t>
            </a:r>
            <a:r>
              <a:rPr lang="cs-CZ" baseline="0" dirty="0"/>
              <a:t> </a:t>
            </a:r>
            <a:r>
              <a:rPr lang="cs-CZ" baseline="0" dirty="0" smtClean="0"/>
              <a:t>(</a:t>
            </a:r>
            <a:r>
              <a:rPr lang="cs-CZ" err="1" smtClean="0"/>
              <a:t>induced</a:t>
            </a:r>
            <a:r>
              <a:rPr lang="cs-CZ" smtClean="0"/>
              <a:t> fit</a:t>
            </a:r>
            <a:r>
              <a:rPr lang="cs-CZ" baseline="0" smtClean="0"/>
              <a:t>) were </a:t>
            </a:r>
            <a:r>
              <a:rPr lang="cs-CZ" baseline="0" dirty="0" err="1"/>
              <a:t>carried</a:t>
            </a:r>
            <a:r>
              <a:rPr lang="cs-CZ" baseline="0" dirty="0"/>
              <a:t> </a:t>
            </a:r>
            <a:r>
              <a:rPr lang="cs-CZ" baseline="0" dirty="0" err="1"/>
              <a:t>out</a:t>
            </a:r>
            <a:r>
              <a:rPr lang="cs-CZ" baseline="0" dirty="0"/>
              <a:t> on </a:t>
            </a:r>
            <a:r>
              <a:rPr lang="cs-CZ" baseline="0" dirty="0" err="1"/>
              <a:t>bacterial</a:t>
            </a:r>
            <a:r>
              <a:rPr lang="cs-CZ" baseline="0" dirty="0"/>
              <a:t> enzyme, </a:t>
            </a:r>
            <a:r>
              <a:rPr lang="cs-CZ" baseline="0" dirty="0" err="1"/>
              <a:t>fortunately</a:t>
            </a:r>
            <a:r>
              <a:rPr lang="cs-CZ" baseline="0" dirty="0"/>
              <a:t> </a:t>
            </a:r>
            <a:r>
              <a:rPr lang="cs-CZ" baseline="0" dirty="0" err="1"/>
              <a:t>the</a:t>
            </a:r>
            <a:r>
              <a:rPr lang="cs-CZ" baseline="0" dirty="0"/>
              <a:t> </a:t>
            </a:r>
            <a:r>
              <a:rPr lang="cs-CZ" baseline="0" dirty="0" err="1"/>
              <a:t>activity</a:t>
            </a:r>
            <a:r>
              <a:rPr lang="cs-CZ" baseline="0" dirty="0"/>
              <a:t> on </a:t>
            </a:r>
            <a:r>
              <a:rPr lang="cs-CZ" baseline="0" dirty="0" err="1"/>
              <a:t>human</a:t>
            </a:r>
            <a:r>
              <a:rPr lang="cs-CZ" baseline="0" dirty="0"/>
              <a:t> enzyme </a:t>
            </a:r>
            <a:r>
              <a:rPr lang="cs-CZ" baseline="0" dirty="0" err="1"/>
              <a:t>was</a:t>
            </a:r>
            <a:r>
              <a:rPr lang="cs-CZ" baseline="0" dirty="0"/>
              <a:t> </a:t>
            </a:r>
            <a:r>
              <a:rPr lang="cs-CZ" baseline="0" dirty="0" err="1"/>
              <a:t>higher</a:t>
            </a:r>
            <a:endParaRPr lang="cs-CZ" dirty="0"/>
          </a:p>
        </p:txBody>
      </p:sp>
      <p:sp>
        <p:nvSpPr>
          <p:cNvPr id="4" name="Zástupný symbol pro číslo snímku 3"/>
          <p:cNvSpPr>
            <a:spLocks noGrp="1"/>
          </p:cNvSpPr>
          <p:nvPr>
            <p:ph type="sldNum" sz="quarter" idx="10"/>
          </p:nvPr>
        </p:nvSpPr>
        <p:spPr/>
        <p:txBody>
          <a:bodyPr/>
          <a:lstStyle/>
          <a:p>
            <a:fld id="{6B87C9F7-A2D5-444C-A1F2-7AD0DB1F4039}" type="slidenum">
              <a:rPr lang="cs-CZ" smtClean="0"/>
              <a:t>17</a:t>
            </a:fld>
            <a:endParaRPr lang="cs-CZ"/>
          </a:p>
        </p:txBody>
      </p:sp>
    </p:spTree>
    <p:extLst>
      <p:ext uri="{BB962C8B-B14F-4D97-AF65-F5344CB8AC3E}">
        <p14:creationId xmlns:p14="http://schemas.microsoft.com/office/powerpoint/2010/main" val="3712175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err="1"/>
              <a:t>Binding</a:t>
            </a:r>
            <a:r>
              <a:rPr lang="cs-CZ" dirty="0"/>
              <a:t> </a:t>
            </a:r>
            <a:r>
              <a:rPr lang="cs-CZ" dirty="0" err="1"/>
              <a:t>subsites</a:t>
            </a:r>
            <a:r>
              <a:rPr lang="cs-CZ" dirty="0"/>
              <a:t> S1-S4 and S1´- S4´</a:t>
            </a:r>
          </a:p>
        </p:txBody>
      </p:sp>
      <p:sp>
        <p:nvSpPr>
          <p:cNvPr id="4" name="Slide Number Placeholder 3"/>
          <p:cNvSpPr>
            <a:spLocks noGrp="1"/>
          </p:cNvSpPr>
          <p:nvPr>
            <p:ph type="sldNum" sz="quarter" idx="10"/>
          </p:nvPr>
        </p:nvSpPr>
        <p:spPr/>
        <p:txBody>
          <a:bodyPr/>
          <a:lstStyle/>
          <a:p>
            <a:fld id="{6B87C9F7-A2D5-444C-A1F2-7AD0DB1F4039}" type="slidenum">
              <a:rPr lang="cs-CZ" smtClean="0"/>
              <a:t>18</a:t>
            </a:fld>
            <a:endParaRPr lang="cs-CZ"/>
          </a:p>
        </p:txBody>
      </p:sp>
    </p:spTree>
    <p:extLst>
      <p:ext uri="{BB962C8B-B14F-4D97-AF65-F5344CB8AC3E}">
        <p14:creationId xmlns:p14="http://schemas.microsoft.com/office/powerpoint/2010/main" val="2191301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Diol</a:t>
            </a:r>
            <a:r>
              <a:rPr lang="cs-CZ" baseline="0" dirty="0"/>
              <a:t> </a:t>
            </a:r>
            <a:r>
              <a:rPr lang="cs-CZ" baseline="0" dirty="0" err="1"/>
              <a:t>equivalent</a:t>
            </a:r>
            <a:r>
              <a:rPr lang="cs-CZ" baseline="0" dirty="0"/>
              <a:t> </a:t>
            </a:r>
            <a:r>
              <a:rPr lang="cs-CZ" baseline="0" dirty="0" err="1"/>
              <a:t>of</a:t>
            </a:r>
            <a:r>
              <a:rPr lang="cs-CZ" baseline="0" dirty="0"/>
              <a:t> A 74704 had 10fold </a:t>
            </a:r>
            <a:r>
              <a:rPr lang="cs-CZ" baseline="0" dirty="0" err="1"/>
              <a:t>better</a:t>
            </a:r>
            <a:r>
              <a:rPr lang="cs-CZ" baseline="0" dirty="0"/>
              <a:t> </a:t>
            </a:r>
            <a:r>
              <a:rPr lang="cs-CZ" baseline="0" dirty="0" err="1"/>
              <a:t>level</a:t>
            </a:r>
            <a:r>
              <a:rPr lang="cs-CZ" baseline="0" dirty="0"/>
              <a:t> </a:t>
            </a:r>
            <a:r>
              <a:rPr lang="cs-CZ" baseline="0" dirty="0" err="1"/>
              <a:t>of</a:t>
            </a:r>
            <a:r>
              <a:rPr lang="cs-CZ" baseline="0" dirty="0"/>
              <a:t> </a:t>
            </a:r>
            <a:r>
              <a:rPr lang="cs-CZ" baseline="0" dirty="0" err="1"/>
              <a:t>activity</a:t>
            </a:r>
            <a:r>
              <a:rPr lang="cs-CZ" baseline="0" dirty="0"/>
              <a:t>, </a:t>
            </a:r>
            <a:r>
              <a:rPr lang="cs-CZ" baseline="0" dirty="0" err="1"/>
              <a:t>poorly</a:t>
            </a:r>
            <a:r>
              <a:rPr lang="cs-CZ" baseline="0" dirty="0"/>
              <a:t> </a:t>
            </a:r>
            <a:r>
              <a:rPr lang="cs-CZ" baseline="0" dirty="0" err="1"/>
              <a:t>water</a:t>
            </a:r>
            <a:r>
              <a:rPr lang="cs-CZ" baseline="0" dirty="0"/>
              <a:t> </a:t>
            </a:r>
            <a:r>
              <a:rPr lang="cs-CZ" baseline="0" dirty="0" err="1"/>
              <a:t>solubility</a:t>
            </a:r>
            <a:endParaRPr lang="cs-CZ" baseline="0" dirty="0"/>
          </a:p>
          <a:p>
            <a:r>
              <a:rPr lang="cs-CZ" baseline="0" dirty="0"/>
              <a:t>Terminal </a:t>
            </a:r>
            <a:r>
              <a:rPr lang="cs-CZ" baseline="0" dirty="0" err="1"/>
              <a:t>portion</a:t>
            </a:r>
            <a:r>
              <a:rPr lang="cs-CZ" baseline="0" dirty="0"/>
              <a:t> </a:t>
            </a:r>
            <a:r>
              <a:rPr lang="cs-CZ" baseline="0" dirty="0" err="1"/>
              <a:t>of</a:t>
            </a:r>
            <a:r>
              <a:rPr lang="cs-CZ" baseline="0" dirty="0"/>
              <a:t> </a:t>
            </a:r>
            <a:r>
              <a:rPr lang="cs-CZ" baseline="0" dirty="0" err="1"/>
              <a:t>molecule</a:t>
            </a:r>
            <a:r>
              <a:rPr lang="cs-CZ" baseline="0" dirty="0"/>
              <a:t> </a:t>
            </a:r>
            <a:r>
              <a:rPr lang="cs-CZ" baseline="0" dirty="0" err="1"/>
              <a:t>exposed</a:t>
            </a:r>
            <a:r>
              <a:rPr lang="cs-CZ" baseline="0" dirty="0"/>
              <a:t> to </a:t>
            </a:r>
            <a:r>
              <a:rPr lang="cs-CZ" baseline="0" dirty="0" err="1"/>
              <a:t>solvation</a:t>
            </a:r>
            <a:r>
              <a:rPr lang="cs-CZ" baseline="0" dirty="0"/>
              <a:t> </a:t>
            </a:r>
            <a:r>
              <a:rPr lang="cs-CZ" baseline="0" dirty="0" err="1"/>
              <a:t>according</a:t>
            </a:r>
            <a:r>
              <a:rPr lang="cs-CZ" baseline="0" dirty="0"/>
              <a:t> to </a:t>
            </a:r>
            <a:r>
              <a:rPr lang="cs-CZ" baseline="0" dirty="0" smtClean="0"/>
              <a:t>X-</a:t>
            </a:r>
            <a:r>
              <a:rPr lang="cs-CZ" baseline="0" dirty="0" err="1" smtClean="0"/>
              <a:t>ray</a:t>
            </a:r>
            <a:r>
              <a:rPr lang="cs-CZ" baseline="0" dirty="0" smtClean="0"/>
              <a:t> </a:t>
            </a:r>
            <a:r>
              <a:rPr lang="cs-CZ" baseline="0" dirty="0"/>
              <a:t>(pyridine, urea </a:t>
            </a:r>
            <a:r>
              <a:rPr lang="cs-CZ" baseline="0" dirty="0" err="1"/>
              <a:t>added</a:t>
            </a:r>
            <a:r>
              <a:rPr lang="cs-CZ" baseline="0" dirty="0"/>
              <a:t>)</a:t>
            </a:r>
          </a:p>
          <a:p>
            <a:endParaRPr lang="cs-CZ" baseline="0" dirty="0"/>
          </a:p>
          <a:p>
            <a:r>
              <a:rPr lang="cs-CZ" baseline="0" dirty="0"/>
              <a:t>A77003 </a:t>
            </a:r>
            <a:r>
              <a:rPr lang="cs-CZ" baseline="0" dirty="0" err="1"/>
              <a:t>entered</a:t>
            </a:r>
            <a:r>
              <a:rPr lang="cs-CZ" baseline="0" dirty="0"/>
              <a:t> </a:t>
            </a:r>
            <a:r>
              <a:rPr lang="cs-CZ" baseline="0" dirty="0" err="1"/>
              <a:t>clinical</a:t>
            </a:r>
            <a:r>
              <a:rPr lang="cs-CZ" baseline="0" dirty="0"/>
              <a:t> </a:t>
            </a:r>
            <a:r>
              <a:rPr lang="cs-CZ" baseline="0" dirty="0" err="1"/>
              <a:t>trials</a:t>
            </a:r>
            <a:r>
              <a:rPr lang="cs-CZ" baseline="0" dirty="0"/>
              <a:t> as </a:t>
            </a:r>
            <a:r>
              <a:rPr lang="cs-CZ" baseline="0" dirty="0" err="1"/>
              <a:t>intravenous</a:t>
            </a:r>
            <a:r>
              <a:rPr lang="cs-CZ" baseline="0" dirty="0"/>
              <a:t> </a:t>
            </a:r>
            <a:r>
              <a:rPr lang="cs-CZ" baseline="0" dirty="0" err="1"/>
              <a:t>antiviral</a:t>
            </a:r>
            <a:r>
              <a:rPr lang="cs-CZ" baseline="0" dirty="0"/>
              <a:t> agent – modelling </a:t>
            </a:r>
            <a:r>
              <a:rPr lang="cs-CZ" baseline="0" dirty="0" err="1"/>
              <a:t>studies</a:t>
            </a:r>
            <a:r>
              <a:rPr lang="cs-CZ" baseline="0" dirty="0"/>
              <a:t> </a:t>
            </a:r>
            <a:r>
              <a:rPr lang="cs-CZ" baseline="0" dirty="0" err="1"/>
              <a:t>showed</a:t>
            </a:r>
            <a:r>
              <a:rPr lang="cs-CZ" baseline="0" dirty="0"/>
              <a:t> </a:t>
            </a:r>
            <a:r>
              <a:rPr lang="cs-CZ" baseline="0" dirty="0" err="1"/>
              <a:t>two</a:t>
            </a:r>
            <a:r>
              <a:rPr lang="cs-CZ" baseline="0" dirty="0"/>
              <a:t> </a:t>
            </a:r>
            <a:r>
              <a:rPr lang="cs-CZ" baseline="0" dirty="0" err="1"/>
              <a:t>possible</a:t>
            </a:r>
            <a:r>
              <a:rPr lang="cs-CZ" baseline="0" dirty="0"/>
              <a:t> </a:t>
            </a:r>
            <a:r>
              <a:rPr lang="cs-CZ" baseline="0" dirty="0" err="1"/>
              <a:t>binding</a:t>
            </a:r>
            <a:r>
              <a:rPr lang="cs-CZ" baseline="0" dirty="0"/>
              <a:t> </a:t>
            </a:r>
            <a:r>
              <a:rPr lang="cs-CZ" baseline="0" dirty="0" err="1"/>
              <a:t>modes</a:t>
            </a:r>
            <a:r>
              <a:rPr lang="cs-CZ" baseline="0" dirty="0"/>
              <a:t> (</a:t>
            </a:r>
            <a:r>
              <a:rPr lang="cs-CZ" baseline="0" dirty="0" err="1"/>
              <a:t>each</a:t>
            </a:r>
            <a:r>
              <a:rPr lang="cs-CZ" baseline="0" dirty="0"/>
              <a:t> –OH </a:t>
            </a:r>
            <a:r>
              <a:rPr lang="cs-CZ" baseline="0" dirty="0" err="1"/>
              <a:t>binds</a:t>
            </a:r>
            <a:r>
              <a:rPr lang="cs-CZ" baseline="0" dirty="0"/>
              <a:t> </a:t>
            </a:r>
            <a:r>
              <a:rPr lang="cs-CZ" baseline="0" dirty="0" err="1"/>
              <a:t>aspartate</a:t>
            </a:r>
            <a:r>
              <a:rPr lang="cs-CZ" baseline="0" dirty="0"/>
              <a:t>, </a:t>
            </a:r>
            <a:r>
              <a:rPr lang="cs-CZ" baseline="0" dirty="0" err="1"/>
              <a:t>one</a:t>
            </a:r>
            <a:r>
              <a:rPr lang="cs-CZ" baseline="0" dirty="0"/>
              <a:t> –OH </a:t>
            </a:r>
            <a:r>
              <a:rPr lang="cs-CZ" baseline="0" dirty="0" err="1"/>
              <a:t>binds</a:t>
            </a:r>
            <a:r>
              <a:rPr lang="cs-CZ" baseline="0" dirty="0"/>
              <a:t> to </a:t>
            </a:r>
            <a:r>
              <a:rPr lang="cs-CZ" baseline="0" dirty="0" err="1"/>
              <a:t>both</a:t>
            </a:r>
            <a:r>
              <a:rPr lang="cs-CZ" baseline="0" dirty="0"/>
              <a:t> </a:t>
            </a:r>
            <a:r>
              <a:rPr lang="cs-CZ" baseline="0" dirty="0" err="1"/>
              <a:t>asp</a:t>
            </a:r>
            <a:r>
              <a:rPr lang="cs-CZ" baseline="0" dirty="0"/>
              <a:t>)+X-</a:t>
            </a:r>
            <a:r>
              <a:rPr lang="cs-CZ" baseline="0" dirty="0" err="1"/>
              <a:t>ray</a:t>
            </a:r>
            <a:r>
              <a:rPr lang="cs-CZ" baseline="0" dirty="0"/>
              <a:t> –</a:t>
            </a:r>
            <a:r>
              <a:rPr lang="cs-CZ" baseline="0" dirty="0" err="1"/>
              <a:t>the</a:t>
            </a:r>
            <a:r>
              <a:rPr lang="cs-CZ" baseline="0" dirty="0"/>
              <a:t> </a:t>
            </a:r>
            <a:r>
              <a:rPr lang="cs-CZ" baseline="0" dirty="0" err="1"/>
              <a:t>latter</a:t>
            </a:r>
            <a:r>
              <a:rPr lang="cs-CZ" baseline="0" dirty="0"/>
              <a:t> mode </a:t>
            </a:r>
            <a:r>
              <a:rPr lang="cs-CZ" baseline="0" dirty="0" err="1"/>
              <a:t>confirmed</a:t>
            </a:r>
            <a:r>
              <a:rPr lang="cs-CZ" baseline="0" dirty="0"/>
              <a:t>, (R)-OH </a:t>
            </a:r>
            <a:r>
              <a:rPr lang="cs-CZ" baseline="0" dirty="0" err="1"/>
              <a:t>convenient</a:t>
            </a:r>
            <a:r>
              <a:rPr lang="cs-CZ" baseline="0" dirty="0"/>
              <a:t>, S-OH </a:t>
            </a:r>
            <a:r>
              <a:rPr lang="cs-CZ" baseline="0" dirty="0" err="1"/>
              <a:t>removed</a:t>
            </a:r>
            <a:r>
              <a:rPr lang="cs-CZ" baseline="0" dirty="0"/>
              <a:t> </a:t>
            </a:r>
            <a:r>
              <a:rPr lang="cs-CZ" baseline="0" dirty="0" err="1"/>
              <a:t>due</a:t>
            </a:r>
            <a:r>
              <a:rPr lang="cs-CZ" baseline="0" dirty="0"/>
              <a:t> to </a:t>
            </a:r>
            <a:r>
              <a:rPr lang="cs-CZ" baseline="0" dirty="0" err="1"/>
              <a:t>energy</a:t>
            </a:r>
            <a:r>
              <a:rPr lang="cs-CZ" baseline="0" dirty="0"/>
              <a:t> penalty</a:t>
            </a:r>
          </a:p>
          <a:p>
            <a:endParaRPr lang="cs-CZ" baseline="0" dirty="0"/>
          </a:p>
          <a:p>
            <a:r>
              <a:rPr lang="cs-CZ" baseline="0" dirty="0" err="1"/>
              <a:t>Then</a:t>
            </a:r>
            <a:r>
              <a:rPr lang="cs-CZ" baseline="0" dirty="0"/>
              <a:t> study on mol. </a:t>
            </a:r>
            <a:r>
              <a:rPr lang="cs-CZ" baseline="0" dirty="0" err="1"/>
              <a:t>size</a:t>
            </a:r>
            <a:r>
              <a:rPr lang="cs-CZ" baseline="0" dirty="0"/>
              <a:t>, </a:t>
            </a:r>
            <a:r>
              <a:rPr lang="cs-CZ" baseline="0" dirty="0" err="1"/>
              <a:t>aqueous</a:t>
            </a:r>
            <a:r>
              <a:rPr lang="cs-CZ" baseline="0" dirty="0"/>
              <a:t> </a:t>
            </a:r>
            <a:r>
              <a:rPr lang="cs-CZ" baseline="0" dirty="0" err="1"/>
              <a:t>solubility</a:t>
            </a:r>
            <a:r>
              <a:rPr lang="cs-CZ" baseline="0" dirty="0"/>
              <a:t> and hydrogen </a:t>
            </a:r>
            <a:r>
              <a:rPr lang="cs-CZ" baseline="0" dirty="0" err="1"/>
              <a:t>bonding</a:t>
            </a:r>
            <a:r>
              <a:rPr lang="cs-CZ" baseline="0" dirty="0"/>
              <a:t> – urea </a:t>
            </a:r>
            <a:r>
              <a:rPr lang="cs-CZ" baseline="0" dirty="0" err="1"/>
              <a:t>better</a:t>
            </a:r>
            <a:r>
              <a:rPr lang="cs-CZ" baseline="0" dirty="0"/>
              <a:t> </a:t>
            </a:r>
            <a:r>
              <a:rPr lang="cs-CZ" baseline="0" dirty="0" err="1"/>
              <a:t>for</a:t>
            </a:r>
            <a:r>
              <a:rPr lang="cs-CZ" baseline="0" dirty="0"/>
              <a:t> </a:t>
            </a:r>
            <a:r>
              <a:rPr lang="cs-CZ" baseline="0" dirty="0" err="1"/>
              <a:t>solubility</a:t>
            </a:r>
            <a:r>
              <a:rPr lang="cs-CZ" baseline="0" dirty="0"/>
              <a:t> and </a:t>
            </a:r>
            <a:r>
              <a:rPr lang="cs-CZ" baseline="0" dirty="0" err="1"/>
              <a:t>bioavailability</a:t>
            </a:r>
            <a:r>
              <a:rPr lang="cs-CZ" baseline="0" dirty="0"/>
              <a:t>, but </a:t>
            </a:r>
            <a:r>
              <a:rPr lang="cs-CZ" baseline="0" dirty="0" err="1"/>
              <a:t>carbamate</a:t>
            </a:r>
            <a:r>
              <a:rPr lang="cs-CZ" baseline="0" dirty="0"/>
              <a:t> </a:t>
            </a:r>
            <a:r>
              <a:rPr lang="cs-CZ" baseline="0" dirty="0" err="1"/>
              <a:t>better</a:t>
            </a:r>
            <a:r>
              <a:rPr lang="cs-CZ" baseline="0" dirty="0"/>
              <a:t> </a:t>
            </a:r>
            <a:r>
              <a:rPr lang="cs-CZ" baseline="0" dirty="0" err="1"/>
              <a:t>for</a:t>
            </a:r>
            <a:r>
              <a:rPr lang="cs-CZ" baseline="0" dirty="0"/>
              <a:t> </a:t>
            </a:r>
            <a:r>
              <a:rPr lang="cs-CZ" baseline="0" dirty="0" err="1"/>
              <a:t>potency</a:t>
            </a:r>
            <a:r>
              <a:rPr lang="cs-CZ" baseline="0" dirty="0"/>
              <a:t> and plasma </a:t>
            </a:r>
            <a:r>
              <a:rPr lang="cs-CZ" baseline="0" dirty="0" err="1"/>
              <a:t>half-life</a:t>
            </a:r>
            <a:endParaRPr lang="cs-CZ" baseline="0" dirty="0"/>
          </a:p>
          <a:p>
            <a:endParaRPr lang="cs-CZ"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baseline="0" dirty="0"/>
              <a:t>A80987 </a:t>
            </a:r>
            <a:r>
              <a:rPr lang="cs-CZ" baseline="0" dirty="0" err="1"/>
              <a:t>retained</a:t>
            </a:r>
            <a:r>
              <a:rPr lang="cs-CZ" baseline="0" dirty="0"/>
              <a:t> </a:t>
            </a:r>
            <a:r>
              <a:rPr lang="cs-CZ" baseline="0" dirty="0" err="1"/>
              <a:t>activity</a:t>
            </a:r>
            <a:r>
              <a:rPr lang="cs-CZ" baseline="0" dirty="0"/>
              <a:t>, </a:t>
            </a:r>
            <a:r>
              <a:rPr lang="cs-CZ" baseline="0" dirty="0" err="1"/>
              <a:t>improved</a:t>
            </a:r>
            <a:r>
              <a:rPr lang="cs-CZ" baseline="0" dirty="0"/>
              <a:t> oral </a:t>
            </a:r>
            <a:r>
              <a:rPr lang="cs-CZ" baseline="0" dirty="0" err="1"/>
              <a:t>bioavailability</a:t>
            </a:r>
            <a:r>
              <a:rPr lang="cs-CZ" baseline="0" dirty="0"/>
              <a:t>, but </a:t>
            </a:r>
            <a:r>
              <a:rPr lang="cs-CZ" baseline="0" dirty="0" err="1"/>
              <a:t>short</a:t>
            </a:r>
            <a:r>
              <a:rPr lang="cs-CZ" baseline="0" dirty="0"/>
              <a:t>  plasma halftime and </a:t>
            </a:r>
            <a:r>
              <a:rPr lang="cs-CZ" baseline="0" dirty="0" err="1"/>
              <a:t>strongly</a:t>
            </a:r>
            <a:r>
              <a:rPr lang="cs-CZ" baseline="0" dirty="0"/>
              <a:t> bond to plasma </a:t>
            </a:r>
            <a:r>
              <a:rPr lang="cs-CZ" baseline="0" dirty="0" err="1"/>
              <a:t>proteins</a:t>
            </a:r>
            <a:r>
              <a:rPr lang="cs-CZ" baseline="0" dirty="0"/>
              <a:t>, </a:t>
            </a:r>
            <a:r>
              <a:rPr lang="cs-CZ" baseline="0" dirty="0" err="1"/>
              <a:t>metabolic</a:t>
            </a:r>
            <a:r>
              <a:rPr lang="cs-CZ" baseline="0" dirty="0"/>
              <a:t> </a:t>
            </a:r>
            <a:r>
              <a:rPr lang="cs-CZ" baseline="0" dirty="0" err="1"/>
              <a:t>studied</a:t>
            </a:r>
            <a:r>
              <a:rPr lang="cs-CZ" baseline="0" dirty="0"/>
              <a:t> </a:t>
            </a:r>
            <a:r>
              <a:rPr lang="cs-CZ" baseline="0" dirty="0" err="1"/>
              <a:t>revealed</a:t>
            </a:r>
            <a:r>
              <a:rPr lang="cs-CZ" baseline="0" dirty="0"/>
              <a:t> </a:t>
            </a:r>
            <a:r>
              <a:rPr lang="cs-CZ" baseline="0" dirty="0" err="1"/>
              <a:t>both</a:t>
            </a:r>
            <a:r>
              <a:rPr lang="cs-CZ" baseline="0" dirty="0"/>
              <a:t> N-</a:t>
            </a:r>
            <a:r>
              <a:rPr lang="cs-CZ" baseline="0" dirty="0" err="1"/>
              <a:t>pyridines</a:t>
            </a:r>
            <a:r>
              <a:rPr lang="cs-CZ" baseline="0" dirty="0"/>
              <a:t> </a:t>
            </a:r>
            <a:r>
              <a:rPr lang="cs-CZ" baseline="0" dirty="0" err="1"/>
              <a:t>oxidized</a:t>
            </a:r>
            <a:r>
              <a:rPr lang="cs-CZ" baseline="0" dirty="0"/>
              <a:t> </a:t>
            </a:r>
            <a:r>
              <a:rPr lang="cs-CZ" baseline="0" dirty="0" err="1"/>
              <a:t>metabolites</a:t>
            </a:r>
            <a:r>
              <a:rPr lang="cs-CZ" baseline="0" dirty="0"/>
              <a:t> – </a:t>
            </a:r>
            <a:r>
              <a:rPr lang="cs-CZ" baseline="0" dirty="0" err="1"/>
              <a:t>firstly</a:t>
            </a:r>
            <a:r>
              <a:rPr lang="cs-CZ" baseline="0" dirty="0"/>
              <a:t> </a:t>
            </a:r>
            <a:r>
              <a:rPr lang="cs-CZ" baseline="0" dirty="0" err="1"/>
              <a:t>steric</a:t>
            </a:r>
            <a:r>
              <a:rPr lang="cs-CZ" baseline="0" dirty="0"/>
              <a:t> </a:t>
            </a:r>
            <a:r>
              <a:rPr lang="cs-CZ" baseline="0" dirty="0" err="1"/>
              <a:t>shielding</a:t>
            </a:r>
            <a:r>
              <a:rPr lang="cs-CZ" baseline="0" dirty="0"/>
              <a:t>, </a:t>
            </a:r>
            <a:r>
              <a:rPr lang="cs-CZ" baseline="0" dirty="0" err="1"/>
              <a:t>adding</a:t>
            </a:r>
            <a:r>
              <a:rPr lang="cs-CZ" baseline="0" dirty="0"/>
              <a:t> EWG, </a:t>
            </a:r>
            <a:r>
              <a:rPr lang="cs-CZ" baseline="0" dirty="0" err="1"/>
              <a:t>bioisostere</a:t>
            </a:r>
            <a:r>
              <a:rPr lang="cs-CZ" baseline="0" dirty="0"/>
              <a:t> ring </a:t>
            </a:r>
            <a:r>
              <a:rPr lang="cs-CZ" baseline="0" dirty="0" err="1"/>
              <a:t>replacement</a:t>
            </a:r>
            <a:r>
              <a:rPr lang="cs-CZ" baseline="0" dirty="0"/>
              <a:t>, </a:t>
            </a:r>
            <a:r>
              <a:rPr lang="cs-CZ" baseline="0" dirty="0" err="1"/>
              <a:t>thiazolyl</a:t>
            </a:r>
            <a:r>
              <a:rPr lang="cs-CZ" baseline="0" dirty="0"/>
              <a:t> </a:t>
            </a:r>
            <a:r>
              <a:rPr lang="cs-CZ" baseline="0" dirty="0" err="1"/>
              <a:t>decreased</a:t>
            </a:r>
            <a:r>
              <a:rPr lang="cs-CZ" baseline="0" dirty="0"/>
              <a:t> </a:t>
            </a:r>
            <a:r>
              <a:rPr lang="cs-CZ" baseline="0" dirty="0" err="1"/>
              <a:t>activity</a:t>
            </a:r>
            <a:r>
              <a:rPr lang="cs-CZ" baseline="0" dirty="0"/>
              <a:t> – </a:t>
            </a:r>
            <a:r>
              <a:rPr lang="cs-CZ" baseline="0" dirty="0" err="1"/>
              <a:t>methyl</a:t>
            </a:r>
            <a:r>
              <a:rPr lang="cs-CZ" baseline="0" dirty="0"/>
              <a:t> urea </a:t>
            </a:r>
            <a:r>
              <a:rPr lang="cs-CZ" baseline="0" dirty="0" err="1"/>
              <a:t>reintroduced</a:t>
            </a:r>
            <a:r>
              <a:rPr lang="cs-CZ" baseline="0" dirty="0"/>
              <a:t>, </a:t>
            </a:r>
            <a:r>
              <a:rPr lang="cs-CZ" baseline="0" dirty="0" err="1"/>
              <a:t>alkylation</a:t>
            </a:r>
            <a:r>
              <a:rPr lang="cs-CZ" baseline="0" dirty="0"/>
              <a:t> </a:t>
            </a:r>
            <a:r>
              <a:rPr lang="cs-CZ" baseline="0" dirty="0" err="1"/>
              <a:t>of</a:t>
            </a:r>
            <a:r>
              <a:rPr lang="cs-CZ" baseline="0" dirty="0"/>
              <a:t> </a:t>
            </a:r>
            <a:r>
              <a:rPr lang="cs-CZ" baseline="0" dirty="0" err="1"/>
              <a:t>thiazolyl</a:t>
            </a:r>
            <a:r>
              <a:rPr lang="cs-CZ" baseline="0" dirty="0"/>
              <a:t> and </a:t>
            </a:r>
            <a:r>
              <a:rPr lang="cs-CZ" baseline="0" dirty="0" err="1"/>
              <a:t>altering</a:t>
            </a:r>
            <a:r>
              <a:rPr lang="cs-CZ" baseline="0" dirty="0"/>
              <a:t> </a:t>
            </a:r>
            <a:r>
              <a:rPr lang="cs-CZ" baseline="0" dirty="0" err="1"/>
              <a:t>position</a:t>
            </a:r>
            <a:r>
              <a:rPr lang="cs-CZ" baseline="0" dirty="0"/>
              <a:t> </a:t>
            </a:r>
            <a:r>
              <a:rPr lang="cs-CZ" baseline="0" dirty="0" err="1"/>
              <a:t>of</a:t>
            </a:r>
            <a:r>
              <a:rPr lang="cs-CZ" baseline="0" dirty="0"/>
              <a:t> –OH led to </a:t>
            </a:r>
            <a:r>
              <a:rPr lang="cs-CZ" baseline="0" dirty="0" err="1"/>
              <a:t>potency</a:t>
            </a:r>
            <a:r>
              <a:rPr lang="cs-CZ" baseline="0" dirty="0"/>
              <a:t> </a:t>
            </a:r>
            <a:r>
              <a:rPr lang="cs-CZ" baseline="0" dirty="0" err="1"/>
              <a:t>increase</a:t>
            </a:r>
            <a:endParaRPr lang="cs-CZ"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cs-CZ"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baseline="0" dirty="0"/>
              <a:t>HB </a:t>
            </a:r>
            <a:r>
              <a:rPr lang="cs-CZ" baseline="0" dirty="0" err="1"/>
              <a:t>between</a:t>
            </a:r>
            <a:r>
              <a:rPr lang="cs-CZ" baseline="0" dirty="0"/>
              <a:t> </a:t>
            </a:r>
            <a:r>
              <a:rPr lang="cs-CZ" baseline="0" dirty="0" err="1"/>
              <a:t>thiazolyl</a:t>
            </a:r>
            <a:r>
              <a:rPr lang="cs-CZ" baseline="0" dirty="0"/>
              <a:t> N and Asp-30 – </a:t>
            </a:r>
            <a:r>
              <a:rPr lang="cs-CZ" baseline="0" dirty="0" err="1"/>
              <a:t>the</a:t>
            </a:r>
            <a:r>
              <a:rPr lang="cs-CZ" baseline="0" dirty="0"/>
              <a:t> </a:t>
            </a:r>
            <a:r>
              <a:rPr lang="cs-CZ" baseline="0" dirty="0" err="1"/>
              <a:t>other</a:t>
            </a:r>
            <a:r>
              <a:rPr lang="cs-CZ" baseline="0" dirty="0"/>
              <a:t> pyridine </a:t>
            </a:r>
            <a:r>
              <a:rPr lang="cs-CZ" baseline="0" dirty="0" err="1"/>
              <a:t>replaced</a:t>
            </a:r>
            <a:r>
              <a:rPr lang="cs-CZ" baseline="0" dirty="0"/>
              <a:t> – </a:t>
            </a:r>
            <a:r>
              <a:rPr lang="cs-CZ" baseline="0" dirty="0" err="1"/>
              <a:t>therap</a:t>
            </a:r>
            <a:r>
              <a:rPr lang="cs-CZ" baseline="0" dirty="0"/>
              <a:t>. plasma </a:t>
            </a:r>
            <a:r>
              <a:rPr lang="cs-CZ" baseline="0" dirty="0" err="1"/>
              <a:t>levels</a:t>
            </a:r>
            <a:r>
              <a:rPr lang="cs-CZ" baseline="0" dirty="0"/>
              <a:t> </a:t>
            </a:r>
            <a:r>
              <a:rPr lang="cs-CZ" baseline="0" dirty="0" err="1"/>
              <a:t>lasting</a:t>
            </a:r>
            <a:r>
              <a:rPr lang="cs-CZ" baseline="0" dirty="0"/>
              <a:t> 24 h </a:t>
            </a:r>
            <a:r>
              <a:rPr lang="cs-CZ" baseline="0" dirty="0" err="1"/>
              <a:t>after</a:t>
            </a:r>
            <a:r>
              <a:rPr lang="cs-CZ" baseline="0" dirty="0"/>
              <a:t> oral </a:t>
            </a:r>
            <a:r>
              <a:rPr lang="cs-CZ" baseline="0" dirty="0" err="1"/>
              <a:t>administration</a:t>
            </a:r>
            <a:endParaRPr lang="cs-CZ"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baseline="0" dirty="0" err="1"/>
              <a:t>When</a:t>
            </a:r>
            <a:r>
              <a:rPr lang="cs-CZ" baseline="0" dirty="0"/>
              <a:t> </a:t>
            </a:r>
            <a:r>
              <a:rPr lang="cs-CZ" baseline="0" dirty="0" err="1"/>
              <a:t>ritonavir</a:t>
            </a:r>
            <a:r>
              <a:rPr lang="cs-CZ" baseline="0" dirty="0"/>
              <a:t> </a:t>
            </a:r>
            <a:r>
              <a:rPr lang="cs-CZ" baseline="0" dirty="0" err="1"/>
              <a:t>used</a:t>
            </a:r>
            <a:r>
              <a:rPr lang="cs-CZ" baseline="0" dirty="0"/>
              <a:t> on </a:t>
            </a:r>
            <a:r>
              <a:rPr lang="cs-CZ" baseline="0" dirty="0" err="1"/>
              <a:t>own</a:t>
            </a:r>
            <a:r>
              <a:rPr lang="cs-CZ" baseline="0" dirty="0"/>
              <a:t>, in </a:t>
            </a:r>
            <a:r>
              <a:rPr lang="cs-CZ" baseline="0" dirty="0" err="1"/>
              <a:t>resistant</a:t>
            </a:r>
            <a:r>
              <a:rPr lang="cs-CZ" baseline="0" dirty="0"/>
              <a:t> </a:t>
            </a:r>
            <a:r>
              <a:rPr lang="cs-CZ" baseline="0" dirty="0" err="1"/>
              <a:t>strains</a:t>
            </a:r>
            <a:r>
              <a:rPr lang="cs-CZ" baseline="0" dirty="0"/>
              <a:t> </a:t>
            </a:r>
            <a:r>
              <a:rPr lang="cs-CZ" baseline="0" dirty="0" err="1"/>
              <a:t>of</a:t>
            </a:r>
            <a:r>
              <a:rPr lang="cs-CZ" baseline="0" dirty="0"/>
              <a:t> virus a </a:t>
            </a:r>
            <a:r>
              <a:rPr lang="cs-CZ" baseline="0" dirty="0" err="1"/>
              <a:t>mutation</a:t>
            </a:r>
            <a:r>
              <a:rPr lang="cs-CZ" baseline="0" dirty="0"/>
              <a:t> </a:t>
            </a:r>
            <a:r>
              <a:rPr lang="cs-CZ" baseline="0" dirty="0" err="1"/>
              <a:t>concerning</a:t>
            </a:r>
            <a:r>
              <a:rPr lang="cs-CZ" baseline="0" dirty="0"/>
              <a:t> val-82 to ala, </a:t>
            </a:r>
            <a:r>
              <a:rPr lang="cs-CZ" baseline="0" dirty="0" err="1"/>
              <a:t>thr</a:t>
            </a:r>
            <a:r>
              <a:rPr lang="cs-CZ" baseline="0" dirty="0"/>
              <a:t>, </a:t>
            </a:r>
            <a:r>
              <a:rPr lang="cs-CZ" baseline="0" dirty="0" err="1"/>
              <a:t>phe</a:t>
            </a:r>
            <a:r>
              <a:rPr lang="cs-CZ" baseline="0" dirty="0"/>
              <a:t> </a:t>
            </a:r>
            <a:r>
              <a:rPr lang="cs-CZ" baseline="0" dirty="0" err="1"/>
              <a:t>proceeds</a:t>
            </a:r>
            <a:r>
              <a:rPr lang="cs-CZ" baseline="0" dirty="0"/>
              <a:t>, </a:t>
            </a:r>
            <a:r>
              <a:rPr lang="cs-CZ" baseline="0" dirty="0" err="1"/>
              <a:t>according</a:t>
            </a:r>
            <a:r>
              <a:rPr lang="cs-CZ" baseline="0" dirty="0"/>
              <a:t> X-</a:t>
            </a:r>
            <a:r>
              <a:rPr lang="cs-CZ" baseline="0" dirty="0" err="1"/>
              <a:t>ray</a:t>
            </a:r>
            <a:r>
              <a:rPr lang="cs-CZ" baseline="0" dirty="0"/>
              <a:t> </a:t>
            </a:r>
            <a:r>
              <a:rPr lang="cs-CZ" baseline="0" dirty="0" err="1"/>
              <a:t>there</a:t>
            </a:r>
            <a:r>
              <a:rPr lang="cs-CZ" baseline="0" dirty="0"/>
              <a:t> </a:t>
            </a:r>
            <a:r>
              <a:rPr lang="cs-CZ" baseline="0" dirty="0" err="1"/>
              <a:t>is</a:t>
            </a:r>
            <a:r>
              <a:rPr lang="cs-CZ" baseline="0" dirty="0"/>
              <a:t> a </a:t>
            </a:r>
            <a:r>
              <a:rPr lang="cs-CZ" baseline="0" dirty="0" err="1"/>
              <a:t>hydrophobic</a:t>
            </a:r>
            <a:r>
              <a:rPr lang="cs-CZ" baseline="0" dirty="0"/>
              <a:t> </a:t>
            </a:r>
            <a:r>
              <a:rPr lang="cs-CZ" baseline="0" dirty="0" err="1"/>
              <a:t>interaction</a:t>
            </a:r>
            <a:r>
              <a:rPr lang="cs-CZ" baseline="0" dirty="0"/>
              <a:t> </a:t>
            </a:r>
            <a:r>
              <a:rPr lang="cs-CZ" baseline="0" dirty="0" err="1"/>
              <a:t>between</a:t>
            </a:r>
            <a:r>
              <a:rPr lang="cs-CZ" baseline="0" dirty="0"/>
              <a:t> </a:t>
            </a:r>
            <a:r>
              <a:rPr lang="cs-CZ" baseline="0" dirty="0" err="1"/>
              <a:t>isopropyl</a:t>
            </a:r>
            <a:r>
              <a:rPr lang="cs-CZ" baseline="0" dirty="0"/>
              <a:t> on </a:t>
            </a:r>
            <a:r>
              <a:rPr lang="cs-CZ" baseline="0" dirty="0" err="1"/>
              <a:t>the</a:t>
            </a:r>
            <a:r>
              <a:rPr lang="cs-CZ" baseline="0" dirty="0"/>
              <a:t>  </a:t>
            </a:r>
            <a:r>
              <a:rPr lang="cs-CZ" baseline="0" dirty="0" err="1"/>
              <a:t>thiazolyl</a:t>
            </a:r>
            <a:r>
              <a:rPr lang="cs-CZ" baseline="0" dirty="0"/>
              <a:t> and </a:t>
            </a:r>
            <a:r>
              <a:rPr lang="cs-CZ" baseline="0" dirty="0" err="1"/>
              <a:t>isopro</a:t>
            </a:r>
            <a:r>
              <a:rPr lang="cs-CZ" baseline="0" dirty="0"/>
              <a:t> </a:t>
            </a:r>
            <a:r>
              <a:rPr lang="cs-CZ" baseline="0" dirty="0" err="1"/>
              <a:t>of</a:t>
            </a:r>
            <a:r>
              <a:rPr lang="cs-CZ" baseline="0" dirty="0"/>
              <a:t> val-82</a:t>
            </a:r>
          </a:p>
          <a:p>
            <a:pPr marL="0" marR="0" lvl="0" indent="0" algn="l" defTabSz="914400" rtl="0" eaLnBrk="1" fontAlgn="auto" latinLnBrk="0" hangingPunct="1">
              <a:lnSpc>
                <a:spcPct val="100000"/>
              </a:lnSpc>
              <a:spcBef>
                <a:spcPts val="0"/>
              </a:spcBef>
              <a:spcAft>
                <a:spcPts val="0"/>
              </a:spcAft>
              <a:buClrTx/>
              <a:buSzTx/>
              <a:buFontTx/>
              <a:buNone/>
              <a:tabLst/>
              <a:defRPr/>
            </a:pPr>
            <a:r>
              <a:rPr lang="cs-CZ" baseline="0" dirty="0"/>
              <a:t>In </a:t>
            </a:r>
            <a:r>
              <a:rPr lang="cs-CZ" baseline="0" dirty="0" err="1"/>
              <a:t>lopinavir</a:t>
            </a:r>
            <a:r>
              <a:rPr lang="cs-CZ" baseline="0" dirty="0"/>
              <a:t> </a:t>
            </a:r>
            <a:r>
              <a:rPr lang="cs-CZ" baseline="0" dirty="0" err="1"/>
              <a:t>cyclic</a:t>
            </a:r>
            <a:r>
              <a:rPr lang="cs-CZ" baseline="0" dirty="0"/>
              <a:t> urea</a:t>
            </a:r>
          </a:p>
        </p:txBody>
      </p:sp>
      <p:sp>
        <p:nvSpPr>
          <p:cNvPr id="4" name="Slide Number Placeholder 3"/>
          <p:cNvSpPr>
            <a:spLocks noGrp="1"/>
          </p:cNvSpPr>
          <p:nvPr>
            <p:ph type="sldNum" sz="quarter" idx="10"/>
          </p:nvPr>
        </p:nvSpPr>
        <p:spPr/>
        <p:txBody>
          <a:bodyPr/>
          <a:lstStyle/>
          <a:p>
            <a:fld id="{6B87C9F7-A2D5-444C-A1F2-7AD0DB1F4039}" type="slidenum">
              <a:rPr lang="cs-CZ" smtClean="0"/>
              <a:t>20</a:t>
            </a:fld>
            <a:endParaRPr lang="cs-CZ"/>
          </a:p>
        </p:txBody>
      </p:sp>
    </p:spTree>
    <p:extLst>
      <p:ext uri="{BB962C8B-B14F-4D97-AF65-F5344CB8AC3E}">
        <p14:creationId xmlns:p14="http://schemas.microsoft.com/office/powerpoint/2010/main" val="235712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aseline="0" dirty="0"/>
          </a:p>
        </p:txBody>
      </p:sp>
      <p:sp>
        <p:nvSpPr>
          <p:cNvPr id="4" name="Slide Number Placeholder 3"/>
          <p:cNvSpPr>
            <a:spLocks noGrp="1"/>
          </p:cNvSpPr>
          <p:nvPr>
            <p:ph type="sldNum" sz="quarter" idx="10"/>
          </p:nvPr>
        </p:nvSpPr>
        <p:spPr/>
        <p:txBody>
          <a:bodyPr/>
          <a:lstStyle/>
          <a:p>
            <a:fld id="{6B87C9F7-A2D5-444C-A1F2-7AD0DB1F4039}" type="slidenum">
              <a:rPr lang="cs-CZ" smtClean="0"/>
              <a:t>21</a:t>
            </a:fld>
            <a:endParaRPr lang="cs-CZ"/>
          </a:p>
        </p:txBody>
      </p:sp>
    </p:spTree>
    <p:extLst>
      <p:ext uri="{BB962C8B-B14F-4D97-AF65-F5344CB8AC3E}">
        <p14:creationId xmlns:p14="http://schemas.microsoft.com/office/powerpoint/2010/main" val="26768085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baseline="0" dirty="0"/>
              <a:t>I-</a:t>
            </a:r>
            <a:r>
              <a:rPr lang="cs-CZ" baseline="0" dirty="0" err="1"/>
              <a:t>potent</a:t>
            </a:r>
            <a:r>
              <a:rPr lang="cs-CZ" baseline="0" dirty="0"/>
              <a:t> inhibitor, but in </a:t>
            </a:r>
            <a:r>
              <a:rPr lang="cs-CZ" baseline="0" dirty="0" err="1"/>
              <a:t>vivo</a:t>
            </a:r>
            <a:r>
              <a:rPr lang="cs-CZ" baseline="0" dirty="0"/>
              <a:t> </a:t>
            </a:r>
            <a:r>
              <a:rPr lang="cs-CZ" baseline="0" dirty="0" err="1"/>
              <a:t>metabolized</a:t>
            </a:r>
            <a:endParaRPr lang="cs-CZ" baseline="0" dirty="0"/>
          </a:p>
          <a:p>
            <a:r>
              <a:rPr lang="cs-CZ" baseline="0" dirty="0"/>
              <a:t>Cl </a:t>
            </a:r>
            <a:r>
              <a:rPr lang="cs-CZ" baseline="0" dirty="0" err="1"/>
              <a:t>is</a:t>
            </a:r>
            <a:r>
              <a:rPr lang="cs-CZ" baseline="0" dirty="0"/>
              <a:t> a </a:t>
            </a:r>
            <a:r>
              <a:rPr lang="cs-CZ" baseline="0" dirty="0" err="1"/>
              <a:t>bioisostere</a:t>
            </a:r>
            <a:r>
              <a:rPr lang="cs-CZ" baseline="0" dirty="0"/>
              <a:t> </a:t>
            </a:r>
            <a:r>
              <a:rPr lang="cs-CZ" baseline="0" dirty="0" err="1"/>
              <a:t>of</a:t>
            </a:r>
            <a:r>
              <a:rPr lang="cs-CZ" baseline="0" dirty="0"/>
              <a:t> CH3 (</a:t>
            </a:r>
            <a:r>
              <a:rPr lang="cs-CZ" baseline="0" dirty="0" err="1"/>
              <a:t>similar</a:t>
            </a:r>
            <a:r>
              <a:rPr lang="cs-CZ" baseline="0" dirty="0"/>
              <a:t> </a:t>
            </a:r>
            <a:r>
              <a:rPr lang="cs-CZ" baseline="0" dirty="0" err="1"/>
              <a:t>size</a:t>
            </a:r>
            <a:r>
              <a:rPr lang="cs-CZ" baseline="0" dirty="0"/>
              <a:t> and </a:t>
            </a:r>
            <a:r>
              <a:rPr lang="cs-CZ" baseline="0" dirty="0" err="1"/>
              <a:t>lipophilicity</a:t>
            </a:r>
            <a:r>
              <a:rPr lang="cs-CZ" baseline="0" dirty="0"/>
              <a:t>)</a:t>
            </a:r>
          </a:p>
          <a:p>
            <a:r>
              <a:rPr lang="cs-CZ" baseline="0" dirty="0"/>
              <a:t>IV </a:t>
            </a:r>
            <a:r>
              <a:rPr lang="cs-CZ" baseline="0" dirty="0" err="1"/>
              <a:t>less</a:t>
            </a:r>
            <a:r>
              <a:rPr lang="cs-CZ" baseline="0" dirty="0"/>
              <a:t> </a:t>
            </a:r>
            <a:r>
              <a:rPr lang="cs-CZ" baseline="0" dirty="0" err="1"/>
              <a:t>active</a:t>
            </a:r>
            <a:r>
              <a:rPr lang="cs-CZ" baseline="0" dirty="0"/>
              <a:t> in vitro, but more </a:t>
            </a:r>
            <a:r>
              <a:rPr lang="cs-CZ" baseline="0" dirty="0" err="1"/>
              <a:t>active</a:t>
            </a:r>
            <a:r>
              <a:rPr lang="cs-CZ" baseline="0" dirty="0"/>
              <a:t> in </a:t>
            </a:r>
            <a:r>
              <a:rPr lang="cs-CZ" baseline="0" dirty="0" err="1"/>
              <a:t>vivo</a:t>
            </a:r>
            <a:endParaRPr lang="cs-CZ" baseline="0" dirty="0"/>
          </a:p>
          <a:p>
            <a:endParaRPr lang="cs-CZ" baseline="0" dirty="0"/>
          </a:p>
          <a:p>
            <a:r>
              <a:rPr lang="cs-CZ" baseline="0" dirty="0" err="1"/>
              <a:t>Morpholine</a:t>
            </a:r>
            <a:r>
              <a:rPr lang="cs-CZ" baseline="0" dirty="0"/>
              <a:t> </a:t>
            </a:r>
            <a:r>
              <a:rPr lang="cs-CZ" baseline="0" dirty="0" err="1"/>
              <a:t>enhances</a:t>
            </a:r>
            <a:r>
              <a:rPr lang="cs-CZ" baseline="0" dirty="0"/>
              <a:t> </a:t>
            </a:r>
            <a:r>
              <a:rPr lang="cs-CZ" baseline="0" dirty="0" err="1"/>
              <a:t>water</a:t>
            </a:r>
            <a:r>
              <a:rPr lang="cs-CZ" baseline="0" dirty="0"/>
              <a:t> </a:t>
            </a:r>
            <a:r>
              <a:rPr lang="cs-CZ" baseline="0" dirty="0" err="1"/>
              <a:t>solubility</a:t>
            </a:r>
            <a:r>
              <a:rPr lang="cs-CZ" baseline="0" dirty="0"/>
              <a:t>, basic N </a:t>
            </a:r>
            <a:r>
              <a:rPr lang="cs-CZ" baseline="0" dirty="0" err="1"/>
              <a:t>can</a:t>
            </a:r>
            <a:r>
              <a:rPr lang="cs-CZ" baseline="0" dirty="0"/>
              <a:t> </a:t>
            </a:r>
            <a:r>
              <a:rPr lang="cs-CZ" baseline="0" dirty="0" err="1"/>
              <a:t>be</a:t>
            </a:r>
            <a:r>
              <a:rPr lang="cs-CZ" baseline="0" dirty="0"/>
              <a:t> </a:t>
            </a:r>
            <a:r>
              <a:rPr lang="cs-CZ" baseline="0" dirty="0" err="1"/>
              <a:t>protonated</a:t>
            </a:r>
            <a:r>
              <a:rPr lang="cs-CZ" baseline="0" dirty="0"/>
              <a:t> and </a:t>
            </a:r>
            <a:r>
              <a:rPr lang="cs-CZ" baseline="0" dirty="0" err="1"/>
              <a:t>form</a:t>
            </a:r>
            <a:r>
              <a:rPr lang="cs-CZ" baseline="0" dirty="0"/>
              <a:t> </a:t>
            </a:r>
            <a:r>
              <a:rPr lang="cs-CZ" baseline="0" dirty="0" err="1"/>
              <a:t>salts</a:t>
            </a:r>
            <a:endParaRPr lang="cs-CZ" baseline="0" dirty="0"/>
          </a:p>
          <a:p>
            <a:r>
              <a:rPr lang="cs-CZ" baseline="0" dirty="0" err="1"/>
              <a:t>Addition</a:t>
            </a:r>
            <a:r>
              <a:rPr lang="cs-CZ" baseline="0" dirty="0"/>
              <a:t> </a:t>
            </a:r>
            <a:r>
              <a:rPr lang="cs-CZ" baseline="0" dirty="0" err="1"/>
              <a:t>of</a:t>
            </a:r>
            <a:r>
              <a:rPr lang="cs-CZ" baseline="0" dirty="0"/>
              <a:t> </a:t>
            </a:r>
            <a:r>
              <a:rPr lang="cs-CZ" baseline="0" dirty="0" err="1"/>
              <a:t>water</a:t>
            </a:r>
            <a:r>
              <a:rPr lang="cs-CZ" baseline="0" dirty="0"/>
              <a:t> </a:t>
            </a:r>
            <a:r>
              <a:rPr lang="cs-CZ" baseline="0" dirty="0" err="1"/>
              <a:t>soluble</a:t>
            </a:r>
            <a:r>
              <a:rPr lang="cs-CZ" baseline="0" dirty="0"/>
              <a:t> handle </a:t>
            </a:r>
            <a:r>
              <a:rPr lang="cs-CZ" baseline="0" dirty="0" err="1"/>
              <a:t>is</a:t>
            </a:r>
            <a:r>
              <a:rPr lang="cs-CZ" baseline="0" dirty="0"/>
              <a:t> a </a:t>
            </a:r>
            <a:r>
              <a:rPr lang="cs-CZ" baseline="0" dirty="0" err="1"/>
              <a:t>common</a:t>
            </a:r>
            <a:r>
              <a:rPr lang="cs-CZ" baseline="0" dirty="0"/>
              <a:t> </a:t>
            </a:r>
            <a:r>
              <a:rPr lang="cs-CZ" baseline="0" dirty="0" err="1"/>
              <a:t>feature</a:t>
            </a:r>
            <a:r>
              <a:rPr lang="cs-CZ" baseline="0" dirty="0"/>
              <a:t> in many </a:t>
            </a:r>
            <a:r>
              <a:rPr lang="cs-CZ" baseline="0" dirty="0" err="1"/>
              <a:t>kinase</a:t>
            </a:r>
            <a:r>
              <a:rPr lang="cs-CZ" baseline="0" dirty="0"/>
              <a:t> </a:t>
            </a:r>
            <a:r>
              <a:rPr lang="cs-CZ" baseline="0" dirty="0" err="1"/>
              <a:t>inhibitors</a:t>
            </a:r>
            <a:r>
              <a:rPr lang="cs-CZ" baseline="0" dirty="0"/>
              <a:t>, </a:t>
            </a:r>
            <a:r>
              <a:rPr lang="cs-CZ" baseline="0" dirty="0" err="1"/>
              <a:t>it</a:t>
            </a:r>
            <a:r>
              <a:rPr lang="cs-CZ" baseline="0" dirty="0"/>
              <a:t> </a:t>
            </a:r>
            <a:r>
              <a:rPr lang="cs-CZ" baseline="0" dirty="0" err="1"/>
              <a:t>is</a:t>
            </a:r>
            <a:r>
              <a:rPr lang="cs-CZ" baseline="0" dirty="0"/>
              <a:t> a </a:t>
            </a:r>
            <a:r>
              <a:rPr lang="cs-CZ" baseline="0" dirty="0" err="1"/>
              <a:t>water-exposed</a:t>
            </a:r>
            <a:r>
              <a:rPr lang="cs-CZ" baseline="0" dirty="0"/>
              <a:t> region, </a:t>
            </a:r>
            <a:r>
              <a:rPr lang="cs-CZ" baseline="0" dirty="0" err="1"/>
              <a:t>which</a:t>
            </a:r>
            <a:r>
              <a:rPr lang="cs-CZ" baseline="0" dirty="0"/>
              <a:t> </a:t>
            </a:r>
            <a:r>
              <a:rPr lang="cs-CZ" baseline="0" dirty="0" err="1"/>
              <a:t>avoids</a:t>
            </a:r>
            <a:r>
              <a:rPr lang="cs-CZ" baseline="0" dirty="0"/>
              <a:t> </a:t>
            </a:r>
            <a:r>
              <a:rPr lang="cs-CZ" baseline="0" dirty="0" err="1"/>
              <a:t>water</a:t>
            </a:r>
            <a:r>
              <a:rPr lang="cs-CZ" baseline="0" dirty="0"/>
              <a:t> penalty</a:t>
            </a:r>
          </a:p>
          <a:p>
            <a:r>
              <a:rPr lang="cs-CZ" baseline="0" dirty="0" err="1"/>
              <a:t>Molecular</a:t>
            </a:r>
            <a:r>
              <a:rPr lang="cs-CZ" baseline="0" dirty="0"/>
              <a:t> modelling study </a:t>
            </a:r>
            <a:r>
              <a:rPr lang="cs-CZ" baseline="0" dirty="0" err="1"/>
              <a:t>carried</a:t>
            </a:r>
            <a:r>
              <a:rPr lang="cs-CZ" baseline="0" dirty="0"/>
              <a:t> to </a:t>
            </a:r>
            <a:r>
              <a:rPr lang="cs-CZ" baseline="0" dirty="0" err="1"/>
              <a:t>investigate</a:t>
            </a:r>
            <a:r>
              <a:rPr lang="cs-CZ" baseline="0" dirty="0"/>
              <a:t> </a:t>
            </a:r>
            <a:r>
              <a:rPr lang="cs-CZ" baseline="0" dirty="0" err="1"/>
              <a:t>the</a:t>
            </a:r>
            <a:r>
              <a:rPr lang="cs-CZ" baseline="0" dirty="0"/>
              <a:t> </a:t>
            </a:r>
            <a:r>
              <a:rPr lang="cs-CZ" baseline="0" dirty="0" err="1"/>
              <a:t>binding</a:t>
            </a:r>
            <a:r>
              <a:rPr lang="cs-CZ" baseline="0" dirty="0"/>
              <a:t>, model </a:t>
            </a:r>
            <a:r>
              <a:rPr lang="cs-CZ" baseline="0" dirty="0" err="1"/>
              <a:t>constructed</a:t>
            </a:r>
            <a:r>
              <a:rPr lang="cs-CZ" baseline="0" dirty="0"/>
              <a:t> </a:t>
            </a:r>
            <a:r>
              <a:rPr lang="cs-CZ" baseline="0" dirty="0" err="1"/>
              <a:t>from</a:t>
            </a:r>
            <a:r>
              <a:rPr lang="cs-CZ" baseline="0" dirty="0"/>
              <a:t> a </a:t>
            </a:r>
            <a:r>
              <a:rPr lang="cs-CZ" baseline="0" dirty="0" err="1"/>
              <a:t>knowledge</a:t>
            </a:r>
            <a:r>
              <a:rPr lang="cs-CZ" baseline="0" dirty="0"/>
              <a:t> </a:t>
            </a:r>
            <a:r>
              <a:rPr lang="cs-CZ" baseline="0" dirty="0" err="1"/>
              <a:t>of</a:t>
            </a:r>
            <a:r>
              <a:rPr lang="cs-CZ" baseline="0" dirty="0"/>
              <a:t> </a:t>
            </a:r>
            <a:r>
              <a:rPr lang="cs-CZ" baseline="0" dirty="0" err="1"/>
              <a:t>the</a:t>
            </a:r>
            <a:r>
              <a:rPr lang="cs-CZ" baseline="0" dirty="0"/>
              <a:t> </a:t>
            </a:r>
            <a:r>
              <a:rPr lang="cs-CZ" baseline="0" dirty="0" err="1"/>
              <a:t>structures</a:t>
            </a:r>
            <a:r>
              <a:rPr lang="cs-CZ" baseline="0" dirty="0"/>
              <a:t> </a:t>
            </a:r>
            <a:r>
              <a:rPr lang="cs-CZ" baseline="0" dirty="0" err="1"/>
              <a:t>of</a:t>
            </a:r>
            <a:r>
              <a:rPr lang="cs-CZ" baseline="0" dirty="0"/>
              <a:t> </a:t>
            </a:r>
            <a:r>
              <a:rPr lang="cs-CZ" baseline="0" dirty="0" err="1"/>
              <a:t>similar</a:t>
            </a:r>
            <a:r>
              <a:rPr lang="cs-CZ" baseline="0" dirty="0"/>
              <a:t> </a:t>
            </a:r>
            <a:r>
              <a:rPr lang="cs-CZ" baseline="0" dirty="0" err="1"/>
              <a:t>active</a:t>
            </a:r>
            <a:r>
              <a:rPr lang="cs-CZ" baseline="0" dirty="0"/>
              <a:t> </a:t>
            </a:r>
            <a:r>
              <a:rPr lang="cs-CZ" baseline="0" dirty="0" err="1"/>
              <a:t>site</a:t>
            </a:r>
            <a:r>
              <a:rPr lang="cs-CZ" baseline="0" dirty="0"/>
              <a:t> (met769, Thr-830), aniline </a:t>
            </a:r>
            <a:r>
              <a:rPr lang="cs-CZ" baseline="0" dirty="0" err="1"/>
              <a:t>of</a:t>
            </a:r>
            <a:r>
              <a:rPr lang="cs-CZ" baseline="0" dirty="0"/>
              <a:t> </a:t>
            </a:r>
            <a:r>
              <a:rPr lang="cs-CZ" baseline="0" dirty="0" err="1"/>
              <a:t>gefitinib</a:t>
            </a:r>
            <a:r>
              <a:rPr lang="cs-CZ" baseline="0" dirty="0"/>
              <a:t> </a:t>
            </a:r>
            <a:r>
              <a:rPr lang="cs-CZ" baseline="0" dirty="0" err="1"/>
              <a:t>occupies</a:t>
            </a:r>
            <a:r>
              <a:rPr lang="cs-CZ" baseline="0" dirty="0"/>
              <a:t> </a:t>
            </a:r>
            <a:r>
              <a:rPr lang="cs-CZ" baseline="0" dirty="0" err="1"/>
              <a:t>the</a:t>
            </a:r>
            <a:r>
              <a:rPr lang="cs-CZ" baseline="0" dirty="0"/>
              <a:t> </a:t>
            </a:r>
            <a:r>
              <a:rPr lang="cs-CZ" baseline="0" dirty="0" err="1"/>
              <a:t>normally</a:t>
            </a:r>
            <a:r>
              <a:rPr lang="cs-CZ" baseline="0" dirty="0"/>
              <a:t> </a:t>
            </a:r>
            <a:r>
              <a:rPr lang="cs-CZ" baseline="0" dirty="0" err="1"/>
              <a:t>vacant</a:t>
            </a:r>
            <a:r>
              <a:rPr lang="cs-CZ" baseline="0" dirty="0"/>
              <a:t> </a:t>
            </a:r>
            <a:r>
              <a:rPr lang="cs-CZ" baseline="0" dirty="0" err="1"/>
              <a:t>hydrophobic</a:t>
            </a:r>
            <a:r>
              <a:rPr lang="cs-CZ" baseline="0" dirty="0"/>
              <a:t> </a:t>
            </a:r>
            <a:r>
              <a:rPr lang="cs-CZ" baseline="0" dirty="0" err="1"/>
              <a:t>pocket</a:t>
            </a:r>
            <a:endParaRPr lang="cs-CZ" baseline="0" dirty="0"/>
          </a:p>
          <a:p>
            <a:endParaRPr lang="cs-CZ" baseline="0" dirty="0"/>
          </a:p>
          <a:p>
            <a:r>
              <a:rPr lang="cs-CZ" baseline="0" dirty="0"/>
              <a:t>AISLP: </a:t>
            </a:r>
            <a:r>
              <a:rPr lang="cs-CZ" sz="1200" kern="1200" dirty="0" err="1">
                <a:solidFill>
                  <a:schemeClr val="tx1"/>
                </a:solidFill>
                <a:effectLst/>
                <a:latin typeface="+mn-lt"/>
                <a:ea typeface="+mn-ea"/>
                <a:cs typeface="+mn-cs"/>
              </a:rPr>
              <a:t>Iressa</a:t>
            </a:r>
            <a:r>
              <a:rPr lang="cs-CZ" sz="1200" kern="1200" baseline="0" dirty="0">
                <a:solidFill>
                  <a:schemeClr val="tx1"/>
                </a:solidFill>
                <a:effectLst/>
                <a:latin typeface="+mn-lt"/>
                <a:ea typeface="+mn-ea"/>
                <a:cs typeface="+mn-cs"/>
              </a:rPr>
              <a:t> (i </a:t>
            </a:r>
            <a:r>
              <a:rPr lang="cs-CZ" sz="1200" kern="1200" baseline="0" dirty="0" err="1">
                <a:solidFill>
                  <a:schemeClr val="tx1"/>
                </a:solidFill>
                <a:effectLst/>
                <a:latin typeface="+mn-lt"/>
                <a:ea typeface="+mn-ea"/>
                <a:cs typeface="+mn-cs"/>
              </a:rPr>
              <a:t>Tarceva</a:t>
            </a:r>
            <a:r>
              <a:rPr lang="cs-CZ" sz="1200" kern="1200" baseline="0" dirty="0">
                <a:solidFill>
                  <a:schemeClr val="tx1"/>
                </a:solidFill>
                <a:effectLst/>
                <a:latin typeface="+mn-lt"/>
                <a:ea typeface="+mn-ea"/>
                <a:cs typeface="+mn-cs"/>
              </a:rPr>
              <a:t>)</a:t>
            </a:r>
            <a:r>
              <a:rPr lang="cs-CZ" sz="1200" kern="1200" dirty="0">
                <a:solidFill>
                  <a:schemeClr val="tx1"/>
                </a:solidFill>
                <a:effectLst/>
                <a:latin typeface="+mn-lt"/>
                <a:ea typeface="+mn-ea"/>
                <a:cs typeface="+mn-cs"/>
              </a:rPr>
              <a:t> je indikována k léčbě dospělých pacientů s lokálně pokročilým nebo metastazujícím nemalobuněčným karcinomem plic (NSCLC) s aktivačními mutacemi EGFR-TK</a:t>
            </a:r>
            <a:endParaRPr lang="cs-CZ" baseline="0" dirty="0"/>
          </a:p>
        </p:txBody>
      </p:sp>
      <p:sp>
        <p:nvSpPr>
          <p:cNvPr id="4" name="Slide Number Placeholder 3"/>
          <p:cNvSpPr>
            <a:spLocks noGrp="1"/>
          </p:cNvSpPr>
          <p:nvPr>
            <p:ph type="sldNum" sz="quarter" idx="10"/>
          </p:nvPr>
        </p:nvSpPr>
        <p:spPr/>
        <p:txBody>
          <a:bodyPr/>
          <a:lstStyle/>
          <a:p>
            <a:fld id="{6B87C9F7-A2D5-444C-A1F2-7AD0DB1F4039}" type="slidenum">
              <a:rPr lang="cs-CZ" smtClean="0"/>
              <a:t>22</a:t>
            </a:fld>
            <a:endParaRPr lang="cs-CZ"/>
          </a:p>
        </p:txBody>
      </p:sp>
    </p:spTree>
    <p:extLst>
      <p:ext uri="{BB962C8B-B14F-4D97-AF65-F5344CB8AC3E}">
        <p14:creationId xmlns:p14="http://schemas.microsoft.com/office/powerpoint/2010/main" val="2460714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7C9F7-A2D5-444C-A1F2-7AD0DB1F4039}" type="slidenum">
              <a:rPr lang="cs-CZ" smtClean="0"/>
              <a:t>3</a:t>
            </a:fld>
            <a:endParaRPr lang="cs-CZ"/>
          </a:p>
        </p:txBody>
      </p:sp>
    </p:spTree>
    <p:extLst>
      <p:ext uri="{BB962C8B-B14F-4D97-AF65-F5344CB8AC3E}">
        <p14:creationId xmlns:p14="http://schemas.microsoft.com/office/powerpoint/2010/main" val="2042371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4557W </a:t>
            </a:r>
            <a:r>
              <a:rPr lang="cs-CZ" dirty="0" err="1"/>
              <a:t>tested</a:t>
            </a:r>
            <a:r>
              <a:rPr lang="cs-CZ" dirty="0"/>
              <a:t> in </a:t>
            </a:r>
            <a:r>
              <a:rPr lang="cs-CZ" dirty="0" err="1"/>
              <a:t>different</a:t>
            </a:r>
            <a:r>
              <a:rPr lang="cs-CZ" baseline="0" dirty="0"/>
              <a:t> </a:t>
            </a:r>
            <a:r>
              <a:rPr lang="cs-CZ" baseline="0" dirty="0" err="1"/>
              <a:t>xenograft</a:t>
            </a:r>
            <a:r>
              <a:rPr lang="cs-CZ" baseline="0" dirty="0"/>
              <a:t> </a:t>
            </a:r>
            <a:r>
              <a:rPr lang="cs-CZ" baseline="0" dirty="0" err="1"/>
              <a:t>models</a:t>
            </a:r>
            <a:r>
              <a:rPr lang="cs-CZ" baseline="0" dirty="0"/>
              <a:t> (</a:t>
            </a:r>
            <a:r>
              <a:rPr lang="cs-CZ" baseline="0" dirty="0" err="1"/>
              <a:t>breast</a:t>
            </a:r>
            <a:r>
              <a:rPr lang="cs-CZ" baseline="0" dirty="0"/>
              <a:t>, </a:t>
            </a:r>
            <a:r>
              <a:rPr lang="cs-CZ" baseline="0" dirty="0" err="1"/>
              <a:t>gastric</a:t>
            </a:r>
            <a:r>
              <a:rPr lang="cs-CZ" baseline="0" dirty="0"/>
              <a:t> </a:t>
            </a:r>
            <a:r>
              <a:rPr lang="cs-CZ" baseline="0" dirty="0" err="1"/>
              <a:t>cancer</a:t>
            </a:r>
            <a:r>
              <a:rPr lang="cs-CZ" baseline="0" dirty="0"/>
              <a:t>)</a:t>
            </a:r>
            <a:endParaRPr lang="cs-CZ" dirty="0"/>
          </a:p>
        </p:txBody>
      </p:sp>
      <p:sp>
        <p:nvSpPr>
          <p:cNvPr id="4" name="Slide Number Placeholder 3"/>
          <p:cNvSpPr>
            <a:spLocks noGrp="1"/>
          </p:cNvSpPr>
          <p:nvPr>
            <p:ph type="sldNum" sz="quarter" idx="10"/>
          </p:nvPr>
        </p:nvSpPr>
        <p:spPr/>
        <p:txBody>
          <a:bodyPr/>
          <a:lstStyle/>
          <a:p>
            <a:fld id="{6B87C9F7-A2D5-444C-A1F2-7AD0DB1F4039}" type="slidenum">
              <a:rPr lang="cs-CZ" smtClean="0"/>
              <a:t>23</a:t>
            </a:fld>
            <a:endParaRPr lang="cs-CZ"/>
          </a:p>
        </p:txBody>
      </p:sp>
    </p:spTree>
    <p:extLst>
      <p:ext uri="{BB962C8B-B14F-4D97-AF65-F5344CB8AC3E}">
        <p14:creationId xmlns:p14="http://schemas.microsoft.com/office/powerpoint/2010/main" val="33412279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6B87C9F7-A2D5-444C-A1F2-7AD0DB1F4039}" type="slidenum">
              <a:rPr lang="cs-CZ" smtClean="0"/>
              <a:t>24</a:t>
            </a:fld>
            <a:endParaRPr lang="cs-CZ"/>
          </a:p>
        </p:txBody>
      </p:sp>
    </p:spTree>
    <p:extLst>
      <p:ext uri="{BB962C8B-B14F-4D97-AF65-F5344CB8AC3E}">
        <p14:creationId xmlns:p14="http://schemas.microsoft.com/office/powerpoint/2010/main" val="39455469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AISLP:</a:t>
            </a:r>
            <a:r>
              <a:rPr lang="cs-CZ" baseline="0" dirty="0"/>
              <a:t> </a:t>
            </a:r>
            <a:r>
              <a:rPr lang="cs-CZ" sz="1200" kern="1200" dirty="0" err="1">
                <a:solidFill>
                  <a:schemeClr val="tx1"/>
                </a:solidFill>
                <a:effectLst/>
                <a:latin typeface="+mn-lt"/>
                <a:ea typeface="+mn-ea"/>
                <a:cs typeface="+mn-cs"/>
              </a:rPr>
              <a:t>Tyverb</a:t>
            </a:r>
            <a:r>
              <a:rPr lang="cs-CZ" sz="1200" kern="1200" dirty="0">
                <a:solidFill>
                  <a:schemeClr val="tx1"/>
                </a:solidFill>
                <a:effectLst/>
                <a:latin typeface="+mn-lt"/>
                <a:ea typeface="+mn-ea"/>
                <a:cs typeface="+mn-cs"/>
              </a:rPr>
              <a:t> je indikován k léčbě dospělých pacientů s karcinomem prsu, jejichž nádory ve zvýšené míře exprimují HER2 (ErbB2)</a:t>
            </a:r>
            <a:endParaRPr lang="cs-CZ" dirty="0"/>
          </a:p>
        </p:txBody>
      </p:sp>
      <p:sp>
        <p:nvSpPr>
          <p:cNvPr id="4" name="Slide Number Placeholder 3"/>
          <p:cNvSpPr>
            <a:spLocks noGrp="1"/>
          </p:cNvSpPr>
          <p:nvPr>
            <p:ph type="sldNum" sz="quarter" idx="10"/>
          </p:nvPr>
        </p:nvSpPr>
        <p:spPr/>
        <p:txBody>
          <a:bodyPr/>
          <a:lstStyle/>
          <a:p>
            <a:fld id="{6B87C9F7-A2D5-444C-A1F2-7AD0DB1F4039}" type="slidenum">
              <a:rPr lang="cs-CZ" smtClean="0"/>
              <a:t>25</a:t>
            </a:fld>
            <a:endParaRPr lang="cs-CZ"/>
          </a:p>
        </p:txBody>
      </p:sp>
    </p:spTree>
    <p:extLst>
      <p:ext uri="{BB962C8B-B14F-4D97-AF65-F5344CB8AC3E}">
        <p14:creationId xmlns:p14="http://schemas.microsoft.com/office/powerpoint/2010/main" val="18699987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6B87C9F7-A2D5-444C-A1F2-7AD0DB1F4039}" type="slidenum">
              <a:rPr lang="cs-CZ" smtClean="0"/>
              <a:t>26</a:t>
            </a:fld>
            <a:endParaRPr lang="cs-CZ"/>
          </a:p>
        </p:txBody>
      </p:sp>
    </p:spTree>
    <p:extLst>
      <p:ext uri="{BB962C8B-B14F-4D97-AF65-F5344CB8AC3E}">
        <p14:creationId xmlns:p14="http://schemas.microsoft.com/office/powerpoint/2010/main" val="23903157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6B87C9F7-A2D5-444C-A1F2-7AD0DB1F4039}" type="slidenum">
              <a:rPr lang="cs-CZ" smtClean="0"/>
              <a:t>27</a:t>
            </a:fld>
            <a:endParaRPr lang="cs-CZ"/>
          </a:p>
        </p:txBody>
      </p:sp>
    </p:spTree>
    <p:extLst>
      <p:ext uri="{BB962C8B-B14F-4D97-AF65-F5344CB8AC3E}">
        <p14:creationId xmlns:p14="http://schemas.microsoft.com/office/powerpoint/2010/main" val="12653110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6B87C9F7-A2D5-444C-A1F2-7AD0DB1F4039}" type="slidenum">
              <a:rPr lang="cs-CZ" smtClean="0"/>
              <a:t>28</a:t>
            </a:fld>
            <a:endParaRPr lang="cs-CZ"/>
          </a:p>
        </p:txBody>
      </p:sp>
    </p:spTree>
    <p:extLst>
      <p:ext uri="{BB962C8B-B14F-4D97-AF65-F5344CB8AC3E}">
        <p14:creationId xmlns:p14="http://schemas.microsoft.com/office/powerpoint/2010/main" val="29845569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SRC-1 = steroid receptor coactivator-1</a:t>
            </a:r>
            <a:endParaRPr lang="en-US" dirty="0"/>
          </a:p>
        </p:txBody>
      </p:sp>
      <p:sp>
        <p:nvSpPr>
          <p:cNvPr id="4" name="Slide Number Placeholder 3"/>
          <p:cNvSpPr>
            <a:spLocks noGrp="1"/>
          </p:cNvSpPr>
          <p:nvPr>
            <p:ph type="sldNum" sz="quarter" idx="5"/>
          </p:nvPr>
        </p:nvSpPr>
        <p:spPr/>
        <p:txBody>
          <a:bodyPr/>
          <a:lstStyle/>
          <a:p>
            <a:fld id="{6B87C9F7-A2D5-444C-A1F2-7AD0DB1F4039}" type="slidenum">
              <a:rPr lang="cs-CZ" smtClean="0"/>
              <a:t>32</a:t>
            </a:fld>
            <a:endParaRPr lang="cs-CZ"/>
          </a:p>
        </p:txBody>
      </p:sp>
    </p:spTree>
    <p:extLst>
      <p:ext uri="{BB962C8B-B14F-4D97-AF65-F5344CB8AC3E}">
        <p14:creationId xmlns:p14="http://schemas.microsoft.com/office/powerpoint/2010/main" val="18550893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pocket</a:t>
            </a:r>
            <a:r>
              <a:rPr lang="cs-CZ" dirty="0"/>
              <a:t> </a:t>
            </a:r>
            <a:r>
              <a:rPr lang="cs-CZ" dirty="0" err="1"/>
              <a:t>hydrophobic</a:t>
            </a:r>
            <a:r>
              <a:rPr lang="cs-CZ" dirty="0"/>
              <a:t>, diverse </a:t>
            </a:r>
            <a:r>
              <a:rPr lang="cs-CZ" dirty="0" err="1"/>
              <a:t>ligands</a:t>
            </a:r>
            <a:endParaRPr lang="cs-CZ" dirty="0"/>
          </a:p>
          <a:p>
            <a:r>
              <a:rPr lang="cs-CZ" dirty="0"/>
              <a:t>flexibility </a:t>
            </a:r>
            <a:r>
              <a:rPr lang="cs-CZ" dirty="0" err="1"/>
              <a:t>compared</a:t>
            </a:r>
            <a:r>
              <a:rPr lang="cs-CZ" dirty="0"/>
              <a:t> to </a:t>
            </a:r>
            <a:r>
              <a:rPr lang="cs-CZ" dirty="0" err="1"/>
              <a:t>complex</a:t>
            </a:r>
            <a:r>
              <a:rPr lang="cs-CZ" dirty="0"/>
              <a:t> of RXR-</a:t>
            </a:r>
            <a:r>
              <a:rPr lang="cs-CZ" dirty="0" err="1"/>
              <a:t>hyperforin</a:t>
            </a:r>
            <a:endParaRPr lang="en-GB" dirty="0"/>
          </a:p>
        </p:txBody>
      </p:sp>
      <p:sp>
        <p:nvSpPr>
          <p:cNvPr id="4" name="Zástupný symbol pro číslo snímku 3"/>
          <p:cNvSpPr>
            <a:spLocks noGrp="1"/>
          </p:cNvSpPr>
          <p:nvPr>
            <p:ph type="sldNum" sz="quarter" idx="10"/>
          </p:nvPr>
        </p:nvSpPr>
        <p:spPr/>
        <p:txBody>
          <a:bodyPr/>
          <a:lstStyle/>
          <a:p>
            <a:fld id="{6B87C9F7-A2D5-444C-A1F2-7AD0DB1F4039}" type="slidenum">
              <a:rPr lang="cs-CZ" smtClean="0"/>
              <a:t>34</a:t>
            </a:fld>
            <a:endParaRPr lang="cs-CZ"/>
          </a:p>
        </p:txBody>
      </p:sp>
    </p:spTree>
    <p:extLst>
      <p:ext uri="{BB962C8B-B14F-4D97-AF65-F5344CB8AC3E}">
        <p14:creationId xmlns:p14="http://schemas.microsoft.com/office/powerpoint/2010/main" val="4590262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fld id="{6B87C9F7-A2D5-444C-A1F2-7AD0DB1F4039}" type="slidenum">
              <a:rPr lang="cs-CZ" smtClean="0"/>
              <a:t>35</a:t>
            </a:fld>
            <a:endParaRPr lang="cs-CZ"/>
          </a:p>
        </p:txBody>
      </p:sp>
    </p:spTree>
    <p:extLst>
      <p:ext uri="{BB962C8B-B14F-4D97-AF65-F5344CB8AC3E}">
        <p14:creationId xmlns:p14="http://schemas.microsoft.com/office/powerpoint/2010/main" val="20269292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err="1"/>
              <a:t>Constitutively</a:t>
            </a:r>
            <a:r>
              <a:rPr lang="cs-CZ" dirty="0"/>
              <a:t> </a:t>
            </a:r>
            <a:r>
              <a:rPr lang="cs-CZ" dirty="0" err="1"/>
              <a:t>expressed</a:t>
            </a:r>
            <a:r>
              <a:rPr lang="cs-CZ" baseline="0" dirty="0"/>
              <a:t> NOS play role in GI motility, </a:t>
            </a:r>
            <a:r>
              <a:rPr lang="cs-CZ" baseline="0" dirty="0" err="1"/>
              <a:t>memory</a:t>
            </a:r>
            <a:r>
              <a:rPr lang="cs-CZ" baseline="0" dirty="0"/>
              <a:t>, </a:t>
            </a:r>
            <a:r>
              <a:rPr lang="cs-CZ" baseline="0" dirty="0" err="1"/>
              <a:t>vascular</a:t>
            </a:r>
            <a:r>
              <a:rPr lang="cs-CZ" baseline="0" dirty="0"/>
              <a:t> tone</a:t>
            </a:r>
            <a:endParaRPr lang="cs-CZ" dirty="0"/>
          </a:p>
        </p:txBody>
      </p:sp>
      <p:sp>
        <p:nvSpPr>
          <p:cNvPr id="4" name="Slide Number Placeholder 3"/>
          <p:cNvSpPr>
            <a:spLocks noGrp="1"/>
          </p:cNvSpPr>
          <p:nvPr>
            <p:ph type="sldNum" sz="quarter" idx="10"/>
          </p:nvPr>
        </p:nvSpPr>
        <p:spPr/>
        <p:txBody>
          <a:bodyPr/>
          <a:lstStyle/>
          <a:p>
            <a:fld id="{6B87C9F7-A2D5-444C-A1F2-7AD0DB1F4039}" type="slidenum">
              <a:rPr lang="cs-CZ" smtClean="0"/>
              <a:t>36</a:t>
            </a:fld>
            <a:endParaRPr lang="cs-CZ"/>
          </a:p>
        </p:txBody>
      </p:sp>
    </p:spTree>
    <p:extLst>
      <p:ext uri="{BB962C8B-B14F-4D97-AF65-F5344CB8AC3E}">
        <p14:creationId xmlns:p14="http://schemas.microsoft.com/office/powerpoint/2010/main" val="3699635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6B87C9F7-A2D5-444C-A1F2-7AD0DB1F4039}" type="slidenum">
              <a:rPr lang="cs-CZ" smtClean="0"/>
              <a:t>4</a:t>
            </a:fld>
            <a:endParaRPr lang="cs-CZ"/>
          </a:p>
        </p:txBody>
      </p:sp>
    </p:spTree>
    <p:extLst>
      <p:ext uri="{BB962C8B-B14F-4D97-AF65-F5344CB8AC3E}">
        <p14:creationId xmlns:p14="http://schemas.microsoft.com/office/powerpoint/2010/main" val="25288074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str. 113 obr. 4.9, 4.10, </a:t>
            </a:r>
          </a:p>
        </p:txBody>
      </p:sp>
      <p:sp>
        <p:nvSpPr>
          <p:cNvPr id="4" name="Slide Number Placeholder 3"/>
          <p:cNvSpPr>
            <a:spLocks noGrp="1"/>
          </p:cNvSpPr>
          <p:nvPr>
            <p:ph type="sldNum" sz="quarter" idx="10"/>
          </p:nvPr>
        </p:nvSpPr>
        <p:spPr/>
        <p:txBody>
          <a:bodyPr/>
          <a:lstStyle/>
          <a:p>
            <a:fld id="{6B87C9F7-A2D5-444C-A1F2-7AD0DB1F4039}" type="slidenum">
              <a:rPr lang="cs-CZ" smtClean="0"/>
              <a:t>37</a:t>
            </a:fld>
            <a:endParaRPr lang="cs-CZ"/>
          </a:p>
        </p:txBody>
      </p:sp>
    </p:spTree>
    <p:extLst>
      <p:ext uri="{BB962C8B-B14F-4D97-AF65-F5344CB8AC3E}">
        <p14:creationId xmlns:p14="http://schemas.microsoft.com/office/powerpoint/2010/main" val="8024248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aseline="0" dirty="0"/>
          </a:p>
        </p:txBody>
      </p:sp>
      <p:sp>
        <p:nvSpPr>
          <p:cNvPr id="4" name="Slide Number Placeholder 3"/>
          <p:cNvSpPr>
            <a:spLocks noGrp="1"/>
          </p:cNvSpPr>
          <p:nvPr>
            <p:ph type="sldNum" sz="quarter" idx="10"/>
          </p:nvPr>
        </p:nvSpPr>
        <p:spPr/>
        <p:txBody>
          <a:bodyPr/>
          <a:lstStyle/>
          <a:p>
            <a:fld id="{6B87C9F7-A2D5-444C-A1F2-7AD0DB1F4039}" type="slidenum">
              <a:rPr lang="cs-CZ" smtClean="0"/>
              <a:t>38</a:t>
            </a:fld>
            <a:endParaRPr lang="cs-CZ"/>
          </a:p>
        </p:txBody>
      </p:sp>
    </p:spTree>
    <p:extLst>
      <p:ext uri="{BB962C8B-B14F-4D97-AF65-F5344CB8AC3E}">
        <p14:creationId xmlns:p14="http://schemas.microsoft.com/office/powerpoint/2010/main" val="12283440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hlinkClick r:id="rId3"/>
            </a:endParaRPr>
          </a:p>
          <a:p>
            <a:endParaRPr lang="cs-CZ" dirty="0"/>
          </a:p>
        </p:txBody>
      </p:sp>
      <p:sp>
        <p:nvSpPr>
          <p:cNvPr id="4" name="Slide Number Placeholder 3"/>
          <p:cNvSpPr>
            <a:spLocks noGrp="1"/>
          </p:cNvSpPr>
          <p:nvPr>
            <p:ph type="sldNum" sz="quarter" idx="10"/>
          </p:nvPr>
        </p:nvSpPr>
        <p:spPr/>
        <p:txBody>
          <a:bodyPr/>
          <a:lstStyle/>
          <a:p>
            <a:fld id="{6B87C9F7-A2D5-444C-A1F2-7AD0DB1F4039}" type="slidenum">
              <a:rPr lang="cs-CZ" smtClean="0"/>
              <a:t>39</a:t>
            </a:fld>
            <a:endParaRPr lang="cs-CZ"/>
          </a:p>
        </p:txBody>
      </p:sp>
    </p:spTree>
    <p:extLst>
      <p:ext uri="{BB962C8B-B14F-4D97-AF65-F5344CB8AC3E}">
        <p14:creationId xmlns:p14="http://schemas.microsoft.com/office/powerpoint/2010/main" val="36529613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6B87C9F7-A2D5-444C-A1F2-7AD0DB1F4039}" type="slidenum">
              <a:rPr lang="cs-CZ" smtClean="0"/>
              <a:t>40</a:t>
            </a:fld>
            <a:endParaRPr lang="cs-CZ"/>
          </a:p>
        </p:txBody>
      </p:sp>
    </p:spTree>
    <p:extLst>
      <p:ext uri="{BB962C8B-B14F-4D97-AF65-F5344CB8AC3E}">
        <p14:creationId xmlns:p14="http://schemas.microsoft.com/office/powerpoint/2010/main" val="35107480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B87C9F7-A2D5-444C-A1F2-7AD0DB1F4039}" type="slidenum">
              <a:rPr lang="cs-CZ" smtClean="0"/>
              <a:t>41</a:t>
            </a:fld>
            <a:endParaRPr lang="cs-CZ"/>
          </a:p>
        </p:txBody>
      </p:sp>
    </p:spTree>
    <p:extLst>
      <p:ext uri="{BB962C8B-B14F-4D97-AF65-F5344CB8AC3E}">
        <p14:creationId xmlns:p14="http://schemas.microsoft.com/office/powerpoint/2010/main" val="4496069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6B87C9F7-A2D5-444C-A1F2-7AD0DB1F4039}" type="slidenum">
              <a:rPr lang="cs-CZ" smtClean="0"/>
              <a:t>42</a:t>
            </a:fld>
            <a:endParaRPr lang="cs-CZ"/>
          </a:p>
        </p:txBody>
      </p:sp>
    </p:spTree>
    <p:extLst>
      <p:ext uri="{BB962C8B-B14F-4D97-AF65-F5344CB8AC3E}">
        <p14:creationId xmlns:p14="http://schemas.microsoft.com/office/powerpoint/2010/main" val="29881788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muraglitazar</a:t>
            </a:r>
            <a:r>
              <a:rPr lang="cs-CZ" baseline="0"/>
              <a:t> in use</a:t>
            </a:r>
            <a:endParaRPr lang="cs-CZ"/>
          </a:p>
        </p:txBody>
      </p:sp>
      <p:sp>
        <p:nvSpPr>
          <p:cNvPr id="4" name="Zástupný symbol pro číslo snímku 3"/>
          <p:cNvSpPr>
            <a:spLocks noGrp="1"/>
          </p:cNvSpPr>
          <p:nvPr>
            <p:ph type="sldNum" sz="quarter" idx="10"/>
          </p:nvPr>
        </p:nvSpPr>
        <p:spPr/>
        <p:txBody>
          <a:bodyPr/>
          <a:lstStyle/>
          <a:p>
            <a:fld id="{6B87C9F7-A2D5-444C-A1F2-7AD0DB1F4039}" type="slidenum">
              <a:rPr lang="cs-CZ" smtClean="0"/>
              <a:t>43</a:t>
            </a:fld>
            <a:endParaRPr lang="cs-CZ"/>
          </a:p>
        </p:txBody>
      </p:sp>
    </p:spTree>
    <p:extLst>
      <p:ext uri="{BB962C8B-B14F-4D97-AF65-F5344CB8AC3E}">
        <p14:creationId xmlns:p14="http://schemas.microsoft.com/office/powerpoint/2010/main" val="23189884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https://edu.rsc.org/feature/teaching-chemistry-in-3d-using-crystal-structure-data/2020239.article</a:t>
            </a:r>
            <a:r>
              <a:rPr lang="cs-CZ"/>
              <a:t> </a:t>
            </a:r>
            <a:endParaRPr lang="en-US"/>
          </a:p>
        </p:txBody>
      </p:sp>
      <p:sp>
        <p:nvSpPr>
          <p:cNvPr id="4" name="Slide Number Placeholder 3"/>
          <p:cNvSpPr>
            <a:spLocks noGrp="1"/>
          </p:cNvSpPr>
          <p:nvPr>
            <p:ph type="sldNum" sz="quarter" idx="5"/>
          </p:nvPr>
        </p:nvSpPr>
        <p:spPr/>
        <p:txBody>
          <a:bodyPr/>
          <a:lstStyle/>
          <a:p>
            <a:fld id="{6B87C9F7-A2D5-444C-A1F2-7AD0DB1F4039}" type="slidenum">
              <a:rPr lang="cs-CZ" smtClean="0"/>
              <a:t>53</a:t>
            </a:fld>
            <a:endParaRPr lang="cs-CZ"/>
          </a:p>
        </p:txBody>
      </p:sp>
    </p:spTree>
    <p:extLst>
      <p:ext uri="{BB962C8B-B14F-4D97-AF65-F5344CB8AC3E}">
        <p14:creationId xmlns:p14="http://schemas.microsoft.com/office/powerpoint/2010/main" val="2951809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err="1"/>
              <a:t>bromodomains</a:t>
            </a:r>
            <a:r>
              <a:rPr lang="cs-CZ" baseline="0" dirty="0"/>
              <a:t> </a:t>
            </a:r>
            <a:r>
              <a:rPr lang="en-US" baseline="0" dirty="0"/>
              <a:t>as targets in both human cancer and multiple sclerosis</a:t>
            </a:r>
            <a:endParaRPr lang="cs-CZ" dirty="0"/>
          </a:p>
        </p:txBody>
      </p:sp>
      <p:sp>
        <p:nvSpPr>
          <p:cNvPr id="4" name="Slide Number Placeholder 3"/>
          <p:cNvSpPr>
            <a:spLocks noGrp="1"/>
          </p:cNvSpPr>
          <p:nvPr>
            <p:ph type="sldNum" sz="quarter" idx="5"/>
          </p:nvPr>
        </p:nvSpPr>
        <p:spPr/>
        <p:txBody>
          <a:bodyPr/>
          <a:lstStyle/>
          <a:p>
            <a:fld id="{6B87C9F7-A2D5-444C-A1F2-7AD0DB1F4039}" type="slidenum">
              <a:rPr lang="cs-CZ" smtClean="0"/>
              <a:t>5</a:t>
            </a:fld>
            <a:endParaRPr lang="cs-CZ"/>
          </a:p>
        </p:txBody>
      </p:sp>
    </p:spTree>
    <p:extLst>
      <p:ext uri="{BB962C8B-B14F-4D97-AF65-F5344CB8AC3E}">
        <p14:creationId xmlns:p14="http://schemas.microsoft.com/office/powerpoint/2010/main" val="2357795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800" b="0" i="0" u="none" strike="noStrike" baseline="0" dirty="0">
                <a:latin typeface="URWPalladioL-Ital"/>
              </a:rPr>
              <a:t>2D-Structure </a:t>
            </a:r>
            <a:r>
              <a:rPr lang="cs-CZ" sz="1800" b="0" i="0" u="none" strike="noStrike" baseline="0" dirty="0" err="1">
                <a:latin typeface="URWPalladioL-Ital"/>
              </a:rPr>
              <a:t>Similarity</a:t>
            </a:r>
            <a:r>
              <a:rPr lang="cs-CZ" sz="1800" b="0" i="0" u="none" strike="noStrike" baseline="0" dirty="0">
                <a:latin typeface="URWPalladioL-Ital"/>
              </a:rPr>
              <a:t> </a:t>
            </a:r>
            <a:r>
              <a:rPr lang="cs-CZ" sz="1800" b="0" i="0" u="none" strike="noStrike" baseline="0" dirty="0" err="1">
                <a:latin typeface="URWPalladioL-Ital"/>
              </a:rPr>
              <a:t>Searching</a:t>
            </a:r>
            <a:endParaRPr lang="cs-CZ" sz="1800" b="0" i="0" u="none" strike="noStrike" baseline="0" dirty="0">
              <a:latin typeface="URWPalladioL-Ital"/>
            </a:endParaRPr>
          </a:p>
          <a:p>
            <a:r>
              <a:rPr lang="en-US" dirty="0"/>
              <a:t>Several</a:t>
            </a:r>
            <a:r>
              <a:rPr lang="cs-CZ" dirty="0"/>
              <a:t> </a:t>
            </a:r>
            <a:r>
              <a:rPr lang="en-US" dirty="0"/>
              <a:t>similarity coefficients such as Euclidean, </a:t>
            </a:r>
            <a:r>
              <a:rPr lang="en-US" dirty="0" err="1"/>
              <a:t>Tversky</a:t>
            </a:r>
            <a:r>
              <a:rPr lang="en-US" dirty="0"/>
              <a:t>, and Dice, although the most widely used</a:t>
            </a:r>
            <a:r>
              <a:rPr lang="cs-CZ" dirty="0"/>
              <a:t> </a:t>
            </a:r>
            <a:r>
              <a:rPr lang="en-US" dirty="0"/>
              <a:t>is the </a:t>
            </a:r>
            <a:r>
              <a:rPr lang="en-US" dirty="0" err="1"/>
              <a:t>Tanimoto</a:t>
            </a:r>
            <a:r>
              <a:rPr lang="en-US" dirty="0"/>
              <a:t> index (</a:t>
            </a:r>
            <a:r>
              <a:rPr lang="en-US" dirty="0" err="1"/>
              <a:t>Ti</a:t>
            </a:r>
            <a:r>
              <a:rPr lang="en-US" dirty="0"/>
              <a:t>), which consists of the ratio of the number of features shared</a:t>
            </a:r>
            <a:r>
              <a:rPr lang="cs-CZ" dirty="0"/>
              <a:t> </a:t>
            </a:r>
            <a:r>
              <a:rPr lang="en-US" dirty="0"/>
              <a:t>by two molecules to the total number of features</a:t>
            </a:r>
            <a:endParaRPr lang="cs-CZ" dirty="0"/>
          </a:p>
          <a:p>
            <a:r>
              <a:rPr lang="en-US" b="1" dirty="0"/>
              <a:t>Ligand Efficiency </a:t>
            </a:r>
            <a:r>
              <a:rPr lang="en-US" b="1" i="1" dirty="0"/>
              <a:t>LE</a:t>
            </a:r>
            <a:r>
              <a:rPr lang="cs-CZ" b="1" i="1" dirty="0"/>
              <a:t> (</a:t>
            </a:r>
            <a:r>
              <a:rPr lang="cs-CZ" b="1" i="1" dirty="0" err="1"/>
              <a:t>at</a:t>
            </a:r>
            <a:r>
              <a:rPr lang="cs-CZ" b="1" i="1" dirty="0"/>
              <a:t> http://www.openmolecules.org/</a:t>
            </a:r>
            <a:r>
              <a:rPr lang="cs-CZ" b="1" i="1" dirty="0" err="1"/>
              <a:t>properties</a:t>
            </a:r>
            <a:r>
              <a:rPr lang="cs-CZ" b="1" i="1" dirty="0"/>
              <a:t>/</a:t>
            </a:r>
            <a:r>
              <a:rPr lang="cs-CZ" b="1" i="1" dirty="0" err="1"/>
              <a:t>properties.html#le</a:t>
            </a:r>
            <a:r>
              <a:rPr lang="cs-CZ" b="1" i="1" dirty="0"/>
              <a:t>)</a:t>
            </a:r>
            <a:endParaRPr lang="en-US" b="1" dirty="0"/>
          </a:p>
          <a:p>
            <a:r>
              <a:rPr lang="en-US" dirty="0"/>
              <a:t>The ligand efficiency is a measure for the activity normalized by the number of non-H atoms. More precisely, it is the relative free binding energy in </a:t>
            </a:r>
            <a:r>
              <a:rPr lang="en-US" b="1" dirty="0"/>
              <a:t>kcal/</a:t>
            </a:r>
            <a:r>
              <a:rPr lang="en-US" b="1" dirty="0" err="1"/>
              <a:t>mol</a:t>
            </a:r>
            <a:r>
              <a:rPr lang="en-US" b="1" dirty="0"/>
              <a:t> per non-H atom</a:t>
            </a:r>
            <a:r>
              <a:rPr lang="en-US" dirty="0"/>
              <a:t>, calculated from an IC</a:t>
            </a:r>
            <a:r>
              <a:rPr lang="en-US" baseline="-25000" dirty="0"/>
              <a:t>50</a:t>
            </a:r>
            <a:r>
              <a:rPr lang="en-US" dirty="0"/>
              <a:t> value. Especially in early project stages prioritizing compounds based on their ligand efficiency values is a much more favorable approach compared to judging from plain activities alone: </a:t>
            </a:r>
            <a:r>
              <a:rPr lang="en-US" i="1" dirty="0"/>
              <a:t>"For the purposes of HTS follow-up, we recommend considering optimizing the hits or leads with the highest ligand efficiencies rather than the most potent..."</a:t>
            </a:r>
            <a:r>
              <a:rPr lang="en-US" dirty="0"/>
              <a:t> (Ref.: A. L. Hopkins et al., </a:t>
            </a:r>
            <a:r>
              <a:rPr lang="en-US" i="1" dirty="0"/>
              <a:t>Drug Disc. Today</a:t>
            </a:r>
            <a:r>
              <a:rPr lang="en-US" dirty="0"/>
              <a:t>, </a:t>
            </a:r>
            <a:r>
              <a:rPr lang="en-US" b="1" dirty="0"/>
              <a:t>9</a:t>
            </a:r>
            <a:r>
              <a:rPr lang="en-US" dirty="0"/>
              <a:t> (2004), pp. 430-431).</a:t>
            </a:r>
          </a:p>
          <a:p>
            <a:endParaRPr lang="cs-CZ" dirty="0"/>
          </a:p>
          <a:p>
            <a:endParaRPr lang="en-GB" dirty="0"/>
          </a:p>
        </p:txBody>
      </p:sp>
      <p:sp>
        <p:nvSpPr>
          <p:cNvPr id="4" name="Zástupný symbol pro číslo snímku 3"/>
          <p:cNvSpPr>
            <a:spLocks noGrp="1"/>
          </p:cNvSpPr>
          <p:nvPr>
            <p:ph type="sldNum" sz="quarter" idx="10"/>
          </p:nvPr>
        </p:nvSpPr>
        <p:spPr/>
        <p:txBody>
          <a:bodyPr/>
          <a:lstStyle/>
          <a:p>
            <a:fld id="{6B87C9F7-A2D5-444C-A1F2-7AD0DB1F4039}" type="slidenum">
              <a:rPr lang="cs-CZ" smtClean="0"/>
              <a:t>6</a:t>
            </a:fld>
            <a:endParaRPr lang="cs-CZ"/>
          </a:p>
        </p:txBody>
      </p:sp>
    </p:spTree>
    <p:extLst>
      <p:ext uri="{BB962C8B-B14F-4D97-AF65-F5344CB8AC3E}">
        <p14:creationId xmlns:p14="http://schemas.microsoft.com/office/powerpoint/2010/main" val="3989571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smtClean="0"/>
          </a:p>
        </p:txBody>
      </p:sp>
      <p:sp>
        <p:nvSpPr>
          <p:cNvPr id="4" name="Slide Number Placeholder 3"/>
          <p:cNvSpPr>
            <a:spLocks noGrp="1"/>
          </p:cNvSpPr>
          <p:nvPr>
            <p:ph type="sldNum" sz="quarter" idx="10"/>
          </p:nvPr>
        </p:nvSpPr>
        <p:spPr/>
        <p:txBody>
          <a:bodyPr/>
          <a:lstStyle/>
          <a:p>
            <a:fld id="{6B87C9F7-A2D5-444C-A1F2-7AD0DB1F4039}" type="slidenum">
              <a:rPr lang="cs-CZ" smtClean="0"/>
              <a:t>7</a:t>
            </a:fld>
            <a:endParaRPr lang="cs-CZ"/>
          </a:p>
        </p:txBody>
      </p:sp>
    </p:spTree>
    <p:extLst>
      <p:ext uri="{BB962C8B-B14F-4D97-AF65-F5344CB8AC3E}">
        <p14:creationId xmlns:p14="http://schemas.microsoft.com/office/powerpoint/2010/main" val="2050348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B87C9F7-A2D5-444C-A1F2-7AD0DB1F4039}" type="slidenum">
              <a:rPr lang="cs-CZ" smtClean="0"/>
              <a:t>8</a:t>
            </a:fld>
            <a:endParaRPr lang="cs-CZ"/>
          </a:p>
        </p:txBody>
      </p:sp>
    </p:spTree>
    <p:extLst>
      <p:ext uri="{BB962C8B-B14F-4D97-AF65-F5344CB8AC3E}">
        <p14:creationId xmlns:p14="http://schemas.microsoft.com/office/powerpoint/2010/main" val="20180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err="1"/>
              <a:t>terminal</a:t>
            </a:r>
            <a:r>
              <a:rPr lang="cs-CZ" dirty="0"/>
              <a:t> </a:t>
            </a:r>
            <a:r>
              <a:rPr lang="cs-CZ" dirty="0" err="1"/>
              <a:t>carboxylic</a:t>
            </a:r>
            <a:r>
              <a:rPr lang="cs-CZ" dirty="0"/>
              <a:t> acid </a:t>
            </a:r>
            <a:r>
              <a:rPr lang="cs-CZ" dirty="0" err="1"/>
              <a:t>ionically</a:t>
            </a:r>
            <a:r>
              <a:rPr lang="cs-CZ" baseline="0" dirty="0"/>
              <a:t> </a:t>
            </a:r>
            <a:r>
              <a:rPr lang="cs-CZ" baseline="0" dirty="0" err="1"/>
              <a:t>bound</a:t>
            </a:r>
            <a:r>
              <a:rPr lang="cs-CZ" baseline="0" dirty="0"/>
              <a:t> to </a:t>
            </a:r>
            <a:r>
              <a:rPr lang="cs-CZ" baseline="0" dirty="0" err="1"/>
              <a:t>the</a:t>
            </a:r>
            <a:r>
              <a:rPr lang="cs-CZ" baseline="0" dirty="0"/>
              <a:t> arginine unit, </a:t>
            </a:r>
            <a:r>
              <a:rPr lang="cs-CZ" baseline="0" dirty="0" err="1"/>
              <a:t>while</a:t>
            </a:r>
            <a:r>
              <a:rPr lang="cs-CZ" baseline="0" dirty="0"/>
              <a:t> </a:t>
            </a:r>
            <a:r>
              <a:rPr lang="cs-CZ" baseline="0" dirty="0" err="1"/>
              <a:t>the</a:t>
            </a:r>
            <a:r>
              <a:rPr lang="cs-CZ" baseline="0" dirty="0"/>
              <a:t> </a:t>
            </a:r>
            <a:r>
              <a:rPr lang="cs-CZ" baseline="0" dirty="0" err="1"/>
              <a:t>carbonyl</a:t>
            </a:r>
            <a:r>
              <a:rPr lang="cs-CZ" baseline="0" dirty="0"/>
              <a:t> </a:t>
            </a:r>
            <a:r>
              <a:rPr lang="cs-CZ" baseline="0" dirty="0" err="1"/>
              <a:t>group</a:t>
            </a:r>
            <a:r>
              <a:rPr lang="cs-CZ" baseline="0" dirty="0"/>
              <a:t> </a:t>
            </a:r>
            <a:r>
              <a:rPr lang="cs-CZ" baseline="0" dirty="0" err="1"/>
              <a:t>of</a:t>
            </a:r>
            <a:r>
              <a:rPr lang="cs-CZ" baseline="0" dirty="0"/>
              <a:t> </a:t>
            </a:r>
            <a:r>
              <a:rPr lang="cs-CZ" baseline="0" dirty="0" err="1"/>
              <a:t>the</a:t>
            </a:r>
            <a:r>
              <a:rPr lang="cs-CZ" baseline="0" dirty="0"/>
              <a:t> </a:t>
            </a:r>
            <a:r>
              <a:rPr lang="cs-CZ" baseline="0" dirty="0" err="1"/>
              <a:t>terminal</a:t>
            </a:r>
            <a:r>
              <a:rPr lang="cs-CZ" baseline="0" dirty="0"/>
              <a:t> peptide bond </a:t>
            </a:r>
            <a:r>
              <a:rPr lang="cs-CZ" baseline="0" dirty="0" err="1"/>
              <a:t>is</a:t>
            </a:r>
            <a:r>
              <a:rPr lang="cs-CZ" baseline="0" dirty="0"/>
              <a:t> </a:t>
            </a:r>
            <a:r>
              <a:rPr lang="cs-CZ" baseline="0" dirty="0" err="1"/>
              <a:t>bound</a:t>
            </a:r>
            <a:r>
              <a:rPr lang="cs-CZ" baseline="0" dirty="0"/>
              <a:t> to </a:t>
            </a:r>
            <a:r>
              <a:rPr lang="cs-CZ" baseline="0" dirty="0" err="1"/>
              <a:t>the</a:t>
            </a:r>
            <a:r>
              <a:rPr lang="cs-CZ" baseline="0" dirty="0"/>
              <a:t> </a:t>
            </a:r>
            <a:r>
              <a:rPr lang="cs-CZ" baseline="0" dirty="0" err="1"/>
              <a:t>zinc</a:t>
            </a:r>
            <a:r>
              <a:rPr lang="cs-CZ" baseline="0" dirty="0"/>
              <a:t> ion (</a:t>
            </a:r>
            <a:r>
              <a:rPr lang="cs-CZ" baseline="0" dirty="0" err="1"/>
              <a:t>polarizes</a:t>
            </a:r>
            <a:r>
              <a:rPr lang="cs-CZ" baseline="0" dirty="0"/>
              <a:t> </a:t>
            </a:r>
            <a:r>
              <a:rPr lang="cs-CZ" baseline="0" dirty="0" err="1"/>
              <a:t>the</a:t>
            </a:r>
            <a:r>
              <a:rPr lang="cs-CZ" baseline="0" dirty="0"/>
              <a:t> </a:t>
            </a:r>
            <a:r>
              <a:rPr lang="cs-CZ" baseline="0" dirty="0" err="1"/>
              <a:t>carbonyl</a:t>
            </a:r>
            <a:r>
              <a:rPr lang="cs-CZ" baseline="0" dirty="0"/>
              <a:t> </a:t>
            </a:r>
            <a:r>
              <a:rPr lang="cs-CZ" baseline="0" dirty="0" err="1"/>
              <a:t>group</a:t>
            </a:r>
            <a:r>
              <a:rPr lang="cs-CZ" baseline="0" dirty="0"/>
              <a:t>). </a:t>
            </a:r>
            <a:r>
              <a:rPr lang="cs-CZ" baseline="0" dirty="0" err="1"/>
              <a:t>hydrophobic</a:t>
            </a:r>
            <a:r>
              <a:rPr lang="cs-CZ" baseline="0" dirty="0"/>
              <a:t> </a:t>
            </a:r>
            <a:r>
              <a:rPr lang="cs-CZ" baseline="0" dirty="0" err="1"/>
              <a:t>pocket</a:t>
            </a:r>
            <a:r>
              <a:rPr lang="cs-CZ" baseline="0" dirty="0"/>
              <a:t> S1 </a:t>
            </a:r>
            <a:r>
              <a:rPr lang="cs-CZ" baseline="0" dirty="0" err="1"/>
              <a:t>can</a:t>
            </a:r>
            <a:r>
              <a:rPr lang="cs-CZ" baseline="0" dirty="0"/>
              <a:t> </a:t>
            </a:r>
            <a:r>
              <a:rPr lang="cs-CZ" baseline="0" dirty="0" err="1"/>
              <a:t>accept</a:t>
            </a:r>
            <a:r>
              <a:rPr lang="cs-CZ" baseline="0" dirty="0"/>
              <a:t> </a:t>
            </a:r>
            <a:r>
              <a:rPr lang="cs-CZ" baseline="0" dirty="0" err="1"/>
              <a:t>the</a:t>
            </a:r>
            <a:r>
              <a:rPr lang="cs-CZ" baseline="0" dirty="0"/>
              <a:t> </a:t>
            </a:r>
            <a:r>
              <a:rPr lang="cs-CZ" baseline="0" dirty="0" err="1"/>
              <a:t>side</a:t>
            </a:r>
            <a:r>
              <a:rPr lang="cs-CZ" baseline="0" dirty="0"/>
              <a:t> </a:t>
            </a:r>
            <a:r>
              <a:rPr lang="cs-CZ" baseline="0" dirty="0" err="1"/>
              <a:t>chain</a:t>
            </a:r>
            <a:r>
              <a:rPr lang="cs-CZ" baseline="0" dirty="0"/>
              <a:t> </a:t>
            </a:r>
            <a:r>
              <a:rPr lang="cs-CZ" baseline="0" dirty="0" err="1"/>
              <a:t>of</a:t>
            </a:r>
            <a:r>
              <a:rPr lang="cs-CZ" baseline="0" dirty="0"/>
              <a:t> </a:t>
            </a:r>
            <a:r>
              <a:rPr lang="cs-CZ" baseline="0" dirty="0" err="1"/>
              <a:t>the</a:t>
            </a:r>
            <a:r>
              <a:rPr lang="cs-CZ" baseline="0" dirty="0"/>
              <a:t> </a:t>
            </a:r>
            <a:r>
              <a:rPr lang="cs-CZ" baseline="0" dirty="0" err="1"/>
              <a:t>terminal</a:t>
            </a:r>
            <a:r>
              <a:rPr lang="cs-CZ" baseline="0" dirty="0"/>
              <a:t> </a:t>
            </a:r>
            <a:r>
              <a:rPr lang="cs-CZ" baseline="0" dirty="0" err="1"/>
              <a:t>amino</a:t>
            </a:r>
            <a:r>
              <a:rPr lang="cs-CZ" baseline="0" dirty="0"/>
              <a:t> acid, </a:t>
            </a:r>
            <a:r>
              <a:rPr lang="cs-CZ" baseline="0" dirty="0" err="1"/>
              <a:t>especially</a:t>
            </a:r>
            <a:r>
              <a:rPr lang="cs-CZ" baseline="0" dirty="0"/>
              <a:t> </a:t>
            </a:r>
            <a:r>
              <a:rPr lang="cs-CZ" baseline="0" dirty="0" err="1"/>
              <a:t>aromatic</a:t>
            </a:r>
            <a:r>
              <a:rPr lang="cs-CZ" baseline="0" dirty="0"/>
              <a:t> </a:t>
            </a:r>
            <a:r>
              <a:rPr lang="cs-CZ" baseline="0" dirty="0" err="1"/>
              <a:t>amino</a:t>
            </a:r>
            <a:r>
              <a:rPr lang="cs-CZ" baseline="0" dirty="0"/>
              <a:t> </a:t>
            </a:r>
            <a:r>
              <a:rPr lang="cs-CZ" baseline="0" dirty="0" err="1"/>
              <a:t>acids</a:t>
            </a:r>
            <a:r>
              <a:rPr lang="cs-CZ" baseline="0" dirty="0"/>
              <a:t> </a:t>
            </a:r>
            <a:r>
              <a:rPr lang="cs-CZ" baseline="0" dirty="0" err="1"/>
              <a:t>at</a:t>
            </a:r>
            <a:r>
              <a:rPr lang="cs-CZ" baseline="0" dirty="0"/>
              <a:t> </a:t>
            </a:r>
            <a:r>
              <a:rPr lang="cs-CZ" baseline="0" dirty="0" err="1"/>
              <a:t>the</a:t>
            </a:r>
            <a:r>
              <a:rPr lang="cs-CZ" baseline="0" dirty="0"/>
              <a:t> C-terminus, </a:t>
            </a:r>
            <a:r>
              <a:rPr lang="cs-CZ" baseline="0" dirty="0" err="1"/>
              <a:t>e.g</a:t>
            </a:r>
            <a:r>
              <a:rPr lang="cs-CZ" baseline="0" dirty="0" smtClean="0"/>
              <a:t>., </a:t>
            </a:r>
            <a:r>
              <a:rPr lang="cs-CZ" baseline="0" dirty="0" err="1"/>
              <a:t>Phe</a:t>
            </a:r>
            <a:endParaRPr lang="cs-CZ" dirty="0"/>
          </a:p>
        </p:txBody>
      </p:sp>
      <p:sp>
        <p:nvSpPr>
          <p:cNvPr id="4" name="Zástupný symbol pro číslo snímku 3"/>
          <p:cNvSpPr>
            <a:spLocks noGrp="1"/>
          </p:cNvSpPr>
          <p:nvPr>
            <p:ph type="sldNum" sz="quarter" idx="10"/>
          </p:nvPr>
        </p:nvSpPr>
        <p:spPr/>
        <p:txBody>
          <a:bodyPr/>
          <a:lstStyle/>
          <a:p>
            <a:fld id="{6B87C9F7-A2D5-444C-A1F2-7AD0DB1F4039}" type="slidenum">
              <a:rPr lang="cs-CZ" smtClean="0"/>
              <a:t>9</a:t>
            </a:fld>
            <a:endParaRPr lang="cs-CZ"/>
          </a:p>
        </p:txBody>
      </p:sp>
    </p:spTree>
    <p:extLst>
      <p:ext uri="{BB962C8B-B14F-4D97-AF65-F5344CB8AC3E}">
        <p14:creationId xmlns:p14="http://schemas.microsoft.com/office/powerpoint/2010/main" val="2161381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Křovinář </a:t>
            </a:r>
            <a:r>
              <a:rPr lang="cs-CZ" dirty="0" err="1"/>
              <a:t>žararaka</a:t>
            </a:r>
            <a:r>
              <a:rPr lang="cs-CZ" baseline="0" dirty="0"/>
              <a:t> (zmije z čeledi chřestýšovitých, J. </a:t>
            </a:r>
            <a:r>
              <a:rPr lang="cs-CZ" baseline="0" dirty="0" err="1"/>
              <a:t>Amer</a:t>
            </a:r>
            <a:r>
              <a:rPr lang="cs-CZ"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cs-CZ" baseline="0" dirty="0"/>
              <a:t>S-enantiomer of </a:t>
            </a:r>
            <a:r>
              <a:rPr lang="cs-CZ" baseline="0" dirty="0" err="1"/>
              <a:t>captopril</a:t>
            </a:r>
            <a:r>
              <a:rPr lang="cs-CZ" baseline="0" dirty="0"/>
              <a:t> </a:t>
            </a:r>
            <a:r>
              <a:rPr lang="cs-CZ" baseline="0" dirty="0" err="1"/>
              <a:t>is</a:t>
            </a:r>
            <a:r>
              <a:rPr lang="cs-CZ" baseline="0" dirty="0"/>
              <a:t> 100-fold more </a:t>
            </a:r>
            <a:r>
              <a:rPr lang="cs-CZ" baseline="0" dirty="0" err="1"/>
              <a:t>active</a:t>
            </a:r>
            <a:endParaRPr lang="cs-CZ" baseline="0" dirty="0"/>
          </a:p>
          <a:p>
            <a:endParaRPr lang="cs-CZ" baseline="0" dirty="0"/>
          </a:p>
        </p:txBody>
      </p:sp>
      <p:sp>
        <p:nvSpPr>
          <p:cNvPr id="4" name="Slide Number Placeholder 3"/>
          <p:cNvSpPr>
            <a:spLocks noGrp="1"/>
          </p:cNvSpPr>
          <p:nvPr>
            <p:ph type="sldNum" sz="quarter" idx="10"/>
          </p:nvPr>
        </p:nvSpPr>
        <p:spPr/>
        <p:txBody>
          <a:bodyPr/>
          <a:lstStyle/>
          <a:p>
            <a:fld id="{6B87C9F7-A2D5-444C-A1F2-7AD0DB1F4039}" type="slidenum">
              <a:rPr lang="cs-CZ" smtClean="0"/>
              <a:t>10</a:t>
            </a:fld>
            <a:endParaRPr lang="cs-CZ"/>
          </a:p>
        </p:txBody>
      </p:sp>
    </p:spTree>
    <p:extLst>
      <p:ext uri="{BB962C8B-B14F-4D97-AF65-F5344CB8AC3E}">
        <p14:creationId xmlns:p14="http://schemas.microsoft.com/office/powerpoint/2010/main" val="2629395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3D7496A4-96A3-4D6E-9167-F86AD757229A}" type="datetimeFigureOut">
              <a:rPr lang="cs-CZ" smtClean="0"/>
              <a:t>2.1.2025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99DF682-155C-48C2-B3DD-C64006E0E6A5}" type="slidenum">
              <a:rPr lang="cs-CZ" smtClean="0"/>
              <a:t>‹#›</a:t>
            </a:fld>
            <a:endParaRPr lang="cs-CZ"/>
          </a:p>
        </p:txBody>
      </p:sp>
    </p:spTree>
    <p:extLst>
      <p:ext uri="{BB962C8B-B14F-4D97-AF65-F5344CB8AC3E}">
        <p14:creationId xmlns:p14="http://schemas.microsoft.com/office/powerpoint/2010/main" val="2464338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D7496A4-96A3-4D6E-9167-F86AD757229A}" type="datetimeFigureOut">
              <a:rPr lang="cs-CZ" smtClean="0"/>
              <a:t>2.1.2025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99DF682-155C-48C2-B3DD-C64006E0E6A5}" type="slidenum">
              <a:rPr lang="cs-CZ" smtClean="0"/>
              <a:t>‹#›</a:t>
            </a:fld>
            <a:endParaRPr lang="cs-CZ"/>
          </a:p>
        </p:txBody>
      </p:sp>
    </p:spTree>
    <p:extLst>
      <p:ext uri="{BB962C8B-B14F-4D97-AF65-F5344CB8AC3E}">
        <p14:creationId xmlns:p14="http://schemas.microsoft.com/office/powerpoint/2010/main" val="778843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D7496A4-96A3-4D6E-9167-F86AD757229A}" type="datetimeFigureOut">
              <a:rPr lang="cs-CZ" smtClean="0"/>
              <a:t>2.1.2025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99DF682-155C-48C2-B3DD-C64006E0E6A5}" type="slidenum">
              <a:rPr lang="cs-CZ" smtClean="0"/>
              <a:t>‹#›</a:t>
            </a:fld>
            <a:endParaRPr lang="cs-CZ"/>
          </a:p>
        </p:txBody>
      </p:sp>
    </p:spTree>
    <p:extLst>
      <p:ext uri="{BB962C8B-B14F-4D97-AF65-F5344CB8AC3E}">
        <p14:creationId xmlns:p14="http://schemas.microsoft.com/office/powerpoint/2010/main" val="2253615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Úvodní snímek">
    <p:spTree>
      <p:nvGrpSpPr>
        <p:cNvPr id="1" name=""/>
        <p:cNvGrpSpPr/>
        <p:nvPr/>
      </p:nvGrpSpPr>
      <p:grpSpPr>
        <a:xfrm>
          <a:off x="0" y="0"/>
          <a:ext cx="0" cy="0"/>
          <a:chOff x="0" y="0"/>
          <a:chExt cx="0" cy="0"/>
        </a:xfrm>
      </p:grpSpPr>
      <p:sp>
        <p:nvSpPr>
          <p:cNvPr id="8" name="Zástupný symbol pro obrázek 7"/>
          <p:cNvSpPr>
            <a:spLocks noGrp="1"/>
          </p:cNvSpPr>
          <p:nvPr>
            <p:ph type="pic" sz="quarter" idx="10"/>
          </p:nvPr>
        </p:nvSpPr>
        <p:spPr>
          <a:xfrm>
            <a:off x="2947986" y="5634946"/>
            <a:ext cx="5580718" cy="1152956"/>
          </a:xfrm>
        </p:spPr>
        <p:txBody>
          <a:bodyPr/>
          <a:lstStyle/>
          <a:p>
            <a:endParaRPr lang="cs-CZ" dirty="0"/>
          </a:p>
        </p:txBody>
      </p:sp>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pic>
        <p:nvPicPr>
          <p:cNvPr id="10" name="Obrázek 9"/>
          <p:cNvPicPr>
            <a:picLocks noChangeAspect="1"/>
          </p:cNvPicPr>
          <p:nvPr userDrawn="1"/>
        </p:nvPicPr>
        <p:blipFill>
          <a:blip r:embed="rId2"/>
          <a:stretch>
            <a:fillRect/>
          </a:stretch>
        </p:blipFill>
        <p:spPr>
          <a:xfrm>
            <a:off x="2947985" y="5634947"/>
            <a:ext cx="5580720" cy="1131448"/>
          </a:xfrm>
          <a:prstGeom prst="rect">
            <a:avLst/>
          </a:prstGeom>
        </p:spPr>
      </p:pic>
    </p:spTree>
    <p:extLst>
      <p:ext uri="{BB962C8B-B14F-4D97-AF65-F5344CB8AC3E}">
        <p14:creationId xmlns:p14="http://schemas.microsoft.com/office/powerpoint/2010/main" val="747622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Jenom nadpis">
    <p:spTree>
      <p:nvGrpSpPr>
        <p:cNvPr id="1" name=""/>
        <p:cNvGrpSpPr/>
        <p:nvPr/>
      </p:nvGrpSpPr>
      <p:grpSpPr>
        <a:xfrm>
          <a:off x="0" y="0"/>
          <a:ext cx="0" cy="0"/>
          <a:chOff x="0" y="0"/>
          <a:chExt cx="0" cy="0"/>
        </a:xfrm>
      </p:grpSpPr>
      <p:sp>
        <p:nvSpPr>
          <p:cNvPr id="2" name="Nadpis 1"/>
          <p:cNvSpPr>
            <a:spLocks noGrp="1"/>
          </p:cNvSpPr>
          <p:nvPr>
            <p:ph type="title"/>
          </p:nvPr>
        </p:nvSpPr>
        <p:spPr>
          <a:xfrm>
            <a:off x="898021" y="2228108"/>
            <a:ext cx="10515600" cy="1325563"/>
          </a:xfrm>
        </p:spPr>
        <p:txBody>
          <a:bodyPr/>
          <a:lstStyle/>
          <a:p>
            <a:r>
              <a:rPr lang="cs-CZ" dirty="0"/>
              <a:t>Kliknutím lze upravit styl.</a:t>
            </a:r>
          </a:p>
        </p:txBody>
      </p:sp>
      <p:sp>
        <p:nvSpPr>
          <p:cNvPr id="7" name="Zástupný symbol pro obrázek 6"/>
          <p:cNvSpPr>
            <a:spLocks noGrp="1"/>
          </p:cNvSpPr>
          <p:nvPr>
            <p:ph type="pic" sz="quarter" idx="10"/>
          </p:nvPr>
        </p:nvSpPr>
        <p:spPr>
          <a:xfrm>
            <a:off x="2649538" y="6110288"/>
            <a:ext cx="5767387" cy="623887"/>
          </a:xfrm>
        </p:spPr>
        <p:txBody>
          <a:bodyPr/>
          <a:lstStyle>
            <a:lvl1pPr marL="0" indent="0">
              <a:buNone/>
              <a:defRPr/>
            </a:lvl1pPr>
          </a:lstStyle>
          <a:p>
            <a:endParaRPr lang="cs-CZ" dirty="0"/>
          </a:p>
        </p:txBody>
      </p:sp>
      <p:pic>
        <p:nvPicPr>
          <p:cNvPr id="8" name="Obrázek 7"/>
          <p:cNvPicPr/>
          <p:nvPr userDrawn="1"/>
        </p:nvPicPr>
        <p:blipFill>
          <a:blip r:embed="rId2" cstate="print">
            <a:extLst>
              <a:ext uri="{28A0092B-C50C-407E-A947-70E740481C1C}">
                <a14:useLocalDpi xmlns:a14="http://schemas.microsoft.com/office/drawing/2010/main" val="0"/>
              </a:ext>
            </a:extLst>
          </a:blip>
          <a:stretch>
            <a:fillRect/>
          </a:stretch>
        </p:blipFill>
        <p:spPr>
          <a:xfrm>
            <a:off x="2649538" y="5612130"/>
            <a:ext cx="6084264" cy="1245870"/>
          </a:xfrm>
          <a:prstGeom prst="rect">
            <a:avLst/>
          </a:prstGeom>
        </p:spPr>
      </p:pic>
      <p:sp>
        <p:nvSpPr>
          <p:cNvPr id="10" name="Zástupný symbol pro text 9"/>
          <p:cNvSpPr>
            <a:spLocks noGrp="1"/>
          </p:cNvSpPr>
          <p:nvPr>
            <p:ph type="body" sz="quarter" idx="11" hasCustomPrompt="1"/>
          </p:nvPr>
        </p:nvSpPr>
        <p:spPr>
          <a:xfrm>
            <a:off x="5691499" y="214313"/>
            <a:ext cx="6246501" cy="888094"/>
          </a:xfrm>
        </p:spPr>
        <p:txBody>
          <a:bodyPr/>
          <a:lstStyle>
            <a:lvl1pPr marL="0" indent="0" algn="r">
              <a:buNone/>
              <a:defRPr lang="cs-CZ" sz="1100" smtClean="0">
                <a:effectLst/>
              </a:defRPr>
            </a:lvl1pPr>
          </a:lstStyle>
          <a:p>
            <a:r>
              <a:rPr lang="cs-CZ" sz="1100" b="1" dirty="0">
                <a:effectLst/>
                <a:latin typeface="Arial" panose="020B0604020202020204" pitchFamily="34" charset="0"/>
                <a:ea typeface="Calibri" panose="020F0502020204030204" pitchFamily="34" charset="0"/>
                <a:cs typeface="Times New Roman" panose="02020603050405020304" pitchFamily="18" charset="0"/>
              </a:rPr>
              <a:t>Projekt</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r>
              <a:rPr lang="cs-CZ" sz="1100" b="1" i="1" dirty="0">
                <a:effectLst/>
                <a:latin typeface="Arial" panose="020B0604020202020204" pitchFamily="34" charset="0"/>
                <a:ea typeface="Calibri" panose="020F0502020204030204" pitchFamily="34" charset="0"/>
                <a:cs typeface="Times New Roman" panose="02020603050405020304" pitchFamily="18" charset="0"/>
              </a:rPr>
              <a:t>„Zvýšení kvality vzdělávání na UK a jeho relevance pro potřeby trhu práce-ESF</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r>
              <a:rPr lang="cs-CZ" sz="1100" b="1" i="1" dirty="0">
                <a:effectLst/>
                <a:latin typeface="Arial" panose="020B0604020202020204" pitchFamily="34" charset="0"/>
                <a:ea typeface="Calibri" panose="020F0502020204030204" pitchFamily="34" charset="0"/>
                <a:cs typeface="Times New Roman" panose="02020603050405020304" pitchFamily="18" charset="0"/>
              </a:rPr>
              <a:t>Reg. č. CZ.02.2.69/0.0/0.0/16_015/0002362“</a:t>
            </a:r>
            <a:r>
              <a:rPr lang="cs-CZ" sz="1100" b="1" dirty="0">
                <a:effectLst/>
                <a:latin typeface="Arial" panose="020B0604020202020204" pitchFamily="34" charset="0"/>
                <a:ea typeface="Calibri" panose="020F0502020204030204" pitchFamily="34" charset="0"/>
                <a:cs typeface="Times New Roman" panose="02020603050405020304" pitchFamily="18" charset="0"/>
              </a:rPr>
              <a:t>, je financován z programu OP VVV</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lvl="0"/>
            <a:endParaRPr lang="cs-CZ" dirty="0"/>
          </a:p>
        </p:txBody>
      </p:sp>
    </p:spTree>
    <p:extLst>
      <p:ext uri="{BB962C8B-B14F-4D97-AF65-F5344CB8AC3E}">
        <p14:creationId xmlns:p14="http://schemas.microsoft.com/office/powerpoint/2010/main" val="3112672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D7496A4-96A3-4D6E-9167-F86AD757229A}" type="datetimeFigureOut">
              <a:rPr lang="cs-CZ" smtClean="0"/>
              <a:t>2.1.2025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99DF682-155C-48C2-B3DD-C64006E0E6A5}" type="slidenum">
              <a:rPr lang="cs-CZ" smtClean="0"/>
              <a:t>‹#›</a:t>
            </a:fld>
            <a:endParaRPr lang="cs-CZ"/>
          </a:p>
        </p:txBody>
      </p:sp>
    </p:spTree>
    <p:extLst>
      <p:ext uri="{BB962C8B-B14F-4D97-AF65-F5344CB8AC3E}">
        <p14:creationId xmlns:p14="http://schemas.microsoft.com/office/powerpoint/2010/main" val="2567773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3D7496A4-96A3-4D6E-9167-F86AD757229A}" type="datetimeFigureOut">
              <a:rPr lang="cs-CZ" smtClean="0"/>
              <a:t>2.1.2025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99DF682-155C-48C2-B3DD-C64006E0E6A5}" type="slidenum">
              <a:rPr lang="cs-CZ" smtClean="0"/>
              <a:t>‹#›</a:t>
            </a:fld>
            <a:endParaRPr lang="cs-CZ"/>
          </a:p>
        </p:txBody>
      </p:sp>
    </p:spTree>
    <p:extLst>
      <p:ext uri="{BB962C8B-B14F-4D97-AF65-F5344CB8AC3E}">
        <p14:creationId xmlns:p14="http://schemas.microsoft.com/office/powerpoint/2010/main" val="3649333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3D7496A4-96A3-4D6E-9167-F86AD757229A}" type="datetimeFigureOut">
              <a:rPr lang="cs-CZ" smtClean="0"/>
              <a:t>2.1.2025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99DF682-155C-48C2-B3DD-C64006E0E6A5}" type="slidenum">
              <a:rPr lang="cs-CZ" smtClean="0"/>
              <a:t>‹#›</a:t>
            </a:fld>
            <a:endParaRPr lang="cs-CZ"/>
          </a:p>
        </p:txBody>
      </p:sp>
    </p:spTree>
    <p:extLst>
      <p:ext uri="{BB962C8B-B14F-4D97-AF65-F5344CB8AC3E}">
        <p14:creationId xmlns:p14="http://schemas.microsoft.com/office/powerpoint/2010/main" val="3324130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D7496A4-96A3-4D6E-9167-F86AD757229A}" type="datetimeFigureOut">
              <a:rPr lang="cs-CZ" smtClean="0"/>
              <a:t>2.1.2025</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599DF682-155C-48C2-B3DD-C64006E0E6A5}" type="slidenum">
              <a:rPr lang="cs-CZ" smtClean="0"/>
              <a:t>‹#›</a:t>
            </a:fld>
            <a:endParaRPr lang="cs-CZ"/>
          </a:p>
        </p:txBody>
      </p:sp>
    </p:spTree>
    <p:extLst>
      <p:ext uri="{BB962C8B-B14F-4D97-AF65-F5344CB8AC3E}">
        <p14:creationId xmlns:p14="http://schemas.microsoft.com/office/powerpoint/2010/main" val="4221797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3D7496A4-96A3-4D6E-9167-F86AD757229A}" type="datetimeFigureOut">
              <a:rPr lang="cs-CZ" smtClean="0"/>
              <a:t>2.1.2025</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599DF682-155C-48C2-B3DD-C64006E0E6A5}" type="slidenum">
              <a:rPr lang="cs-CZ" smtClean="0"/>
              <a:t>‹#›</a:t>
            </a:fld>
            <a:endParaRPr lang="cs-CZ"/>
          </a:p>
        </p:txBody>
      </p:sp>
    </p:spTree>
    <p:extLst>
      <p:ext uri="{BB962C8B-B14F-4D97-AF65-F5344CB8AC3E}">
        <p14:creationId xmlns:p14="http://schemas.microsoft.com/office/powerpoint/2010/main" val="792557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D7496A4-96A3-4D6E-9167-F86AD757229A}" type="datetimeFigureOut">
              <a:rPr lang="cs-CZ" smtClean="0"/>
              <a:t>2.1.2025</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599DF682-155C-48C2-B3DD-C64006E0E6A5}" type="slidenum">
              <a:rPr lang="cs-CZ" smtClean="0"/>
              <a:t>‹#›</a:t>
            </a:fld>
            <a:endParaRPr lang="cs-CZ"/>
          </a:p>
        </p:txBody>
      </p:sp>
    </p:spTree>
    <p:extLst>
      <p:ext uri="{BB962C8B-B14F-4D97-AF65-F5344CB8AC3E}">
        <p14:creationId xmlns:p14="http://schemas.microsoft.com/office/powerpoint/2010/main" val="3491894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D7496A4-96A3-4D6E-9167-F86AD757229A}" type="datetimeFigureOut">
              <a:rPr lang="cs-CZ" smtClean="0"/>
              <a:t>2.1.2025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99DF682-155C-48C2-B3DD-C64006E0E6A5}" type="slidenum">
              <a:rPr lang="cs-CZ" smtClean="0"/>
              <a:t>‹#›</a:t>
            </a:fld>
            <a:endParaRPr lang="cs-CZ"/>
          </a:p>
        </p:txBody>
      </p:sp>
    </p:spTree>
    <p:extLst>
      <p:ext uri="{BB962C8B-B14F-4D97-AF65-F5344CB8AC3E}">
        <p14:creationId xmlns:p14="http://schemas.microsoft.com/office/powerpoint/2010/main" val="2755717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D7496A4-96A3-4D6E-9167-F86AD757229A}" type="datetimeFigureOut">
              <a:rPr lang="cs-CZ" smtClean="0"/>
              <a:t>2.1.2025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99DF682-155C-48C2-B3DD-C64006E0E6A5}" type="slidenum">
              <a:rPr lang="cs-CZ" smtClean="0"/>
              <a:t>‹#›</a:t>
            </a:fld>
            <a:endParaRPr lang="cs-CZ"/>
          </a:p>
        </p:txBody>
      </p:sp>
    </p:spTree>
    <p:extLst>
      <p:ext uri="{BB962C8B-B14F-4D97-AF65-F5344CB8AC3E}">
        <p14:creationId xmlns:p14="http://schemas.microsoft.com/office/powerpoint/2010/main" val="180427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7496A4-96A3-4D6E-9167-F86AD757229A}" type="datetimeFigureOut">
              <a:rPr lang="cs-CZ" smtClean="0"/>
              <a:t>2.1.2025</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9DF682-155C-48C2-B3DD-C64006E0E6A5}" type="slidenum">
              <a:rPr lang="cs-CZ" smtClean="0"/>
              <a:t>‹#›</a:t>
            </a:fld>
            <a:endParaRPr lang="cs-CZ"/>
          </a:p>
        </p:txBody>
      </p:sp>
    </p:spTree>
    <p:extLst>
      <p:ext uri="{BB962C8B-B14F-4D97-AF65-F5344CB8AC3E}">
        <p14:creationId xmlns:p14="http://schemas.microsoft.com/office/powerpoint/2010/main" val="29095477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11.xml"/><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8.emf"/><Relationship Id="rId5" Type="http://schemas.openxmlformats.org/officeDocument/2006/relationships/oleObject" Target="../embeddings/oleObject1.bin"/><Relationship Id="rId10" Type="http://schemas.openxmlformats.org/officeDocument/2006/relationships/image" Target="../media/image19.emf"/><Relationship Id="rId4" Type="http://schemas.openxmlformats.org/officeDocument/2006/relationships/image" Target="../media/image20.png"/><Relationship Id="rId9"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3.emf"/><Relationship Id="rId5" Type="http://schemas.openxmlformats.org/officeDocument/2006/relationships/oleObject" Target="../embeddings/oleObject3.bin"/><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62.emf"/><Relationship Id="rId3" Type="http://schemas.openxmlformats.org/officeDocument/2006/relationships/notesSlide" Target="../notesSlides/notesSlide35.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66.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68.png"/><Relationship Id="rId4" Type="http://schemas.openxmlformats.org/officeDocument/2006/relationships/image" Target="../media/image6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69.emf"/><Relationship Id="rId5" Type="http://schemas.openxmlformats.org/officeDocument/2006/relationships/oleObject" Target="../embeddings/oleObject6.bin"/><Relationship Id="rId4" Type="http://schemas.openxmlformats.org/officeDocument/2006/relationships/image" Target="../media/image71.png"/></Relationships>
</file>

<file path=ppt/slides/_rels/slide4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db.idrblab.net/ttd/" TargetMode="Externa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en.wikipedia.org/wiki/Jaccard_index"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GB" dirty="0"/>
              <a:t>Basics of Molecular Modelling of Drugs</a:t>
            </a:r>
            <a:endParaRPr lang="cs-CZ" dirty="0"/>
          </a:p>
        </p:txBody>
      </p:sp>
      <p:sp>
        <p:nvSpPr>
          <p:cNvPr id="3" name="Podnadpis 2"/>
          <p:cNvSpPr>
            <a:spLocks noGrp="1"/>
          </p:cNvSpPr>
          <p:nvPr>
            <p:ph type="subTitle" idx="1"/>
          </p:nvPr>
        </p:nvSpPr>
        <p:spPr/>
        <p:txBody>
          <a:bodyPr>
            <a:normAutofit lnSpcReduction="10000"/>
          </a:bodyPr>
          <a:lstStyle/>
          <a:p>
            <a:r>
              <a:rPr lang="en-GB" dirty="0"/>
              <a:t>Pharmacy – 4</a:t>
            </a:r>
            <a:r>
              <a:rPr lang="en-GB" baseline="30000" dirty="0"/>
              <a:t>th</a:t>
            </a:r>
            <a:r>
              <a:rPr lang="en-GB" dirty="0"/>
              <a:t> section of study</a:t>
            </a:r>
          </a:p>
          <a:p>
            <a:r>
              <a:rPr lang="en-GB" dirty="0"/>
              <a:t>Specialization: Pharmaceutical Chemistry</a:t>
            </a:r>
          </a:p>
          <a:p>
            <a:r>
              <a:rPr lang="en-GB" dirty="0"/>
              <a:t>7</a:t>
            </a:r>
            <a:r>
              <a:rPr lang="en-GB" baseline="30000" dirty="0"/>
              <a:t>th</a:t>
            </a:r>
            <a:r>
              <a:rPr lang="en-GB" dirty="0"/>
              <a:t> Lecture</a:t>
            </a:r>
          </a:p>
          <a:p>
            <a:r>
              <a:rPr lang="en-GB" dirty="0"/>
              <a:t>Topic: case studies</a:t>
            </a:r>
          </a:p>
        </p:txBody>
      </p:sp>
      <p:sp>
        <p:nvSpPr>
          <p:cNvPr id="4" name="TextovéPole 3"/>
          <p:cNvSpPr txBox="1"/>
          <p:nvPr/>
        </p:nvSpPr>
        <p:spPr>
          <a:xfrm>
            <a:off x="6927011" y="215660"/>
            <a:ext cx="5055080" cy="1107996"/>
          </a:xfrm>
          <a:prstGeom prst="rect">
            <a:avLst/>
          </a:prstGeom>
          <a:noFill/>
        </p:spPr>
        <p:txBody>
          <a:bodyPr wrap="square" rtlCol="0">
            <a:spAutoFit/>
          </a:bodyPr>
          <a:lstStyle/>
          <a:p>
            <a:pPr algn="r"/>
            <a:r>
              <a:rPr lang="cs-CZ" sz="1200" b="1" dirty="0"/>
              <a:t>Zvýšení kvality vzdělávání na UK a jeho relevance pro potřeby trhu práce-ESF</a:t>
            </a:r>
            <a:endParaRPr lang="cs-CZ" sz="1200" dirty="0"/>
          </a:p>
          <a:p>
            <a:pPr algn="r"/>
            <a:r>
              <a:rPr lang="cs-CZ" sz="1200" b="1" dirty="0"/>
              <a:t>Reg. č. CZ.02.2.69/0.0/0.0/16_015/0002362</a:t>
            </a:r>
          </a:p>
          <a:p>
            <a:pPr algn="r"/>
            <a:endParaRPr lang="cs-CZ" sz="1200" b="1" dirty="0"/>
          </a:p>
          <a:p>
            <a:pPr algn="r"/>
            <a:r>
              <a:rPr lang="cs-CZ" sz="1200" b="1" dirty="0"/>
              <a:t>Projekt je financován z programu OP VVV</a:t>
            </a:r>
            <a:endParaRPr lang="cs-CZ" sz="1200" dirty="0"/>
          </a:p>
          <a:p>
            <a:endParaRPr lang="cs-CZ" dirty="0"/>
          </a:p>
        </p:txBody>
      </p:sp>
    </p:spTree>
    <p:extLst>
      <p:ext uri="{BB962C8B-B14F-4D97-AF65-F5344CB8AC3E}">
        <p14:creationId xmlns:p14="http://schemas.microsoft.com/office/powerpoint/2010/main" val="1887631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normAutofit fontScale="90000"/>
          </a:bodyPr>
          <a:lstStyle/>
          <a:p>
            <a:r>
              <a:rPr lang="en-GB" dirty="0"/>
              <a:t>Design of ACE inhibitors</a:t>
            </a:r>
            <a:r>
              <a:rPr lang="cs-CZ" dirty="0"/>
              <a:t> </a:t>
            </a:r>
            <a:r>
              <a:rPr lang="cs-CZ" dirty="0" err="1"/>
              <a:t>using</a:t>
            </a:r>
            <a:r>
              <a:rPr lang="cs-CZ" dirty="0"/>
              <a:t> </a:t>
            </a:r>
            <a:r>
              <a:rPr lang="cs-CZ" dirty="0">
                <a:solidFill>
                  <a:srgbClr val="00B050"/>
                </a:solidFill>
              </a:rPr>
              <a:t>SBDD</a:t>
            </a:r>
            <a:r>
              <a:rPr lang="cs-CZ" dirty="0"/>
              <a:t> </a:t>
            </a:r>
            <a:r>
              <a:rPr lang="cs-CZ" dirty="0" err="1"/>
              <a:t>with</a:t>
            </a:r>
            <a:r>
              <a:rPr lang="cs-CZ" dirty="0"/>
              <a:t> </a:t>
            </a:r>
            <a:r>
              <a:rPr lang="cs-CZ" dirty="0" smtClean="0"/>
              <a:t>a </a:t>
            </a:r>
            <a:r>
              <a:rPr lang="cs-CZ" dirty="0" err="1" smtClean="0"/>
              <a:t>similar</a:t>
            </a:r>
            <a:r>
              <a:rPr lang="cs-CZ" dirty="0" smtClean="0"/>
              <a:t> protein: </a:t>
            </a:r>
            <a:r>
              <a:rPr lang="cs-CZ" dirty="0" err="1">
                <a:solidFill>
                  <a:srgbClr val="FF0000"/>
                </a:solidFill>
              </a:rPr>
              <a:t>captopril</a:t>
            </a:r>
            <a:r>
              <a:rPr lang="cs-CZ" dirty="0">
                <a:solidFill>
                  <a:srgbClr val="FF0000"/>
                </a:solidFill>
              </a:rPr>
              <a:t> </a:t>
            </a:r>
            <a:r>
              <a:rPr lang="cs-CZ" dirty="0"/>
              <a:t>(</a:t>
            </a:r>
            <a:r>
              <a:rPr lang="cs-CZ" dirty="0" err="1">
                <a:solidFill>
                  <a:srgbClr val="7030A0"/>
                </a:solidFill>
              </a:rPr>
              <a:t>Squibb</a:t>
            </a:r>
            <a:r>
              <a:rPr lang="cs-CZ" dirty="0"/>
              <a:t>) and </a:t>
            </a:r>
            <a:r>
              <a:rPr lang="cs-CZ" dirty="0" err="1">
                <a:solidFill>
                  <a:srgbClr val="FF0000"/>
                </a:solidFill>
              </a:rPr>
              <a:t>enalapril</a:t>
            </a:r>
            <a:r>
              <a:rPr lang="cs-CZ" dirty="0">
                <a:solidFill>
                  <a:srgbClr val="FF0000"/>
                </a:solidFill>
              </a:rPr>
              <a:t> </a:t>
            </a:r>
            <a:r>
              <a:rPr lang="cs-CZ" dirty="0"/>
              <a:t>(</a:t>
            </a:r>
            <a:r>
              <a:rPr lang="cs-CZ" dirty="0" err="1">
                <a:solidFill>
                  <a:srgbClr val="7030A0"/>
                </a:solidFill>
              </a:rPr>
              <a:t>Merck</a:t>
            </a:r>
            <a:r>
              <a:rPr lang="cs-CZ" dirty="0">
                <a:solidFill>
                  <a:srgbClr val="7030A0"/>
                </a:solidFill>
              </a:rPr>
              <a:t> &amp; Co.</a:t>
            </a:r>
            <a:r>
              <a:rPr lang="cs-CZ" dirty="0"/>
              <a:t>)</a:t>
            </a:r>
          </a:p>
        </p:txBody>
      </p:sp>
      <p:sp>
        <p:nvSpPr>
          <p:cNvPr id="3" name="Content Placeholder 2"/>
          <p:cNvSpPr>
            <a:spLocks noGrp="1"/>
          </p:cNvSpPr>
          <p:nvPr>
            <p:ph idx="1"/>
          </p:nvPr>
        </p:nvSpPr>
        <p:spPr/>
        <p:txBody>
          <a:bodyPr/>
          <a:lstStyle/>
          <a:p>
            <a:r>
              <a:rPr lang="en-GB" dirty="0"/>
              <a:t>ACE splits dipeptide → </a:t>
            </a:r>
            <a:r>
              <a:rPr lang="en-GB" dirty="0" err="1"/>
              <a:t>succinyl</a:t>
            </a:r>
            <a:r>
              <a:rPr lang="en-GB" dirty="0"/>
              <a:t>-substituted amino acid</a:t>
            </a:r>
          </a:p>
          <a:p>
            <a:r>
              <a:rPr lang="en-GB" dirty="0"/>
              <a:t>no selectivity was known, therefore peptides inhibiting ACE were studied, </a:t>
            </a:r>
            <a:r>
              <a:rPr lang="en-GB" i="1" dirty="0"/>
              <a:t>e.g.</a:t>
            </a:r>
            <a:r>
              <a:rPr lang="cs-CZ" i="1" dirty="0"/>
              <a:t>,</a:t>
            </a:r>
            <a:r>
              <a:rPr lang="en-GB" dirty="0"/>
              <a:t> nonapeptide </a:t>
            </a:r>
            <a:r>
              <a:rPr lang="en-GB" b="1" dirty="0"/>
              <a:t>teprotide</a:t>
            </a:r>
            <a:r>
              <a:rPr lang="en-GB" dirty="0"/>
              <a:t> (</a:t>
            </a:r>
            <a:r>
              <a:rPr lang="en-GB" i="1" dirty="0" err="1"/>
              <a:t>Botrops</a:t>
            </a:r>
            <a:r>
              <a:rPr lang="en-GB" i="1" dirty="0"/>
              <a:t> jararaca</a:t>
            </a:r>
            <a:r>
              <a:rPr lang="en-GB" dirty="0"/>
              <a:t>) and other venom peptides</a:t>
            </a:r>
          </a:p>
          <a:p>
            <a:endParaRPr lang="en-GB" dirty="0"/>
          </a:p>
          <a:p>
            <a:endParaRPr lang="en-GB" dirty="0"/>
          </a:p>
          <a:p>
            <a:r>
              <a:rPr lang="en-GB" dirty="0"/>
              <a:t>assumption of S1</a:t>
            </a:r>
            <a:r>
              <a:rPr lang="cs-CZ" dirty="0"/>
              <a:t> </a:t>
            </a:r>
            <a:r>
              <a:rPr lang="en-GB" dirty="0"/>
              <a:t>pocket and extension strategy</a:t>
            </a:r>
          </a:p>
        </p:txBody>
      </p:sp>
      <p:grpSp>
        <p:nvGrpSpPr>
          <p:cNvPr id="7" name="Group 6"/>
          <p:cNvGrpSpPr/>
          <p:nvPr/>
        </p:nvGrpSpPr>
        <p:grpSpPr>
          <a:xfrm>
            <a:off x="3509413" y="3277787"/>
            <a:ext cx="4357475" cy="1179384"/>
            <a:chOff x="3317780" y="3614198"/>
            <a:chExt cx="4357475" cy="1179384"/>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6337" y="3614198"/>
              <a:ext cx="3605784" cy="774192"/>
            </a:xfrm>
            <a:prstGeom prst="rect">
              <a:avLst/>
            </a:prstGeom>
          </p:spPr>
        </p:pic>
        <p:sp>
          <p:nvSpPr>
            <p:cNvPr id="6" name="TextBox 5"/>
            <p:cNvSpPr txBox="1"/>
            <p:nvPr/>
          </p:nvSpPr>
          <p:spPr>
            <a:xfrm>
              <a:off x="3317780" y="4485805"/>
              <a:ext cx="4357475" cy="307777"/>
            </a:xfrm>
            <a:prstGeom prst="rect">
              <a:avLst/>
            </a:prstGeom>
            <a:noFill/>
          </p:spPr>
          <p:txBody>
            <a:bodyPr wrap="none" rtlCol="0">
              <a:spAutoFit/>
            </a:bodyPr>
            <a:lstStyle/>
            <a:p>
              <a:r>
                <a:rPr lang="en-US" sz="1400" dirty="0"/>
                <a:t>Fig. CS2.5 Angiotensin-converting enzyme (ACE) inhibitors</a:t>
              </a:r>
            </a:p>
          </p:txBody>
        </p:sp>
      </p:grpSp>
      <p:grpSp>
        <p:nvGrpSpPr>
          <p:cNvPr id="10" name="Group 9"/>
          <p:cNvGrpSpPr/>
          <p:nvPr/>
        </p:nvGrpSpPr>
        <p:grpSpPr>
          <a:xfrm>
            <a:off x="8378133" y="3210539"/>
            <a:ext cx="3686009" cy="3101361"/>
            <a:chOff x="8378133" y="3210539"/>
            <a:chExt cx="3686009" cy="3101361"/>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78133" y="3210539"/>
              <a:ext cx="3486912" cy="2493264"/>
            </a:xfrm>
            <a:prstGeom prst="rect">
              <a:avLst/>
            </a:prstGeom>
          </p:spPr>
        </p:pic>
        <p:sp>
          <p:nvSpPr>
            <p:cNvPr id="9" name="TextBox 8"/>
            <p:cNvSpPr txBox="1"/>
            <p:nvPr/>
          </p:nvSpPr>
          <p:spPr>
            <a:xfrm>
              <a:off x="8378133" y="5788680"/>
              <a:ext cx="3686009" cy="523220"/>
            </a:xfrm>
            <a:prstGeom prst="rect">
              <a:avLst/>
            </a:prstGeom>
            <a:noFill/>
          </p:spPr>
          <p:txBody>
            <a:bodyPr wrap="none" rtlCol="0">
              <a:spAutoFit/>
            </a:bodyPr>
            <a:lstStyle/>
            <a:p>
              <a:r>
                <a:rPr lang="en-GB" sz="1400" dirty="0"/>
                <a:t>Fig. CS2.6 Binding interaction for </a:t>
              </a:r>
              <a:r>
                <a:rPr lang="en-GB" sz="1400" dirty="0" err="1"/>
                <a:t>succinylproline</a:t>
              </a:r>
              <a:endParaRPr lang="en-GB" sz="1400" dirty="0"/>
            </a:p>
            <a:p>
              <a:r>
                <a:rPr lang="en-GB" sz="1400" dirty="0"/>
                <a:t>in the active site of ACE</a:t>
              </a:r>
            </a:p>
          </p:txBody>
        </p:sp>
      </p:gr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85772" y="5205994"/>
            <a:ext cx="4791456" cy="844296"/>
          </a:xfrm>
          <a:prstGeom prst="rect">
            <a:avLst/>
          </a:prstGeom>
        </p:spPr>
      </p:pic>
      <p:sp>
        <p:nvSpPr>
          <p:cNvPr id="12" name="TextBox 11"/>
          <p:cNvSpPr txBox="1"/>
          <p:nvPr/>
        </p:nvSpPr>
        <p:spPr>
          <a:xfrm>
            <a:off x="2987657" y="6055256"/>
            <a:ext cx="2787686" cy="307777"/>
          </a:xfrm>
          <a:prstGeom prst="rect">
            <a:avLst/>
          </a:prstGeom>
          <a:noFill/>
        </p:spPr>
        <p:txBody>
          <a:bodyPr wrap="none" rtlCol="0">
            <a:spAutoFit/>
          </a:bodyPr>
          <a:lstStyle/>
          <a:p>
            <a:r>
              <a:rPr lang="en-GB" sz="1400" dirty="0"/>
              <a:t>Fig. CS2.7 Development of captopril</a:t>
            </a:r>
          </a:p>
        </p:txBody>
      </p:sp>
      <p:sp>
        <p:nvSpPr>
          <p:cNvPr id="13" name="Obdélník 3">
            <a:extLst>
              <a:ext uri="{FF2B5EF4-FFF2-40B4-BE49-F238E27FC236}">
                <a16:creationId xmlns:a16="http://schemas.microsoft.com/office/drawing/2014/main" xmlns="" id="{6F9B08BB-7444-2B93-F7DD-AF12A559ADA8}"/>
              </a:ext>
            </a:extLst>
          </p:cNvPr>
          <p:cNvSpPr/>
          <p:nvPr/>
        </p:nvSpPr>
        <p:spPr>
          <a:xfrm>
            <a:off x="3257177" y="6633801"/>
            <a:ext cx="6251986" cy="246221"/>
          </a:xfrm>
          <a:prstGeom prst="rect">
            <a:avLst/>
          </a:prstGeom>
        </p:spPr>
        <p:txBody>
          <a:bodyPr wrap="square">
            <a:spAutoFit/>
          </a:bodyPr>
          <a:lstStyle/>
          <a:p>
            <a:r>
              <a:rPr lang="en-GB" sz="1000" dirty="0"/>
              <a:t>Patrick GL: An Introduction to Medicinal Chemistry, Oxford University Press, New York 2009, 4</a:t>
            </a:r>
            <a:r>
              <a:rPr lang="en-GB" sz="1000" baseline="30000" dirty="0"/>
              <a:t>th</a:t>
            </a:r>
            <a:r>
              <a:rPr lang="en-GB" sz="1000" dirty="0"/>
              <a:t> Ed.</a:t>
            </a:r>
          </a:p>
        </p:txBody>
      </p:sp>
    </p:spTree>
    <p:extLst>
      <p:ext uri="{BB962C8B-B14F-4D97-AF65-F5344CB8AC3E}">
        <p14:creationId xmlns:p14="http://schemas.microsoft.com/office/powerpoint/2010/main" val="3945592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Design of ACE inhibitors</a:t>
            </a:r>
            <a:endParaRPr lang="cs-CZ" dirty="0"/>
          </a:p>
        </p:txBody>
      </p:sp>
      <p:pic>
        <p:nvPicPr>
          <p:cNvPr id="7" name="Content Placeholder 3"/>
          <p:cNvPicPr>
            <a:picLocks noGrp="1" noChangeAspect="1"/>
          </p:cNvPicPr>
          <p:nvPr>
            <p:ph idx="1"/>
          </p:nvPr>
        </p:nvPicPr>
        <p:blipFill>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581722" y="1597039"/>
            <a:ext cx="5182985" cy="3961015"/>
          </a:xfrm>
        </p:spPr>
      </p:pic>
      <p:sp>
        <p:nvSpPr>
          <p:cNvPr id="9" name="TextBox 8"/>
          <p:cNvSpPr txBox="1"/>
          <p:nvPr/>
        </p:nvSpPr>
        <p:spPr>
          <a:xfrm>
            <a:off x="58407" y="5558054"/>
            <a:ext cx="6370014" cy="523220"/>
          </a:xfrm>
          <a:prstGeom prst="rect">
            <a:avLst/>
          </a:prstGeom>
          <a:noFill/>
        </p:spPr>
        <p:txBody>
          <a:bodyPr wrap="none" rtlCol="0">
            <a:spAutoFit/>
          </a:bodyPr>
          <a:lstStyle/>
          <a:p>
            <a:pPr algn="ctr"/>
            <a:r>
              <a:rPr lang="en-GB" sz="1400" dirty="0"/>
              <a:t>Fig. CS2.8 Development of </a:t>
            </a:r>
            <a:r>
              <a:rPr lang="en-GB" sz="1400" dirty="0" err="1" smtClean="0"/>
              <a:t>enalaprilate</a:t>
            </a:r>
            <a:endParaRPr lang="cs-CZ" sz="1400" dirty="0" smtClean="0"/>
          </a:p>
          <a:p>
            <a:pPr algn="ctr"/>
            <a:r>
              <a:rPr lang="cs-CZ" sz="1400" dirty="0" smtClean="0"/>
              <a:t>(</a:t>
            </a:r>
            <a:r>
              <a:rPr lang="en-US" sz="1400" i="1" dirty="0" smtClean="0"/>
              <a:t>S,S,S</a:t>
            </a:r>
            <a:r>
              <a:rPr lang="cs-CZ" sz="1400" dirty="0" smtClean="0"/>
              <a:t>)</a:t>
            </a:r>
            <a:r>
              <a:rPr lang="en-US" sz="1400" dirty="0" smtClean="0"/>
              <a:t>-</a:t>
            </a:r>
            <a:r>
              <a:rPr lang="en-US" sz="1400" dirty="0" err="1" smtClean="0"/>
              <a:t>diasteromer</a:t>
            </a:r>
            <a:r>
              <a:rPr lang="en-US" sz="1400" dirty="0" smtClean="0"/>
              <a:t> </a:t>
            </a:r>
            <a:r>
              <a:rPr lang="en-US" sz="1400" dirty="0"/>
              <a:t>was found to be 700-times more active than </a:t>
            </a:r>
            <a:r>
              <a:rPr lang="cs-CZ" sz="1400" dirty="0" smtClean="0"/>
              <a:t>(</a:t>
            </a:r>
            <a:r>
              <a:rPr lang="en-US" sz="1400" i="1" dirty="0" smtClean="0"/>
              <a:t>R,S,S</a:t>
            </a:r>
            <a:r>
              <a:rPr lang="cs-CZ" sz="1400" dirty="0" smtClean="0"/>
              <a:t>)</a:t>
            </a:r>
            <a:r>
              <a:rPr lang="en-US" sz="1400" dirty="0" smtClean="0"/>
              <a:t>-</a:t>
            </a:r>
            <a:r>
              <a:rPr lang="en-US" sz="1400" dirty="0" err="1" smtClean="0"/>
              <a:t>diastereomer</a:t>
            </a:r>
            <a:endParaRPr lang="en-US" sz="1400" dirty="0"/>
          </a:p>
        </p:txBody>
      </p:sp>
      <p:sp>
        <p:nvSpPr>
          <p:cNvPr id="10" name="Rectangle 9"/>
          <p:cNvSpPr/>
          <p:nvPr/>
        </p:nvSpPr>
        <p:spPr>
          <a:xfrm>
            <a:off x="758283" y="1597040"/>
            <a:ext cx="5337717" cy="3961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2" name="Group 11"/>
          <p:cNvGrpSpPr/>
          <p:nvPr/>
        </p:nvGrpSpPr>
        <p:grpSpPr>
          <a:xfrm>
            <a:off x="7048092" y="826903"/>
            <a:ext cx="3772308" cy="3134466"/>
            <a:chOff x="7527594" y="575519"/>
            <a:chExt cx="3772308" cy="3134466"/>
          </a:xfrm>
        </p:grpSpPr>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27594" y="575519"/>
              <a:ext cx="3772308" cy="2804558"/>
            </a:xfrm>
            <a:prstGeom prst="rect">
              <a:avLst/>
            </a:prstGeom>
          </p:spPr>
        </p:pic>
        <p:sp>
          <p:nvSpPr>
            <p:cNvPr id="11" name="TextBox 10"/>
            <p:cNvSpPr txBox="1"/>
            <p:nvPr/>
          </p:nvSpPr>
          <p:spPr>
            <a:xfrm>
              <a:off x="7794702" y="3402208"/>
              <a:ext cx="3438041" cy="307777"/>
            </a:xfrm>
            <a:prstGeom prst="rect">
              <a:avLst/>
            </a:prstGeom>
            <a:noFill/>
          </p:spPr>
          <p:txBody>
            <a:bodyPr wrap="square" rtlCol="0">
              <a:spAutoFit/>
            </a:bodyPr>
            <a:lstStyle/>
            <a:p>
              <a:r>
                <a:rPr lang="en-GB" sz="1400" dirty="0"/>
                <a:t>Fig. CS2.9 </a:t>
              </a:r>
              <a:r>
                <a:rPr lang="en-GB" sz="1400" dirty="0" err="1"/>
                <a:t>Enalaprilate</a:t>
              </a:r>
              <a:r>
                <a:rPr lang="cs-CZ" sz="1400" dirty="0"/>
                <a:t> (</a:t>
              </a:r>
              <a:r>
                <a:rPr lang="cs-CZ" sz="1400" dirty="0" err="1"/>
                <a:t>introduced</a:t>
              </a:r>
              <a:r>
                <a:rPr lang="cs-CZ" sz="1400" dirty="0"/>
                <a:t> in </a:t>
              </a:r>
              <a:r>
                <a:rPr lang="cs-CZ" sz="1400" dirty="0" smtClean="0"/>
                <a:t>1980)</a:t>
              </a:r>
              <a:endParaRPr lang="en-GB" sz="1400" dirty="0"/>
            </a:p>
          </p:txBody>
        </p:sp>
      </p:grpSp>
      <p:grpSp>
        <p:nvGrpSpPr>
          <p:cNvPr id="15" name="Group 14"/>
          <p:cNvGrpSpPr/>
          <p:nvPr/>
        </p:nvGrpSpPr>
        <p:grpSpPr>
          <a:xfrm>
            <a:off x="7655065" y="4460662"/>
            <a:ext cx="4047711" cy="1734624"/>
            <a:chOff x="8498229" y="4027134"/>
            <a:chExt cx="4047711" cy="1734624"/>
          </a:xfrm>
        </p:grpSpPr>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85478" y="4027134"/>
              <a:ext cx="1478280" cy="1158240"/>
            </a:xfrm>
            <a:prstGeom prst="rect">
              <a:avLst/>
            </a:prstGeom>
          </p:spPr>
        </p:pic>
        <p:sp>
          <p:nvSpPr>
            <p:cNvPr id="14" name="TextBox 13"/>
            <p:cNvSpPr txBox="1"/>
            <p:nvPr/>
          </p:nvSpPr>
          <p:spPr>
            <a:xfrm>
              <a:off x="8498229" y="5238538"/>
              <a:ext cx="4047711" cy="523220"/>
            </a:xfrm>
            <a:prstGeom prst="rect">
              <a:avLst/>
            </a:prstGeom>
            <a:noFill/>
          </p:spPr>
          <p:txBody>
            <a:bodyPr wrap="none" rtlCol="0">
              <a:spAutoFit/>
            </a:bodyPr>
            <a:lstStyle/>
            <a:p>
              <a:r>
                <a:rPr lang="en-GB" sz="1400" dirty="0"/>
                <a:t>Fig. CS2.10 Lisinopril</a:t>
              </a:r>
              <a:r>
                <a:rPr lang="cs-CZ" sz="1400" dirty="0"/>
                <a:t> (</a:t>
              </a:r>
              <a:r>
                <a:rPr lang="cs-CZ" sz="1400" dirty="0" err="1"/>
                <a:t>introduced</a:t>
              </a:r>
              <a:r>
                <a:rPr lang="cs-CZ" sz="1400" dirty="0"/>
                <a:t> in 1984)</a:t>
              </a:r>
              <a:endParaRPr lang="en-GB" sz="1400" dirty="0"/>
            </a:p>
            <a:p>
              <a:r>
                <a:rPr lang="en-GB" sz="1400" dirty="0"/>
                <a:t>2003 – X-ray of complex with ACE (Lys instead of A</a:t>
              </a:r>
              <a:r>
                <a:rPr lang="cs-CZ" sz="1400" dirty="0"/>
                <a:t>la</a:t>
              </a:r>
              <a:r>
                <a:rPr lang="en-GB" sz="1400" dirty="0"/>
                <a:t>)</a:t>
              </a:r>
            </a:p>
          </p:txBody>
        </p:sp>
      </p:grpSp>
      <p:sp>
        <p:nvSpPr>
          <p:cNvPr id="3" name="Obdélník 3">
            <a:extLst>
              <a:ext uri="{FF2B5EF4-FFF2-40B4-BE49-F238E27FC236}">
                <a16:creationId xmlns:a16="http://schemas.microsoft.com/office/drawing/2014/main" xmlns="" id="{611C77AD-0261-F1F1-A8ED-25CFB914FBF6}"/>
              </a:ext>
            </a:extLst>
          </p:cNvPr>
          <p:cNvSpPr/>
          <p:nvPr/>
        </p:nvSpPr>
        <p:spPr>
          <a:xfrm>
            <a:off x="3257177" y="6633801"/>
            <a:ext cx="6251986" cy="246221"/>
          </a:xfrm>
          <a:prstGeom prst="rect">
            <a:avLst/>
          </a:prstGeom>
        </p:spPr>
        <p:txBody>
          <a:bodyPr wrap="square">
            <a:spAutoFit/>
          </a:bodyPr>
          <a:lstStyle/>
          <a:p>
            <a:r>
              <a:rPr lang="en-GB" sz="1000" dirty="0"/>
              <a:t>Patrick GL: An Introduction to Medicinal Chemistry, Oxford University Press, New York 2009, 4</a:t>
            </a:r>
            <a:r>
              <a:rPr lang="en-GB" sz="1000" baseline="30000" dirty="0"/>
              <a:t>th</a:t>
            </a:r>
            <a:r>
              <a:rPr lang="en-GB" sz="1000" dirty="0"/>
              <a:t> Ed.</a:t>
            </a:r>
          </a:p>
        </p:txBody>
      </p:sp>
    </p:spTree>
    <p:extLst>
      <p:ext uri="{BB962C8B-B14F-4D97-AF65-F5344CB8AC3E}">
        <p14:creationId xmlns:p14="http://schemas.microsoft.com/office/powerpoint/2010/main" val="341589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9849" y="365125"/>
            <a:ext cx="11951745" cy="1325563"/>
          </a:xfrm>
        </p:spPr>
        <p:txBody>
          <a:bodyPr>
            <a:normAutofit/>
          </a:bodyPr>
          <a:lstStyle/>
          <a:p>
            <a:r>
              <a:rPr lang="cs-CZ" dirty="0"/>
              <a:t>Discovery </a:t>
            </a:r>
            <a:r>
              <a:rPr lang="cs-CZ" dirty="0" err="1"/>
              <a:t>of</a:t>
            </a:r>
            <a:r>
              <a:rPr lang="cs-CZ" dirty="0"/>
              <a:t> </a:t>
            </a:r>
            <a:r>
              <a:rPr lang="cs-CZ" dirty="0" err="1">
                <a:solidFill>
                  <a:srgbClr val="FF0000"/>
                </a:solidFill>
              </a:rPr>
              <a:t>zolmitriptan</a:t>
            </a:r>
            <a:r>
              <a:rPr lang="cs-CZ" dirty="0"/>
              <a:t> by </a:t>
            </a:r>
            <a:r>
              <a:rPr lang="cs-CZ" dirty="0" err="1">
                <a:solidFill>
                  <a:srgbClr val="7030A0"/>
                </a:solidFill>
              </a:rPr>
              <a:t>Wellcome</a:t>
            </a:r>
            <a:r>
              <a:rPr lang="cs-CZ" dirty="0">
                <a:solidFill>
                  <a:srgbClr val="7030A0"/>
                </a:solidFill>
              </a:rPr>
              <a:t> </a:t>
            </a:r>
            <a:r>
              <a:rPr lang="cs-CZ" dirty="0" err="1">
                <a:solidFill>
                  <a:srgbClr val="7030A0"/>
                </a:solidFill>
              </a:rPr>
              <a:t>research</a:t>
            </a:r>
            <a:r>
              <a:rPr lang="cs-CZ" dirty="0">
                <a:solidFill>
                  <a:srgbClr val="7030A0"/>
                </a:solidFill>
              </a:rPr>
              <a:t> </a:t>
            </a:r>
            <a:r>
              <a:rPr lang="cs-CZ" dirty="0" err="1">
                <a:solidFill>
                  <a:srgbClr val="7030A0"/>
                </a:solidFill>
              </a:rPr>
              <a:t>lab</a:t>
            </a:r>
            <a:r>
              <a:rPr lang="cs-CZ" dirty="0">
                <a:solidFill>
                  <a:srgbClr val="7030A0"/>
                </a:solidFill>
              </a:rPr>
              <a:t>.</a:t>
            </a:r>
            <a:br>
              <a:rPr lang="cs-CZ" dirty="0">
                <a:solidFill>
                  <a:srgbClr val="7030A0"/>
                </a:solidFill>
              </a:rPr>
            </a:br>
            <a:r>
              <a:rPr lang="cs-CZ" dirty="0">
                <a:solidFill>
                  <a:srgbClr val="00B050"/>
                </a:solidFill>
              </a:rPr>
              <a:t>SBDD</a:t>
            </a:r>
            <a:r>
              <a:rPr lang="cs-CZ" dirty="0"/>
              <a:t> </a:t>
            </a:r>
            <a:r>
              <a:rPr lang="en-US" dirty="0"/>
              <a:t>of 5-substituted tryptamines  at 5-HT</a:t>
            </a:r>
            <a:r>
              <a:rPr lang="en-US" baseline="-25000" dirty="0"/>
              <a:t>1D</a:t>
            </a:r>
            <a:endParaRPr lang="en-GB" baseline="-25000" dirty="0"/>
          </a:p>
        </p:txBody>
      </p:sp>
      <p:pic>
        <p:nvPicPr>
          <p:cNvPr id="6" name="Zástupný symbol pro obsah 5"/>
          <p:cNvPicPr>
            <a:picLocks noGrp="1" noChangeAspect="1"/>
          </p:cNvPicPr>
          <p:nvPr>
            <p:ph idx="1"/>
          </p:nvPr>
        </p:nvPicPr>
        <p:blipFill>
          <a:blip r:embed="rId4"/>
          <a:stretch>
            <a:fillRect/>
          </a:stretch>
        </p:blipFill>
        <p:spPr>
          <a:xfrm>
            <a:off x="6095999" y="1657401"/>
            <a:ext cx="4274373" cy="2978151"/>
          </a:xfrm>
          <a:prstGeom prst="rect">
            <a:avLst/>
          </a:prstGeom>
        </p:spPr>
      </p:pic>
      <p:graphicFrame>
        <p:nvGraphicFramePr>
          <p:cNvPr id="5" name="Objekt 4"/>
          <p:cNvGraphicFramePr>
            <a:graphicFrameLocks noChangeAspect="1"/>
          </p:cNvGraphicFramePr>
          <p:nvPr>
            <p:extLst>
              <p:ext uri="{D42A27DB-BD31-4B8C-83A1-F6EECF244321}">
                <p14:modId xmlns:p14="http://schemas.microsoft.com/office/powerpoint/2010/main" val="158384674"/>
              </p:ext>
            </p:extLst>
          </p:nvPr>
        </p:nvGraphicFramePr>
        <p:xfrm>
          <a:off x="1248909" y="1499928"/>
          <a:ext cx="3175000" cy="1169987"/>
        </p:xfrm>
        <a:graphic>
          <a:graphicData uri="http://schemas.openxmlformats.org/presentationml/2006/ole">
            <mc:AlternateContent xmlns:mc="http://schemas.openxmlformats.org/markup-compatibility/2006">
              <mc:Choice xmlns:v="urn:schemas-microsoft-com:vml" Requires="v">
                <p:oleObj spid="_x0000_s1056" name="CS ChemDraw Drawing" r:id="rId5" imgW="3174223" imgH="1169880" progId="ChemDraw.Document.6.0">
                  <p:embed/>
                </p:oleObj>
              </mc:Choice>
              <mc:Fallback>
                <p:oleObj name="CS ChemDraw Drawing" r:id="rId5" imgW="3174223" imgH="1169880" progId="ChemDraw.Document.6.0">
                  <p:embed/>
                  <p:pic>
                    <p:nvPicPr>
                      <p:cNvPr id="0" name=""/>
                      <p:cNvPicPr/>
                      <p:nvPr/>
                    </p:nvPicPr>
                    <p:blipFill>
                      <a:blip r:embed="rId6"/>
                      <a:stretch>
                        <a:fillRect/>
                      </a:stretch>
                    </p:blipFill>
                    <p:spPr>
                      <a:xfrm>
                        <a:off x="1248909" y="1499928"/>
                        <a:ext cx="3175000" cy="1169987"/>
                      </a:xfrm>
                      <a:prstGeom prst="rect">
                        <a:avLst/>
                      </a:prstGeom>
                    </p:spPr>
                  </p:pic>
                </p:oleObj>
              </mc:Fallback>
            </mc:AlternateContent>
          </a:graphicData>
        </a:graphic>
      </p:graphicFrame>
      <p:pic>
        <p:nvPicPr>
          <p:cNvPr id="7" name="Obrázek 6"/>
          <p:cNvPicPr>
            <a:picLocks noChangeAspect="1"/>
          </p:cNvPicPr>
          <p:nvPr/>
        </p:nvPicPr>
        <p:blipFill>
          <a:blip r:embed="rId7"/>
          <a:stretch>
            <a:fillRect/>
          </a:stretch>
        </p:blipFill>
        <p:spPr>
          <a:xfrm>
            <a:off x="1375909" y="2879741"/>
            <a:ext cx="3048000" cy="1876425"/>
          </a:xfrm>
          <a:prstGeom prst="rect">
            <a:avLst/>
          </a:prstGeom>
        </p:spPr>
      </p:pic>
      <p:pic>
        <p:nvPicPr>
          <p:cNvPr id="8" name="Obrázek 7"/>
          <p:cNvPicPr>
            <a:picLocks noChangeAspect="1"/>
          </p:cNvPicPr>
          <p:nvPr/>
        </p:nvPicPr>
        <p:blipFill>
          <a:blip r:embed="rId8"/>
          <a:stretch>
            <a:fillRect/>
          </a:stretch>
        </p:blipFill>
        <p:spPr>
          <a:xfrm>
            <a:off x="5184989" y="4696515"/>
            <a:ext cx="6419850" cy="2143125"/>
          </a:xfrm>
          <a:prstGeom prst="rect">
            <a:avLst/>
          </a:prstGeom>
        </p:spPr>
      </p:pic>
      <p:graphicFrame>
        <p:nvGraphicFramePr>
          <p:cNvPr id="9" name="Objekt 8"/>
          <p:cNvGraphicFramePr>
            <a:graphicFrameLocks noChangeAspect="1"/>
          </p:cNvGraphicFramePr>
          <p:nvPr>
            <p:extLst>
              <p:ext uri="{D42A27DB-BD31-4B8C-83A1-F6EECF244321}">
                <p14:modId xmlns:p14="http://schemas.microsoft.com/office/powerpoint/2010/main" val="4098720953"/>
              </p:ext>
            </p:extLst>
          </p:nvPr>
        </p:nvGraphicFramePr>
        <p:xfrm>
          <a:off x="1375909" y="4819130"/>
          <a:ext cx="3036887" cy="1711325"/>
        </p:xfrm>
        <a:graphic>
          <a:graphicData uri="http://schemas.openxmlformats.org/presentationml/2006/ole">
            <mc:AlternateContent xmlns:mc="http://schemas.openxmlformats.org/markup-compatibility/2006">
              <mc:Choice xmlns:v="urn:schemas-microsoft-com:vml" Requires="v">
                <p:oleObj spid="_x0000_s1057" name="CS ChemDraw Drawing" r:id="rId9" imgW="3036991" imgH="1711057" progId="ChemDraw.Document.6.0">
                  <p:embed/>
                </p:oleObj>
              </mc:Choice>
              <mc:Fallback>
                <p:oleObj name="CS ChemDraw Drawing" r:id="rId9" imgW="3036991" imgH="1711057" progId="ChemDraw.Document.6.0">
                  <p:embed/>
                  <p:pic>
                    <p:nvPicPr>
                      <p:cNvPr id="0" name=""/>
                      <p:cNvPicPr/>
                      <p:nvPr/>
                    </p:nvPicPr>
                    <p:blipFill>
                      <a:blip r:embed="rId10"/>
                      <a:stretch>
                        <a:fillRect/>
                      </a:stretch>
                    </p:blipFill>
                    <p:spPr>
                      <a:xfrm>
                        <a:off x="1375909" y="4819130"/>
                        <a:ext cx="3036887" cy="1711325"/>
                      </a:xfrm>
                      <a:prstGeom prst="rect">
                        <a:avLst/>
                      </a:prstGeom>
                    </p:spPr>
                  </p:pic>
                </p:oleObj>
              </mc:Fallback>
            </mc:AlternateContent>
          </a:graphicData>
        </a:graphic>
      </p:graphicFrame>
      <p:sp>
        <p:nvSpPr>
          <p:cNvPr id="3" name="TextovéPole 4">
            <a:extLst>
              <a:ext uri="{FF2B5EF4-FFF2-40B4-BE49-F238E27FC236}">
                <a16:creationId xmlns:a16="http://schemas.microsoft.com/office/drawing/2014/main" xmlns="" id="{8721D97B-856E-4E25-63A0-46DD92ED3F6B}"/>
              </a:ext>
            </a:extLst>
          </p:cNvPr>
          <p:cNvSpPr txBox="1"/>
          <p:nvPr/>
        </p:nvSpPr>
        <p:spPr>
          <a:xfrm>
            <a:off x="1407451" y="6593419"/>
            <a:ext cx="2853666" cy="246221"/>
          </a:xfrm>
          <a:prstGeom prst="rect">
            <a:avLst/>
          </a:prstGeom>
          <a:noFill/>
        </p:spPr>
        <p:txBody>
          <a:bodyPr wrap="none" rtlCol="0">
            <a:spAutoFit/>
          </a:bodyPr>
          <a:lstStyle/>
          <a:p>
            <a:r>
              <a:rPr lang="cs-CZ" sz="1000" dirty="0"/>
              <a:t>Glen R.C. et al.: </a:t>
            </a:r>
            <a:r>
              <a:rPr lang="en-US" sz="1000" dirty="0"/>
              <a:t>J. Med. Chem. 1995, 38, 3566-3580</a:t>
            </a:r>
            <a:endParaRPr lang="en-GB" sz="1000" dirty="0"/>
          </a:p>
        </p:txBody>
      </p:sp>
    </p:spTree>
    <p:extLst>
      <p:ext uri="{BB962C8B-B14F-4D97-AF65-F5344CB8AC3E}">
        <p14:creationId xmlns:p14="http://schemas.microsoft.com/office/powerpoint/2010/main" val="1170425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5288" y="291834"/>
            <a:ext cx="10941424" cy="1325563"/>
          </a:xfrm>
        </p:spPr>
        <p:txBody>
          <a:bodyPr>
            <a:normAutofit fontScale="90000"/>
          </a:bodyPr>
          <a:lstStyle/>
          <a:p>
            <a:r>
              <a:rPr lang="cs-CZ" dirty="0"/>
              <a:t>Discovery </a:t>
            </a:r>
            <a:r>
              <a:rPr lang="cs-CZ" dirty="0" err="1"/>
              <a:t>of</a:t>
            </a:r>
            <a:r>
              <a:rPr lang="cs-CZ" dirty="0"/>
              <a:t> </a:t>
            </a:r>
            <a:r>
              <a:rPr lang="cs-CZ" dirty="0" err="1">
                <a:solidFill>
                  <a:srgbClr val="FF0000"/>
                </a:solidFill>
              </a:rPr>
              <a:t>zolmitriptan</a:t>
            </a:r>
            <a:r>
              <a:rPr lang="cs-CZ" dirty="0"/>
              <a:t> by </a:t>
            </a:r>
            <a:r>
              <a:rPr lang="cs-CZ" dirty="0" err="1">
                <a:solidFill>
                  <a:srgbClr val="7030A0"/>
                </a:solidFill>
              </a:rPr>
              <a:t>Wellcome</a:t>
            </a:r>
            <a:r>
              <a:rPr lang="cs-CZ" dirty="0">
                <a:solidFill>
                  <a:srgbClr val="7030A0"/>
                </a:solidFill>
              </a:rPr>
              <a:t> </a:t>
            </a:r>
            <a:r>
              <a:rPr lang="cs-CZ" dirty="0" err="1">
                <a:solidFill>
                  <a:srgbClr val="7030A0"/>
                </a:solidFill>
              </a:rPr>
              <a:t>research</a:t>
            </a:r>
            <a:r>
              <a:rPr lang="cs-CZ" dirty="0">
                <a:solidFill>
                  <a:srgbClr val="7030A0"/>
                </a:solidFill>
              </a:rPr>
              <a:t> </a:t>
            </a:r>
            <a:r>
              <a:rPr lang="cs-CZ" dirty="0" err="1">
                <a:solidFill>
                  <a:srgbClr val="7030A0"/>
                </a:solidFill>
              </a:rPr>
              <a:t>lab</a:t>
            </a:r>
            <a:r>
              <a:rPr lang="cs-CZ" dirty="0">
                <a:solidFill>
                  <a:srgbClr val="7030A0"/>
                </a:solidFill>
              </a:rPr>
              <a:t>.</a:t>
            </a:r>
            <a:br>
              <a:rPr lang="cs-CZ" dirty="0">
                <a:solidFill>
                  <a:srgbClr val="7030A0"/>
                </a:solidFill>
              </a:rPr>
            </a:br>
            <a:r>
              <a:rPr lang="cs-CZ" dirty="0">
                <a:solidFill>
                  <a:srgbClr val="00B050"/>
                </a:solidFill>
              </a:rPr>
              <a:t>SBDD</a:t>
            </a:r>
            <a:r>
              <a:rPr lang="cs-CZ" dirty="0"/>
              <a:t> </a:t>
            </a:r>
            <a:r>
              <a:rPr lang="en-US" dirty="0"/>
              <a:t>of 5-substituted tryptamines  at 5-HT</a:t>
            </a:r>
            <a:r>
              <a:rPr lang="en-US" baseline="-25000" dirty="0"/>
              <a:t>1D</a:t>
            </a:r>
            <a:endParaRPr lang="en-GB" dirty="0"/>
          </a:p>
        </p:txBody>
      </p:sp>
      <p:sp>
        <p:nvSpPr>
          <p:cNvPr id="3" name="Zástupný symbol pro obsah 2"/>
          <p:cNvSpPr>
            <a:spLocks noGrp="1"/>
          </p:cNvSpPr>
          <p:nvPr>
            <p:ph idx="1"/>
          </p:nvPr>
        </p:nvSpPr>
        <p:spPr/>
        <p:txBody>
          <a:bodyPr/>
          <a:lstStyle/>
          <a:p>
            <a:endParaRPr lang="en-GB"/>
          </a:p>
        </p:txBody>
      </p:sp>
      <p:sp>
        <p:nvSpPr>
          <p:cNvPr id="5" name="TextovéPole 4"/>
          <p:cNvSpPr txBox="1"/>
          <p:nvPr/>
        </p:nvSpPr>
        <p:spPr>
          <a:xfrm>
            <a:off x="1407451" y="6593419"/>
            <a:ext cx="2853666" cy="246221"/>
          </a:xfrm>
          <a:prstGeom prst="rect">
            <a:avLst/>
          </a:prstGeom>
          <a:noFill/>
        </p:spPr>
        <p:txBody>
          <a:bodyPr wrap="none" rtlCol="0">
            <a:spAutoFit/>
          </a:bodyPr>
          <a:lstStyle/>
          <a:p>
            <a:r>
              <a:rPr lang="cs-CZ" sz="1000" dirty="0"/>
              <a:t>Glen R.C. et al.: </a:t>
            </a:r>
            <a:r>
              <a:rPr lang="en-US" sz="1000" dirty="0"/>
              <a:t>J. Med. Chem. 1995, 38, 3566-3580</a:t>
            </a:r>
            <a:endParaRPr lang="en-GB" sz="1000" dirty="0"/>
          </a:p>
        </p:txBody>
      </p:sp>
      <p:pic>
        <p:nvPicPr>
          <p:cNvPr id="7" name="Obrázek 6"/>
          <p:cNvPicPr>
            <a:picLocks noChangeAspect="1"/>
          </p:cNvPicPr>
          <p:nvPr/>
        </p:nvPicPr>
        <p:blipFill>
          <a:blip r:embed="rId4"/>
          <a:stretch>
            <a:fillRect/>
          </a:stretch>
        </p:blipFill>
        <p:spPr>
          <a:xfrm>
            <a:off x="5210175" y="1493364"/>
            <a:ext cx="6143625" cy="2581275"/>
          </a:xfrm>
          <a:prstGeom prst="rect">
            <a:avLst/>
          </a:prstGeom>
        </p:spPr>
      </p:pic>
      <p:graphicFrame>
        <p:nvGraphicFramePr>
          <p:cNvPr id="8" name="Objekt 7"/>
          <p:cNvGraphicFramePr>
            <a:graphicFrameLocks noChangeAspect="1"/>
          </p:cNvGraphicFramePr>
          <p:nvPr>
            <p:extLst>
              <p:ext uri="{D42A27DB-BD31-4B8C-83A1-F6EECF244321}">
                <p14:modId xmlns:p14="http://schemas.microsoft.com/office/powerpoint/2010/main" val="706233206"/>
              </p:ext>
            </p:extLst>
          </p:nvPr>
        </p:nvGraphicFramePr>
        <p:xfrm>
          <a:off x="1482725" y="2052638"/>
          <a:ext cx="2867025" cy="3687762"/>
        </p:xfrm>
        <a:graphic>
          <a:graphicData uri="http://schemas.openxmlformats.org/presentationml/2006/ole">
            <mc:AlternateContent xmlns:mc="http://schemas.openxmlformats.org/markup-compatibility/2006">
              <mc:Choice xmlns:v="urn:schemas-microsoft-com:vml" Requires="v">
                <p:oleObj spid="_x0000_s2065" name="CS ChemDraw Drawing" r:id="rId5" imgW="2867735" imgH="3687896" progId="ChemDraw.Document.6.0">
                  <p:embed/>
                </p:oleObj>
              </mc:Choice>
              <mc:Fallback>
                <p:oleObj name="CS ChemDraw Drawing" r:id="rId5" imgW="2867735" imgH="3687896" progId="ChemDraw.Document.6.0">
                  <p:embed/>
                  <p:pic>
                    <p:nvPicPr>
                      <p:cNvPr id="0" name=""/>
                      <p:cNvPicPr/>
                      <p:nvPr/>
                    </p:nvPicPr>
                    <p:blipFill>
                      <a:blip r:embed="rId6"/>
                      <a:stretch>
                        <a:fillRect/>
                      </a:stretch>
                    </p:blipFill>
                    <p:spPr>
                      <a:xfrm>
                        <a:off x="1482725" y="2052638"/>
                        <a:ext cx="2867025" cy="3687762"/>
                      </a:xfrm>
                      <a:prstGeom prst="rect">
                        <a:avLst/>
                      </a:prstGeom>
                    </p:spPr>
                  </p:pic>
                </p:oleObj>
              </mc:Fallback>
            </mc:AlternateContent>
          </a:graphicData>
        </a:graphic>
      </p:graphicFrame>
      <p:pic>
        <p:nvPicPr>
          <p:cNvPr id="9" name="Obrázek 8"/>
          <p:cNvPicPr>
            <a:picLocks noChangeAspect="1"/>
          </p:cNvPicPr>
          <p:nvPr/>
        </p:nvPicPr>
        <p:blipFill>
          <a:blip r:embed="rId7"/>
          <a:stretch>
            <a:fillRect/>
          </a:stretch>
        </p:blipFill>
        <p:spPr>
          <a:xfrm>
            <a:off x="5227978" y="4192094"/>
            <a:ext cx="5158961" cy="2583875"/>
          </a:xfrm>
          <a:prstGeom prst="rect">
            <a:avLst/>
          </a:prstGeom>
        </p:spPr>
      </p:pic>
    </p:spTree>
    <p:extLst>
      <p:ext uri="{BB962C8B-B14F-4D97-AF65-F5344CB8AC3E}">
        <p14:creationId xmlns:p14="http://schemas.microsoft.com/office/powerpoint/2010/main" val="4048360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Design of </a:t>
            </a:r>
            <a:r>
              <a:rPr lang="en-GB" dirty="0">
                <a:solidFill>
                  <a:srgbClr val="FF0000"/>
                </a:solidFill>
              </a:rPr>
              <a:t>a thymidylate synthase inhibitor</a:t>
            </a:r>
          </a:p>
        </p:txBody>
      </p:sp>
      <p:sp>
        <p:nvSpPr>
          <p:cNvPr id="3" name="Zástupný symbol pro obsah 2"/>
          <p:cNvSpPr>
            <a:spLocks noGrp="1"/>
          </p:cNvSpPr>
          <p:nvPr>
            <p:ph idx="1"/>
          </p:nvPr>
        </p:nvSpPr>
        <p:spPr/>
        <p:txBody>
          <a:bodyPr>
            <a:normAutofit/>
          </a:bodyPr>
          <a:lstStyle/>
          <a:p>
            <a:r>
              <a:rPr lang="en-GB" i="1" dirty="0">
                <a:solidFill>
                  <a:srgbClr val="00B050"/>
                </a:solidFill>
              </a:rPr>
              <a:t>de novo </a:t>
            </a:r>
            <a:r>
              <a:rPr lang="en-GB" dirty="0">
                <a:solidFill>
                  <a:srgbClr val="00B050"/>
                </a:solidFill>
              </a:rPr>
              <a:t>drug design </a:t>
            </a:r>
            <a:r>
              <a:rPr lang="en-GB" dirty="0">
                <a:solidFill>
                  <a:srgbClr val="00B050"/>
                </a:solidFill>
                <a:latin typeface="Arial" panose="020B0604020202020204" pitchFamily="34" charset="0"/>
                <a:cs typeface="Arial" panose="020B0604020202020204" pitchFamily="34" charset="0"/>
              </a:rPr>
              <a:t>&amp; </a:t>
            </a:r>
            <a:r>
              <a:rPr lang="en-GB" dirty="0">
                <a:solidFill>
                  <a:srgbClr val="00B050"/>
                </a:solidFill>
              </a:rPr>
              <a:t>structure-based drug design </a:t>
            </a:r>
            <a:r>
              <a:rPr lang="en-GB" dirty="0"/>
              <a:t>in development of </a:t>
            </a:r>
            <a:r>
              <a:rPr lang="en-GB" b="1" dirty="0"/>
              <a:t>antitumor agents</a:t>
            </a:r>
          </a:p>
          <a:p>
            <a:r>
              <a:rPr lang="en-GB" dirty="0"/>
              <a:t>thymidylate synthase catalyses the </a:t>
            </a:r>
            <a:r>
              <a:rPr lang="en-GB" b="1" dirty="0"/>
              <a:t>methylation of </a:t>
            </a:r>
            <a:r>
              <a:rPr lang="en-GB" b="1" dirty="0" err="1"/>
              <a:t>dUMP</a:t>
            </a:r>
            <a:r>
              <a:rPr lang="en-GB" b="1" dirty="0"/>
              <a:t> to dTMP </a:t>
            </a:r>
            <a:r>
              <a:rPr lang="en-GB" dirty="0"/>
              <a:t>using </a:t>
            </a:r>
            <a:r>
              <a:rPr lang="en-GB" b="1" dirty="0"/>
              <a:t>5,10-methylenetetrahydrofolate as a coenzyme</a:t>
            </a:r>
          </a:p>
          <a:p>
            <a:endParaRPr lang="en-GB" b="1" dirty="0"/>
          </a:p>
          <a:p>
            <a:endParaRPr lang="cs-CZ" b="1" dirty="0"/>
          </a:p>
          <a:p>
            <a:endParaRPr lang="cs-CZ" b="1" dirty="0"/>
          </a:p>
          <a:p>
            <a:endParaRPr lang="cs-CZ" dirty="0"/>
          </a:p>
        </p:txBody>
      </p:sp>
      <p:sp>
        <p:nvSpPr>
          <p:cNvPr id="4" name="Obdélník 3"/>
          <p:cNvSpPr/>
          <p:nvPr/>
        </p:nvSpPr>
        <p:spPr>
          <a:xfrm>
            <a:off x="3249312" y="6623455"/>
            <a:ext cx="5693375" cy="251316"/>
          </a:xfrm>
          <a:prstGeom prst="rect">
            <a:avLst/>
          </a:prstGeom>
        </p:spPr>
        <p:txBody>
          <a:bodyPr wrap="square">
            <a:spAutoFit/>
          </a:bodyPr>
          <a:lstStyle/>
          <a:p>
            <a:r>
              <a:rPr lang="en-GB" sz="1000" dirty="0"/>
              <a:t>Patrick GL: An Introduction to Medicinal Chemistry, Oxford University Press, New York 2009, 4</a:t>
            </a:r>
            <a:r>
              <a:rPr lang="en-GB" sz="1000" baseline="30000" dirty="0"/>
              <a:t>th</a:t>
            </a:r>
            <a:r>
              <a:rPr lang="en-GB" sz="1000" dirty="0"/>
              <a:t> Ed.</a:t>
            </a:r>
          </a:p>
        </p:txBody>
      </p:sp>
      <p:grpSp>
        <p:nvGrpSpPr>
          <p:cNvPr id="8" name="Skupina 7"/>
          <p:cNvGrpSpPr/>
          <p:nvPr/>
        </p:nvGrpSpPr>
        <p:grpSpPr>
          <a:xfrm>
            <a:off x="1845385" y="3932509"/>
            <a:ext cx="4068293" cy="1796239"/>
            <a:chOff x="1419237" y="3806952"/>
            <a:chExt cx="4068293" cy="1796239"/>
          </a:xfrm>
        </p:grpSpPr>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6568" y="3806952"/>
              <a:ext cx="3913632" cy="1475232"/>
            </a:xfrm>
            <a:prstGeom prst="rect">
              <a:avLst/>
            </a:prstGeom>
          </p:spPr>
        </p:pic>
        <p:sp>
          <p:nvSpPr>
            <p:cNvPr id="7" name="TextovéPole 6"/>
            <p:cNvSpPr txBox="1"/>
            <p:nvPr/>
          </p:nvSpPr>
          <p:spPr>
            <a:xfrm>
              <a:off x="1419237" y="5295414"/>
              <a:ext cx="4068293" cy="307777"/>
            </a:xfrm>
            <a:prstGeom prst="rect">
              <a:avLst/>
            </a:prstGeom>
            <a:noFill/>
          </p:spPr>
          <p:txBody>
            <a:bodyPr wrap="none" rtlCol="0">
              <a:spAutoFit/>
            </a:bodyPr>
            <a:lstStyle/>
            <a:p>
              <a:r>
                <a:rPr lang="en-GB" sz="1400" dirty="0"/>
                <a:t>Fig. CS5.1 Reaction catalyses by thymidylate synthase</a:t>
              </a:r>
            </a:p>
          </p:txBody>
        </p:sp>
      </p:grpSp>
      <p:grpSp>
        <p:nvGrpSpPr>
          <p:cNvPr id="10" name="Skupina 9"/>
          <p:cNvGrpSpPr/>
          <p:nvPr/>
        </p:nvGrpSpPr>
        <p:grpSpPr>
          <a:xfrm>
            <a:off x="7102106" y="4062084"/>
            <a:ext cx="3313921" cy="1216081"/>
            <a:chOff x="7120826" y="3712464"/>
            <a:chExt cx="3313921" cy="1216081"/>
          </a:xfrm>
        </p:grpSpPr>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4928" y="3712464"/>
              <a:ext cx="2609088" cy="908304"/>
            </a:xfrm>
            <a:prstGeom prst="rect">
              <a:avLst/>
            </a:prstGeom>
          </p:spPr>
        </p:pic>
        <p:sp>
          <p:nvSpPr>
            <p:cNvPr id="9" name="TextovéPole 8"/>
            <p:cNvSpPr txBox="1"/>
            <p:nvPr/>
          </p:nvSpPr>
          <p:spPr>
            <a:xfrm>
              <a:off x="7120826" y="4620768"/>
              <a:ext cx="3313921" cy="307777"/>
            </a:xfrm>
            <a:prstGeom prst="rect">
              <a:avLst/>
            </a:prstGeom>
            <a:noFill/>
          </p:spPr>
          <p:txBody>
            <a:bodyPr wrap="none" rtlCol="0">
              <a:spAutoFit/>
            </a:bodyPr>
            <a:lstStyle/>
            <a:p>
              <a:r>
                <a:rPr lang="en-GB" sz="1400" dirty="0"/>
                <a:t>Fig. CS5.2 </a:t>
              </a:r>
              <a:r>
                <a:rPr lang="en-GB" sz="1400" b="1" dirty="0"/>
                <a:t>5,10-methylenetetrahydrofolate</a:t>
              </a:r>
            </a:p>
          </p:txBody>
        </p:sp>
      </p:grpSp>
    </p:spTree>
    <p:extLst>
      <p:ext uri="{BB962C8B-B14F-4D97-AF65-F5344CB8AC3E}">
        <p14:creationId xmlns:p14="http://schemas.microsoft.com/office/powerpoint/2010/main" val="259617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Design of </a:t>
            </a:r>
            <a:r>
              <a:rPr lang="en-GB" dirty="0">
                <a:solidFill>
                  <a:srgbClr val="FF0000"/>
                </a:solidFill>
              </a:rPr>
              <a:t>a thymidylate synthase inhibitor</a:t>
            </a:r>
            <a:endParaRPr lang="cs-CZ" dirty="0"/>
          </a:p>
        </p:txBody>
      </p:sp>
      <p:sp>
        <p:nvSpPr>
          <p:cNvPr id="3" name="Zástupný symbol pro obsah 2"/>
          <p:cNvSpPr>
            <a:spLocks noGrp="1"/>
          </p:cNvSpPr>
          <p:nvPr>
            <p:ph idx="1"/>
          </p:nvPr>
        </p:nvSpPr>
        <p:spPr/>
        <p:txBody>
          <a:bodyPr>
            <a:normAutofit fontScale="92500" lnSpcReduction="10000"/>
          </a:bodyPr>
          <a:lstStyle/>
          <a:p>
            <a:r>
              <a:rPr lang="en-GB" b="1" dirty="0"/>
              <a:t>bacterial enzyme </a:t>
            </a:r>
            <a:r>
              <a:rPr lang="en-GB" dirty="0"/>
              <a:t>from </a:t>
            </a:r>
            <a:r>
              <a:rPr lang="en-GB" i="1" dirty="0"/>
              <a:t>E. coli </a:t>
            </a:r>
            <a:r>
              <a:rPr lang="en-GB" dirty="0"/>
              <a:t>(could be supplied in large amount) was crystallized with the known inhibitors 5-fluorodeoxyuridylate and CB3717</a:t>
            </a:r>
          </a:p>
          <a:p>
            <a:endParaRPr lang="en-GB" dirty="0"/>
          </a:p>
          <a:p>
            <a:endParaRPr lang="en-GB" dirty="0"/>
          </a:p>
          <a:p>
            <a:endParaRPr lang="en-GB" dirty="0"/>
          </a:p>
          <a:p>
            <a:endParaRPr lang="en-GB" dirty="0"/>
          </a:p>
          <a:p>
            <a:endParaRPr lang="en-GB" dirty="0"/>
          </a:p>
          <a:p>
            <a:endParaRPr lang="en-GB" dirty="0"/>
          </a:p>
          <a:p>
            <a:r>
              <a:rPr lang="en-GB" dirty="0"/>
              <a:t>ligand was deleted from the active site and hydrophobic regions were measured</a:t>
            </a:r>
          </a:p>
        </p:txBody>
      </p:sp>
      <p:grpSp>
        <p:nvGrpSpPr>
          <p:cNvPr id="15" name="Skupina 14"/>
          <p:cNvGrpSpPr/>
          <p:nvPr/>
        </p:nvGrpSpPr>
        <p:grpSpPr>
          <a:xfrm>
            <a:off x="1802394" y="3128585"/>
            <a:ext cx="4413504" cy="1793191"/>
            <a:chOff x="2250510" y="2985516"/>
            <a:chExt cx="4413504" cy="1793191"/>
          </a:xfrm>
        </p:grpSpPr>
        <p:pic>
          <p:nvPicPr>
            <p:cNvPr id="12" name="Obrázek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510" y="2985516"/>
              <a:ext cx="4413504" cy="1472184"/>
            </a:xfrm>
            <a:prstGeom prst="rect">
              <a:avLst/>
            </a:prstGeom>
          </p:spPr>
        </p:pic>
        <p:sp>
          <p:nvSpPr>
            <p:cNvPr id="14" name="TextovéPole 13"/>
            <p:cNvSpPr txBox="1"/>
            <p:nvPr/>
          </p:nvSpPr>
          <p:spPr>
            <a:xfrm>
              <a:off x="2871216" y="4470930"/>
              <a:ext cx="3402855" cy="307777"/>
            </a:xfrm>
            <a:prstGeom prst="rect">
              <a:avLst/>
            </a:prstGeom>
            <a:noFill/>
          </p:spPr>
          <p:txBody>
            <a:bodyPr wrap="none" rtlCol="0">
              <a:spAutoFit/>
            </a:bodyPr>
            <a:lstStyle/>
            <a:p>
              <a:r>
                <a:rPr lang="en-GB" sz="1400" dirty="0"/>
                <a:t>Fig. CS5.3 Inhibitors of thymidylate synthase</a:t>
              </a:r>
            </a:p>
          </p:txBody>
        </p:sp>
      </p:grpSp>
      <p:grpSp>
        <p:nvGrpSpPr>
          <p:cNvPr id="17" name="Skupina 16"/>
          <p:cNvGrpSpPr/>
          <p:nvPr/>
        </p:nvGrpSpPr>
        <p:grpSpPr>
          <a:xfrm>
            <a:off x="6938989" y="2651715"/>
            <a:ext cx="3011530" cy="2531671"/>
            <a:chOff x="7022964" y="2706008"/>
            <a:chExt cx="3011530" cy="2531671"/>
          </a:xfrm>
        </p:grpSpPr>
        <p:pic>
          <p:nvPicPr>
            <p:cNvPr id="13" name="Obrázek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2771" y="2706008"/>
              <a:ext cx="2008632" cy="2002536"/>
            </a:xfrm>
            <a:prstGeom prst="rect">
              <a:avLst/>
            </a:prstGeom>
          </p:spPr>
        </p:pic>
        <p:sp>
          <p:nvSpPr>
            <p:cNvPr id="16" name="TextovéPole 15"/>
            <p:cNvSpPr txBox="1"/>
            <p:nvPr/>
          </p:nvSpPr>
          <p:spPr>
            <a:xfrm>
              <a:off x="7022964" y="4714459"/>
              <a:ext cx="3011530" cy="523220"/>
            </a:xfrm>
            <a:prstGeom prst="rect">
              <a:avLst/>
            </a:prstGeom>
            <a:noFill/>
          </p:spPr>
          <p:txBody>
            <a:bodyPr wrap="none" rtlCol="0">
              <a:spAutoFit/>
            </a:bodyPr>
            <a:lstStyle/>
            <a:p>
              <a:r>
                <a:rPr lang="en-GB" sz="1400" dirty="0"/>
                <a:t>Fig. CS5.4. Binding interactions holding</a:t>
              </a:r>
            </a:p>
            <a:p>
              <a:r>
                <a:rPr lang="en-GB" sz="1400" dirty="0"/>
                <a:t>a </a:t>
              </a:r>
              <a:r>
                <a:rPr lang="en-GB" sz="1400" dirty="0" err="1"/>
                <a:t>pteridine</a:t>
              </a:r>
              <a:r>
                <a:rPr lang="en-GB" sz="1400" dirty="0"/>
                <a:t> moiety in the active site</a:t>
              </a:r>
            </a:p>
          </p:txBody>
        </p:sp>
      </p:grpSp>
      <p:sp>
        <p:nvSpPr>
          <p:cNvPr id="5" name="Obdélník 3">
            <a:extLst>
              <a:ext uri="{FF2B5EF4-FFF2-40B4-BE49-F238E27FC236}">
                <a16:creationId xmlns:a16="http://schemas.microsoft.com/office/drawing/2014/main" xmlns="" id="{29391FD5-AE02-52AE-631E-DBDFED489B6D}"/>
              </a:ext>
            </a:extLst>
          </p:cNvPr>
          <p:cNvSpPr/>
          <p:nvPr/>
        </p:nvSpPr>
        <p:spPr>
          <a:xfrm>
            <a:off x="3249312" y="6623455"/>
            <a:ext cx="5693375" cy="251316"/>
          </a:xfrm>
          <a:prstGeom prst="rect">
            <a:avLst/>
          </a:prstGeom>
        </p:spPr>
        <p:txBody>
          <a:bodyPr wrap="square">
            <a:spAutoFit/>
          </a:bodyPr>
          <a:lstStyle/>
          <a:p>
            <a:r>
              <a:rPr lang="en-GB" sz="1000" dirty="0"/>
              <a:t>Patrick GL: An Introduction to Medicinal Chemistry, Oxford University Press, New York 2009, 4</a:t>
            </a:r>
            <a:r>
              <a:rPr lang="en-GB" sz="1000" baseline="30000" dirty="0"/>
              <a:t>th</a:t>
            </a:r>
            <a:r>
              <a:rPr lang="en-GB" sz="1000" dirty="0"/>
              <a:t> Ed.</a:t>
            </a:r>
          </a:p>
        </p:txBody>
      </p:sp>
    </p:spTree>
    <p:extLst>
      <p:ext uri="{BB962C8B-B14F-4D97-AF65-F5344CB8AC3E}">
        <p14:creationId xmlns:p14="http://schemas.microsoft.com/office/powerpoint/2010/main" val="4155029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Design of </a:t>
            </a:r>
            <a:r>
              <a:rPr lang="en-GB" dirty="0">
                <a:solidFill>
                  <a:srgbClr val="FF0000"/>
                </a:solidFill>
              </a:rPr>
              <a:t>a thymidylate synthase inhibitor</a:t>
            </a:r>
            <a:endParaRPr lang="cs-CZ" dirty="0"/>
          </a:p>
        </p:txBody>
      </p:sp>
      <p:sp>
        <p:nvSpPr>
          <p:cNvPr id="3" name="Zástupný symbol pro obsah 2"/>
          <p:cNvSpPr>
            <a:spLocks noGrp="1"/>
          </p:cNvSpPr>
          <p:nvPr>
            <p:ph idx="1"/>
          </p:nvPr>
        </p:nvSpPr>
        <p:spPr/>
        <p:txBody>
          <a:bodyPr>
            <a:normAutofit/>
          </a:bodyPr>
          <a:lstStyle/>
          <a:p>
            <a:r>
              <a:rPr lang="en-GB" b="1" dirty="0" err="1"/>
              <a:t>naphtalene</a:t>
            </a:r>
            <a:r>
              <a:rPr lang="en-GB" dirty="0"/>
              <a:t> scaffold was chosen for hydrophobic part and </a:t>
            </a:r>
            <a:r>
              <a:rPr lang="en-GB" b="1" dirty="0"/>
              <a:t>cyclic amide </a:t>
            </a:r>
            <a:r>
              <a:rPr lang="en-GB" dirty="0"/>
              <a:t>for HB interaction</a:t>
            </a:r>
          </a:p>
        </p:txBody>
      </p:sp>
      <p:pic>
        <p:nvPicPr>
          <p:cNvPr id="9" name="Zástupný symbol pro obsah 8"/>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6586486" y="2428214"/>
            <a:ext cx="4543425" cy="2430462"/>
          </a:xfrm>
        </p:spPr>
      </p:pic>
      <p:grpSp>
        <p:nvGrpSpPr>
          <p:cNvPr id="7" name="Skupina 6"/>
          <p:cNvGrpSpPr/>
          <p:nvPr/>
        </p:nvGrpSpPr>
        <p:grpSpPr>
          <a:xfrm>
            <a:off x="838200" y="2934350"/>
            <a:ext cx="4971288" cy="2232103"/>
            <a:chOff x="3143825" y="2856007"/>
            <a:chExt cx="4971288" cy="2232103"/>
          </a:xfrm>
        </p:grpSpPr>
        <p:pic>
          <p:nvPicPr>
            <p:cNvPr id="5" name="Obráze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3825" y="2856007"/>
              <a:ext cx="4971288" cy="1911096"/>
            </a:xfrm>
            <a:prstGeom prst="rect">
              <a:avLst/>
            </a:prstGeom>
          </p:spPr>
        </p:pic>
        <p:sp>
          <p:nvSpPr>
            <p:cNvPr id="6" name="TextovéPole 5"/>
            <p:cNvSpPr txBox="1"/>
            <p:nvPr/>
          </p:nvSpPr>
          <p:spPr>
            <a:xfrm>
              <a:off x="3415004" y="4780333"/>
              <a:ext cx="4628575" cy="307777"/>
            </a:xfrm>
            <a:prstGeom prst="rect">
              <a:avLst/>
            </a:prstGeom>
            <a:noFill/>
          </p:spPr>
          <p:txBody>
            <a:bodyPr wrap="none" rtlCol="0">
              <a:spAutoFit/>
            </a:bodyPr>
            <a:lstStyle/>
            <a:p>
              <a:r>
                <a:rPr lang="en-GB" sz="1400" dirty="0"/>
                <a:t>Fig. CS5.5 Design of an enzyme inhibitor by </a:t>
              </a:r>
              <a:r>
                <a:rPr lang="en-GB" sz="1400" i="1" dirty="0"/>
                <a:t>de novo </a:t>
              </a:r>
              <a:r>
                <a:rPr lang="en-GB" sz="1400" dirty="0"/>
                <a:t>methods</a:t>
              </a:r>
            </a:p>
          </p:txBody>
        </p:sp>
      </p:grpSp>
      <p:sp>
        <p:nvSpPr>
          <p:cNvPr id="10" name="TextovéPole 9"/>
          <p:cNvSpPr txBox="1"/>
          <p:nvPr/>
        </p:nvSpPr>
        <p:spPr>
          <a:xfrm>
            <a:off x="6586486" y="4845446"/>
            <a:ext cx="4620432" cy="523220"/>
          </a:xfrm>
          <a:prstGeom prst="rect">
            <a:avLst/>
          </a:prstGeom>
          <a:noFill/>
        </p:spPr>
        <p:txBody>
          <a:bodyPr wrap="none" rtlCol="0">
            <a:spAutoFit/>
          </a:bodyPr>
          <a:lstStyle/>
          <a:p>
            <a:r>
              <a:rPr lang="en-GB" sz="1400" dirty="0"/>
              <a:t>Fig. CS5.6 Intended versus actual interactions of the inhibitor</a:t>
            </a:r>
          </a:p>
          <a:p>
            <a:r>
              <a:rPr lang="en-GB" sz="1400" dirty="0"/>
              <a:t>with the active site</a:t>
            </a:r>
          </a:p>
        </p:txBody>
      </p:sp>
      <p:sp>
        <p:nvSpPr>
          <p:cNvPr id="8" name="Obdélník 3">
            <a:extLst>
              <a:ext uri="{FF2B5EF4-FFF2-40B4-BE49-F238E27FC236}">
                <a16:creationId xmlns:a16="http://schemas.microsoft.com/office/drawing/2014/main" xmlns="" id="{5EF0F67C-FEDF-F35C-160A-2506226B3F11}"/>
              </a:ext>
            </a:extLst>
          </p:cNvPr>
          <p:cNvSpPr/>
          <p:nvPr/>
        </p:nvSpPr>
        <p:spPr>
          <a:xfrm>
            <a:off x="3249312" y="6623455"/>
            <a:ext cx="5693375" cy="251316"/>
          </a:xfrm>
          <a:prstGeom prst="rect">
            <a:avLst/>
          </a:prstGeom>
        </p:spPr>
        <p:txBody>
          <a:bodyPr wrap="square">
            <a:spAutoFit/>
          </a:bodyPr>
          <a:lstStyle/>
          <a:p>
            <a:r>
              <a:rPr lang="en-GB" sz="1000" dirty="0"/>
              <a:t>Patrick GL: An Introduction to Medicinal Chemistry, Oxford University Press, New York 2009, 4</a:t>
            </a:r>
            <a:r>
              <a:rPr lang="en-GB" sz="1000" baseline="30000" dirty="0"/>
              <a:t>th</a:t>
            </a:r>
            <a:r>
              <a:rPr lang="en-GB" sz="1000" dirty="0"/>
              <a:t> Ed.</a:t>
            </a:r>
          </a:p>
        </p:txBody>
      </p:sp>
    </p:spTree>
    <p:extLst>
      <p:ext uri="{BB962C8B-B14F-4D97-AF65-F5344CB8AC3E}">
        <p14:creationId xmlns:p14="http://schemas.microsoft.com/office/powerpoint/2010/main" val="462662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Design of </a:t>
            </a:r>
            <a:r>
              <a:rPr lang="en-GB" dirty="0">
                <a:solidFill>
                  <a:srgbClr val="FF0000"/>
                </a:solidFill>
              </a:rPr>
              <a:t>a thymidylate synthase inhibitor</a:t>
            </a:r>
            <a:endParaRPr lang="cs-CZ" dirty="0"/>
          </a:p>
        </p:txBody>
      </p:sp>
      <p:sp>
        <p:nvSpPr>
          <p:cNvPr id="3" name="Zástupný symbol pro obsah 2"/>
          <p:cNvSpPr>
            <a:spLocks noGrp="1"/>
          </p:cNvSpPr>
          <p:nvPr>
            <p:ph idx="1"/>
          </p:nvPr>
        </p:nvSpPr>
        <p:spPr>
          <a:xfrm>
            <a:off x="838200" y="1825625"/>
            <a:ext cx="10515600" cy="1140620"/>
          </a:xfrm>
        </p:spPr>
        <p:txBody>
          <a:bodyPr>
            <a:normAutofit fontScale="85000" lnSpcReduction="20000"/>
          </a:bodyPr>
          <a:lstStyle/>
          <a:p>
            <a:r>
              <a:rPr lang="en-GB" b="1" dirty="0"/>
              <a:t>optimization</a:t>
            </a:r>
            <a:r>
              <a:rPr lang="en-GB" dirty="0"/>
              <a:t> – docking of proposed structures overlaying the lead</a:t>
            </a:r>
          </a:p>
          <a:p>
            <a:r>
              <a:rPr lang="en-GB" dirty="0"/>
              <a:t>compounds passed the test were </a:t>
            </a:r>
            <a:r>
              <a:rPr lang="en-GB" b="1" dirty="0"/>
              <a:t>synthesized a</a:t>
            </a:r>
            <a:r>
              <a:rPr lang="cs-CZ" b="1" dirty="0" err="1"/>
              <a:t>nd</a:t>
            </a:r>
            <a:r>
              <a:rPr lang="en-GB" b="1" dirty="0"/>
              <a:t> tested </a:t>
            </a:r>
            <a:r>
              <a:rPr lang="en-GB" dirty="0"/>
              <a:t>(41 compd.)</a:t>
            </a:r>
            <a:endParaRPr lang="cs-CZ" dirty="0"/>
          </a:p>
          <a:p>
            <a:r>
              <a:rPr lang="en-GB" dirty="0"/>
              <a:t>the result was </a:t>
            </a:r>
            <a:r>
              <a:rPr lang="en-GB" b="1" dirty="0"/>
              <a:t>a lead compound</a:t>
            </a:r>
            <a:r>
              <a:rPr lang="en-GB" dirty="0"/>
              <a:t> inhibiting bacterial as well human enzyme</a:t>
            </a:r>
          </a:p>
        </p:txBody>
      </p:sp>
      <p:grpSp>
        <p:nvGrpSpPr>
          <p:cNvPr id="14" name="Group 13"/>
          <p:cNvGrpSpPr/>
          <p:nvPr/>
        </p:nvGrpSpPr>
        <p:grpSpPr>
          <a:xfrm>
            <a:off x="816977" y="4392271"/>
            <a:ext cx="3181705" cy="1911253"/>
            <a:chOff x="838200" y="3698018"/>
            <a:chExt cx="3181705" cy="1911253"/>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9119" y="3698018"/>
              <a:ext cx="2008632" cy="728472"/>
            </a:xfrm>
            <a:prstGeom prst="rect">
              <a:avLst/>
            </a:prstGeom>
          </p:spPr>
        </p:pic>
        <p:sp>
          <p:nvSpPr>
            <p:cNvPr id="13" name="TextBox 12"/>
            <p:cNvSpPr txBox="1"/>
            <p:nvPr/>
          </p:nvSpPr>
          <p:spPr>
            <a:xfrm>
              <a:off x="838200" y="4439720"/>
              <a:ext cx="3181705" cy="1169551"/>
            </a:xfrm>
            <a:prstGeom prst="rect">
              <a:avLst/>
            </a:prstGeom>
            <a:noFill/>
          </p:spPr>
          <p:txBody>
            <a:bodyPr wrap="none" rtlCol="0">
              <a:spAutoFit/>
            </a:bodyPr>
            <a:lstStyle/>
            <a:p>
              <a:r>
                <a:rPr lang="en-GB" sz="1400" dirty="0"/>
                <a:t>Fig. CS5.7 Variable positions (in colour)</a:t>
              </a:r>
            </a:p>
            <a:p>
              <a:r>
                <a:rPr lang="en-GB" sz="1400" dirty="0"/>
                <a:t>R</a:t>
              </a:r>
              <a:r>
                <a:rPr lang="en-GB" sz="1400" baseline="30000" dirty="0"/>
                <a:t>1</a:t>
              </a:r>
              <a:r>
                <a:rPr lang="en-GB" sz="1400" dirty="0"/>
                <a:t> = CH</a:t>
              </a:r>
              <a:r>
                <a:rPr lang="en-GB" sz="1400" baseline="-25000" dirty="0"/>
                <a:t>2</a:t>
              </a:r>
              <a:r>
                <a:rPr lang="en-GB" sz="1400" dirty="0"/>
                <a:t>CH</a:t>
              </a:r>
              <a:r>
                <a:rPr lang="en-GB" sz="1400" baseline="-25000" dirty="0"/>
                <a:t>2</a:t>
              </a:r>
              <a:r>
                <a:rPr lang="en-GB" sz="1400" dirty="0"/>
                <a:t>OH, CH</a:t>
              </a:r>
              <a:r>
                <a:rPr lang="en-GB" sz="1400" baseline="-25000" dirty="0"/>
                <a:t>3</a:t>
              </a:r>
            </a:p>
            <a:p>
              <a:r>
                <a:rPr lang="en-GB" sz="1400" dirty="0"/>
                <a:t>R</a:t>
              </a:r>
              <a:r>
                <a:rPr lang="cs-CZ" sz="1400" baseline="30000" dirty="0"/>
                <a:t>2</a:t>
              </a:r>
              <a:r>
                <a:rPr lang="cs-CZ" sz="1400" dirty="0"/>
                <a:t> = </a:t>
              </a:r>
              <a:r>
                <a:rPr lang="en-GB" sz="1400" dirty="0"/>
                <a:t> NH</a:t>
              </a:r>
              <a:r>
                <a:rPr lang="en-GB" sz="1400" baseline="-25000" dirty="0"/>
                <a:t>2</a:t>
              </a:r>
            </a:p>
            <a:p>
              <a:r>
                <a:rPr lang="en-GB" sz="1400" dirty="0"/>
                <a:t>R</a:t>
              </a:r>
              <a:r>
                <a:rPr lang="en-GB" sz="1400" baseline="30000" dirty="0"/>
                <a:t>3</a:t>
              </a:r>
              <a:r>
                <a:rPr lang="en-GB" sz="1400" dirty="0"/>
                <a:t> = Cl, CH</a:t>
              </a:r>
              <a:r>
                <a:rPr lang="en-GB" sz="1400" baseline="-25000" dirty="0"/>
                <a:t>3</a:t>
              </a:r>
              <a:r>
                <a:rPr lang="en-GB" sz="1400" dirty="0"/>
                <a:t> (beneficial for bact. </a:t>
              </a:r>
              <a:r>
                <a:rPr lang="cs-CZ" sz="1400" dirty="0"/>
                <a:t>e</a:t>
              </a:r>
              <a:r>
                <a:rPr lang="en-GB" sz="1400" dirty="0" err="1"/>
                <a:t>nzyme</a:t>
              </a:r>
              <a:r>
                <a:rPr lang="en-GB" sz="1400" dirty="0"/>
                <a:t>)</a:t>
              </a:r>
            </a:p>
            <a:p>
              <a:r>
                <a:rPr lang="en-GB" sz="1400" dirty="0"/>
                <a:t>R</a:t>
              </a:r>
              <a:r>
                <a:rPr lang="en-GB" sz="1400" baseline="30000" dirty="0"/>
                <a:t>4</a:t>
              </a:r>
              <a:r>
                <a:rPr lang="en-GB" sz="1400" dirty="0"/>
                <a:t> = </a:t>
              </a:r>
              <a:r>
                <a:rPr lang="en-GB" sz="1400" dirty="0" err="1"/>
                <a:t>morpholine</a:t>
              </a:r>
              <a:endParaRPr lang="en-GB" sz="1400" dirty="0"/>
            </a:p>
          </p:txBody>
        </p:sp>
      </p:grpSp>
      <p:grpSp>
        <p:nvGrpSpPr>
          <p:cNvPr id="17" name="Group 16"/>
          <p:cNvGrpSpPr/>
          <p:nvPr/>
        </p:nvGrpSpPr>
        <p:grpSpPr>
          <a:xfrm>
            <a:off x="4139410" y="3063558"/>
            <a:ext cx="3548536" cy="2588201"/>
            <a:chOff x="4139410" y="3063558"/>
            <a:chExt cx="3548536" cy="2588201"/>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1903" y="3063558"/>
              <a:ext cx="2206752" cy="2005584"/>
            </a:xfrm>
            <a:prstGeom prst="rect">
              <a:avLst/>
            </a:prstGeom>
          </p:spPr>
        </p:pic>
        <p:sp>
          <p:nvSpPr>
            <p:cNvPr id="15" name="TextBox 14"/>
            <p:cNvSpPr txBox="1"/>
            <p:nvPr/>
          </p:nvSpPr>
          <p:spPr>
            <a:xfrm>
              <a:off x="4139410" y="5128539"/>
              <a:ext cx="3548536" cy="523220"/>
            </a:xfrm>
            <a:prstGeom prst="rect">
              <a:avLst/>
            </a:prstGeom>
            <a:noFill/>
          </p:spPr>
          <p:txBody>
            <a:bodyPr wrap="none" rtlCol="0">
              <a:spAutoFit/>
            </a:bodyPr>
            <a:lstStyle/>
            <a:p>
              <a:r>
                <a:rPr lang="en-GB" sz="1400" dirty="0"/>
                <a:t>Fig. CS8.8 Binding interactions of the modified</a:t>
              </a:r>
            </a:p>
            <a:p>
              <a:r>
                <a:rPr lang="cs-CZ" sz="1400" dirty="0"/>
                <a:t>i</a:t>
              </a:r>
              <a:r>
                <a:rPr lang="en-GB" sz="1400" dirty="0" err="1"/>
                <a:t>nhibitor</a:t>
              </a:r>
              <a:r>
                <a:rPr lang="en-GB" sz="1400" dirty="0"/>
                <a:t> with the active site</a:t>
              </a:r>
            </a:p>
          </p:txBody>
        </p:sp>
      </p:grpSp>
      <p:grpSp>
        <p:nvGrpSpPr>
          <p:cNvPr id="18" name="Group 17"/>
          <p:cNvGrpSpPr/>
          <p:nvPr/>
        </p:nvGrpSpPr>
        <p:grpSpPr>
          <a:xfrm>
            <a:off x="8193320" y="4187500"/>
            <a:ext cx="3375348" cy="1661683"/>
            <a:chOff x="7941854" y="3516701"/>
            <a:chExt cx="3375348" cy="1661683"/>
          </a:xfrm>
        </p:grpSpPr>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3573" y="3516701"/>
              <a:ext cx="2246376" cy="850392"/>
            </a:xfrm>
            <a:prstGeom prst="rect">
              <a:avLst/>
            </a:prstGeom>
          </p:spPr>
        </p:pic>
        <p:sp>
          <p:nvSpPr>
            <p:cNvPr id="16" name="TextBox 15"/>
            <p:cNvSpPr txBox="1"/>
            <p:nvPr/>
          </p:nvSpPr>
          <p:spPr>
            <a:xfrm>
              <a:off x="7941854" y="4439720"/>
              <a:ext cx="3375348" cy="738664"/>
            </a:xfrm>
            <a:prstGeom prst="rect">
              <a:avLst/>
            </a:prstGeom>
            <a:noFill/>
          </p:spPr>
          <p:txBody>
            <a:bodyPr wrap="none" rtlCol="0">
              <a:spAutoFit/>
            </a:bodyPr>
            <a:lstStyle/>
            <a:p>
              <a:r>
                <a:rPr lang="en-GB" sz="1400" dirty="0"/>
                <a:t>Fig. CS5.9 Modified inhibitor put forward</a:t>
              </a:r>
            </a:p>
            <a:p>
              <a:r>
                <a:rPr lang="en-GB" sz="1400" dirty="0"/>
                <a:t>for clinical trial</a:t>
              </a:r>
            </a:p>
            <a:p>
              <a:r>
                <a:rPr lang="en-GB" sz="1400" dirty="0"/>
                <a:t>(500 times more active than original amide)</a:t>
              </a:r>
            </a:p>
          </p:txBody>
        </p:sp>
      </p:grpSp>
      <p:sp>
        <p:nvSpPr>
          <p:cNvPr id="5" name="Obdélník 3">
            <a:extLst>
              <a:ext uri="{FF2B5EF4-FFF2-40B4-BE49-F238E27FC236}">
                <a16:creationId xmlns:a16="http://schemas.microsoft.com/office/drawing/2014/main" xmlns="" id="{84F7999F-5223-F754-B104-9E597BFAA27D}"/>
              </a:ext>
            </a:extLst>
          </p:cNvPr>
          <p:cNvSpPr/>
          <p:nvPr/>
        </p:nvSpPr>
        <p:spPr>
          <a:xfrm>
            <a:off x="3249312" y="6623455"/>
            <a:ext cx="5693375" cy="251316"/>
          </a:xfrm>
          <a:prstGeom prst="rect">
            <a:avLst/>
          </a:prstGeom>
        </p:spPr>
        <p:txBody>
          <a:bodyPr wrap="square">
            <a:spAutoFit/>
          </a:bodyPr>
          <a:lstStyle/>
          <a:p>
            <a:r>
              <a:rPr lang="en-GB" sz="1000" dirty="0"/>
              <a:t>Patrick GL: An Introduction to Medicinal Chemistry, Oxford University Press, New York 2009, 4</a:t>
            </a:r>
            <a:r>
              <a:rPr lang="en-GB" sz="1000" baseline="30000" dirty="0"/>
              <a:t>th</a:t>
            </a:r>
            <a:r>
              <a:rPr lang="en-GB" sz="1000" dirty="0"/>
              <a:t> Ed.</a:t>
            </a:r>
          </a:p>
        </p:txBody>
      </p:sp>
    </p:spTree>
    <p:extLst>
      <p:ext uri="{BB962C8B-B14F-4D97-AF65-F5344CB8AC3E}">
        <p14:creationId xmlns:p14="http://schemas.microsoft.com/office/powerpoint/2010/main" val="2107414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Design of </a:t>
            </a:r>
            <a:r>
              <a:rPr lang="cs-CZ" dirty="0">
                <a:solidFill>
                  <a:srgbClr val="FF0000"/>
                </a:solidFill>
              </a:rPr>
              <a:t>r</a:t>
            </a:r>
            <a:r>
              <a:rPr lang="en-GB" dirty="0" err="1">
                <a:solidFill>
                  <a:srgbClr val="FF0000"/>
                </a:solidFill>
              </a:rPr>
              <a:t>itonavir</a:t>
            </a:r>
            <a:r>
              <a:rPr lang="en-GB" dirty="0"/>
              <a:t> and </a:t>
            </a:r>
            <a:r>
              <a:rPr lang="cs-CZ" dirty="0">
                <a:solidFill>
                  <a:srgbClr val="FF0000"/>
                </a:solidFill>
              </a:rPr>
              <a:t>l</a:t>
            </a:r>
            <a:r>
              <a:rPr lang="en-GB" dirty="0" err="1" smtClean="0">
                <a:solidFill>
                  <a:srgbClr val="FF0000"/>
                </a:solidFill>
              </a:rPr>
              <a:t>opinavir</a:t>
            </a:r>
            <a:r>
              <a:rPr lang="en-GB" dirty="0" smtClean="0"/>
              <a:t/>
            </a:r>
            <a:br>
              <a:rPr lang="en-GB" dirty="0" smtClean="0"/>
            </a:br>
            <a:r>
              <a:rPr lang="en-GB" dirty="0" smtClean="0"/>
              <a:t>(</a:t>
            </a:r>
            <a:r>
              <a:rPr lang="en-GB" dirty="0" err="1" smtClean="0">
                <a:solidFill>
                  <a:srgbClr val="7030A0"/>
                </a:solidFill>
              </a:rPr>
              <a:t>Abott</a:t>
            </a:r>
            <a:r>
              <a:rPr lang="en-GB" dirty="0" smtClean="0">
                <a:solidFill>
                  <a:srgbClr val="7030A0"/>
                </a:solidFill>
              </a:rPr>
              <a:t> </a:t>
            </a:r>
            <a:r>
              <a:rPr lang="en-GB" dirty="0">
                <a:solidFill>
                  <a:srgbClr val="7030A0"/>
                </a:solidFill>
              </a:rPr>
              <a:t>Pharmaceuticals</a:t>
            </a:r>
            <a:r>
              <a:rPr lang="en-GB" dirty="0"/>
              <a:t>)</a:t>
            </a:r>
          </a:p>
        </p:txBody>
      </p:sp>
      <p:sp>
        <p:nvSpPr>
          <p:cNvPr id="3" name="Content Placeholder 2"/>
          <p:cNvSpPr>
            <a:spLocks noGrp="1"/>
          </p:cNvSpPr>
          <p:nvPr>
            <p:ph idx="1"/>
          </p:nvPr>
        </p:nvSpPr>
        <p:spPr/>
        <p:txBody>
          <a:bodyPr>
            <a:normAutofit fontScale="92500" lnSpcReduction="10000"/>
          </a:bodyPr>
          <a:lstStyle/>
          <a:p>
            <a:r>
              <a:rPr lang="en-GB" dirty="0"/>
              <a:t>C2 symmetry of protease active site → </a:t>
            </a:r>
            <a:r>
              <a:rPr lang="en-GB" b="1" dirty="0"/>
              <a:t>symmetric inhibitors</a:t>
            </a:r>
          </a:p>
          <a:p>
            <a:pPr lvl="1"/>
            <a:r>
              <a:rPr lang="en-GB" dirty="0"/>
              <a:t>might have better selectivity</a:t>
            </a:r>
          </a:p>
          <a:p>
            <a:pPr lvl="1"/>
            <a:r>
              <a:rPr lang="en-GB" dirty="0"/>
              <a:t>might be better recognized by viral proteases than by human ones</a:t>
            </a:r>
          </a:p>
          <a:p>
            <a:pPr lvl="1"/>
            <a:r>
              <a:rPr lang="en-GB" dirty="0"/>
              <a:t>symmetrical binding might be stronger</a:t>
            </a:r>
          </a:p>
          <a:p>
            <a:pPr lvl="1"/>
            <a:endParaRPr lang="en-GB" dirty="0"/>
          </a:p>
          <a:p>
            <a:pPr lvl="1"/>
            <a:endParaRPr lang="en-GB" dirty="0"/>
          </a:p>
          <a:p>
            <a:pPr lvl="1"/>
            <a:endParaRPr lang="en-GB" dirty="0"/>
          </a:p>
          <a:p>
            <a:pPr lvl="1"/>
            <a:endParaRPr lang="en-GB" dirty="0"/>
          </a:p>
          <a:p>
            <a:pPr lvl="1"/>
            <a:endParaRPr lang="en-GB" dirty="0"/>
          </a:p>
          <a:p>
            <a:pPr lvl="1"/>
            <a:endParaRPr lang="en-GB" dirty="0"/>
          </a:p>
          <a:p>
            <a:r>
              <a:rPr lang="en-GB" dirty="0"/>
              <a:t>analysis of molecular modelling was favourable, but after synthesis it inhibited enzyme weakly and it was inactive against the virus </a:t>
            </a:r>
            <a:r>
              <a:rPr lang="en-GB" i="1" dirty="0"/>
              <a:t>in vitro</a:t>
            </a:r>
          </a:p>
          <a:p>
            <a:pPr lvl="1"/>
            <a:endParaRPr lang="cs-CZ" dirty="0"/>
          </a:p>
        </p:txBody>
      </p:sp>
      <p:sp>
        <p:nvSpPr>
          <p:cNvPr id="4" name="Obdélník 3"/>
          <p:cNvSpPr/>
          <p:nvPr/>
        </p:nvSpPr>
        <p:spPr>
          <a:xfrm>
            <a:off x="3329995" y="6606684"/>
            <a:ext cx="5532010" cy="251316"/>
          </a:xfrm>
          <a:prstGeom prst="rect">
            <a:avLst/>
          </a:prstGeom>
        </p:spPr>
        <p:txBody>
          <a:bodyPr wrap="square">
            <a:spAutoFit/>
          </a:bodyPr>
          <a:lstStyle/>
          <a:p>
            <a:r>
              <a:rPr lang="en-GB" sz="1000" dirty="0"/>
              <a:t>Patrick GL: An Introduction to Medicinal Chemistry, Oxford University Press, New York 2009, 4</a:t>
            </a:r>
            <a:r>
              <a:rPr lang="en-GB" sz="1000" baseline="30000" dirty="0"/>
              <a:t>th</a:t>
            </a:r>
            <a:r>
              <a:rPr lang="en-GB" sz="1000" dirty="0"/>
              <a:t> Ed.</a:t>
            </a:r>
          </a:p>
        </p:txBody>
      </p:sp>
      <p:grpSp>
        <p:nvGrpSpPr>
          <p:cNvPr id="7" name="Group 6"/>
          <p:cNvGrpSpPr/>
          <p:nvPr/>
        </p:nvGrpSpPr>
        <p:grpSpPr>
          <a:xfrm>
            <a:off x="2703535" y="3317301"/>
            <a:ext cx="6174960" cy="1853632"/>
            <a:chOff x="3100040" y="2659380"/>
            <a:chExt cx="6174960" cy="1853632"/>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6452" y="2659380"/>
              <a:ext cx="4959096" cy="1539240"/>
            </a:xfrm>
            <a:prstGeom prst="rect">
              <a:avLst/>
            </a:prstGeom>
          </p:spPr>
        </p:pic>
        <p:sp>
          <p:nvSpPr>
            <p:cNvPr id="6" name="TextBox 5"/>
            <p:cNvSpPr txBox="1"/>
            <p:nvPr/>
          </p:nvSpPr>
          <p:spPr>
            <a:xfrm>
              <a:off x="3100040" y="4205235"/>
              <a:ext cx="6174960" cy="307777"/>
            </a:xfrm>
            <a:prstGeom prst="rect">
              <a:avLst/>
            </a:prstGeom>
            <a:noFill/>
          </p:spPr>
          <p:txBody>
            <a:bodyPr wrap="none" rtlCol="0">
              <a:spAutoFit/>
            </a:bodyPr>
            <a:lstStyle/>
            <a:p>
              <a:r>
                <a:rPr lang="en-GB" sz="1400" dirty="0"/>
                <a:t>Fig. 20.24 </a:t>
              </a:r>
              <a:r>
                <a:rPr lang="en-GB" sz="1400" i="1" dirty="0"/>
                <a:t>De novo </a:t>
              </a:r>
              <a:r>
                <a:rPr lang="en-GB" sz="1400" dirty="0"/>
                <a:t>design of a symmetrical lead compound acting as an inhibitor</a:t>
              </a:r>
            </a:p>
          </p:txBody>
        </p:sp>
      </p:grpSp>
    </p:spTree>
    <p:extLst>
      <p:ext uri="{BB962C8B-B14F-4D97-AF65-F5344CB8AC3E}">
        <p14:creationId xmlns:p14="http://schemas.microsoft.com/office/powerpoint/2010/main" val="2860415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Design </a:t>
            </a:r>
            <a:r>
              <a:rPr lang="cs-CZ" dirty="0" err="1"/>
              <a:t>of</a:t>
            </a:r>
            <a:r>
              <a:rPr lang="cs-CZ" dirty="0"/>
              <a:t> </a:t>
            </a:r>
            <a:r>
              <a:rPr lang="cs-CZ" dirty="0">
                <a:solidFill>
                  <a:srgbClr val="FF0000"/>
                </a:solidFill>
              </a:rPr>
              <a:t>r</a:t>
            </a:r>
            <a:r>
              <a:rPr lang="en-GB" dirty="0" err="1">
                <a:solidFill>
                  <a:srgbClr val="FF0000"/>
                </a:solidFill>
              </a:rPr>
              <a:t>itonavir</a:t>
            </a:r>
            <a:r>
              <a:rPr lang="en-GB" dirty="0"/>
              <a:t> and </a:t>
            </a:r>
            <a:r>
              <a:rPr lang="cs-CZ" dirty="0">
                <a:solidFill>
                  <a:srgbClr val="FF0000"/>
                </a:solidFill>
              </a:rPr>
              <a:t>l</a:t>
            </a:r>
            <a:r>
              <a:rPr lang="en-GB" dirty="0" err="1">
                <a:solidFill>
                  <a:srgbClr val="FF0000"/>
                </a:solidFill>
              </a:rPr>
              <a:t>opinavir</a:t>
            </a:r>
            <a:r>
              <a:rPr lang="en-GB" dirty="0"/>
              <a:t/>
            </a:r>
            <a:br>
              <a:rPr lang="en-GB" dirty="0"/>
            </a:br>
            <a:r>
              <a:rPr lang="en-GB" dirty="0"/>
              <a:t>(</a:t>
            </a:r>
            <a:r>
              <a:rPr lang="en-GB" dirty="0" err="1">
                <a:solidFill>
                  <a:srgbClr val="7030A0"/>
                </a:solidFill>
              </a:rPr>
              <a:t>Abott</a:t>
            </a:r>
            <a:r>
              <a:rPr lang="en-GB" dirty="0">
                <a:solidFill>
                  <a:srgbClr val="7030A0"/>
                </a:solidFill>
              </a:rPr>
              <a:t> Pharmaceuticals</a:t>
            </a:r>
            <a:r>
              <a:rPr lang="en-GB" dirty="0"/>
              <a:t>)</a:t>
            </a:r>
          </a:p>
        </p:txBody>
      </p:sp>
      <p:sp>
        <p:nvSpPr>
          <p:cNvPr id="3" name="Content Placeholder 2"/>
          <p:cNvSpPr>
            <a:spLocks noGrp="1"/>
          </p:cNvSpPr>
          <p:nvPr>
            <p:ph idx="1"/>
          </p:nvPr>
        </p:nvSpPr>
        <p:spPr/>
        <p:txBody>
          <a:bodyPr>
            <a:normAutofit/>
          </a:bodyPr>
          <a:lstStyle/>
          <a:p>
            <a:r>
              <a:rPr lang="en-GB" dirty="0"/>
              <a:t>extension of the lead molecule: valine added with protected </a:t>
            </a:r>
            <a:r>
              <a:rPr lang="en-GB" i="1" dirty="0"/>
              <a:t>N</a:t>
            </a:r>
            <a:r>
              <a:rPr lang="en-GB" dirty="0"/>
              <a:t>-groups</a:t>
            </a:r>
          </a:p>
          <a:p>
            <a:r>
              <a:rPr lang="en-GB" dirty="0"/>
              <a:t>X-ray of co-crystal</a:t>
            </a:r>
          </a:p>
          <a:p>
            <a:r>
              <a:rPr lang="en-GB" i="1" dirty="0">
                <a:solidFill>
                  <a:srgbClr val="00B050"/>
                </a:solidFill>
              </a:rPr>
              <a:t>de novo </a:t>
            </a:r>
            <a:r>
              <a:rPr lang="en-GB" dirty="0">
                <a:solidFill>
                  <a:srgbClr val="00B050"/>
                </a:solidFill>
              </a:rPr>
              <a:t>design</a:t>
            </a:r>
            <a:r>
              <a:rPr lang="cs-CZ" dirty="0">
                <a:solidFill>
                  <a:srgbClr val="00B050"/>
                </a:solidFill>
              </a:rPr>
              <a:t> + SBDD</a:t>
            </a:r>
            <a:endParaRPr lang="en-GB" dirty="0">
              <a:solidFill>
                <a:srgbClr val="00B050"/>
              </a:solidFill>
            </a:endParaRPr>
          </a:p>
        </p:txBody>
      </p:sp>
      <p:grpSp>
        <p:nvGrpSpPr>
          <p:cNvPr id="11" name="Group 10"/>
          <p:cNvGrpSpPr/>
          <p:nvPr/>
        </p:nvGrpSpPr>
        <p:grpSpPr>
          <a:xfrm>
            <a:off x="1115520" y="3412317"/>
            <a:ext cx="4946904" cy="1287223"/>
            <a:chOff x="1325396" y="2675414"/>
            <a:chExt cx="4946904" cy="1287223"/>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5396" y="2675414"/>
              <a:ext cx="4946904" cy="966216"/>
            </a:xfrm>
            <a:prstGeom prst="rect">
              <a:avLst/>
            </a:prstGeom>
          </p:spPr>
        </p:pic>
        <p:sp>
          <p:nvSpPr>
            <p:cNvPr id="10" name="TextBox 9"/>
            <p:cNvSpPr txBox="1"/>
            <p:nvPr/>
          </p:nvSpPr>
          <p:spPr>
            <a:xfrm>
              <a:off x="1815516" y="3654860"/>
              <a:ext cx="3966663" cy="307777"/>
            </a:xfrm>
            <a:prstGeom prst="rect">
              <a:avLst/>
            </a:prstGeom>
            <a:noFill/>
          </p:spPr>
          <p:txBody>
            <a:bodyPr wrap="none" rtlCol="0">
              <a:spAutoFit/>
            </a:bodyPr>
            <a:lstStyle/>
            <a:p>
              <a:r>
                <a:rPr lang="en-GB" sz="1400" dirty="0"/>
                <a:t>Fig. 20.25 Development of A 74704 (Z = PhCH</a:t>
              </a:r>
              <a:r>
                <a:rPr lang="en-GB" sz="1400" baseline="-25000" dirty="0"/>
                <a:t>2</a:t>
              </a:r>
              <a:r>
                <a:rPr lang="en-GB" sz="1400" dirty="0"/>
                <a:t>OCO)</a:t>
              </a:r>
            </a:p>
          </p:txBody>
        </p:sp>
      </p:grpSp>
      <p:grpSp>
        <p:nvGrpSpPr>
          <p:cNvPr id="13" name="Group 12"/>
          <p:cNvGrpSpPr/>
          <p:nvPr/>
        </p:nvGrpSpPr>
        <p:grpSpPr>
          <a:xfrm>
            <a:off x="7148760" y="2478253"/>
            <a:ext cx="4497193" cy="2268161"/>
            <a:chOff x="6971296" y="2315750"/>
            <a:chExt cx="4497193" cy="2268161"/>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1406" y="2315750"/>
              <a:ext cx="1923288" cy="1685544"/>
            </a:xfrm>
            <a:prstGeom prst="rect">
              <a:avLst/>
            </a:prstGeom>
          </p:spPr>
        </p:pic>
        <p:sp>
          <p:nvSpPr>
            <p:cNvPr id="12" name="TextBox 11"/>
            <p:cNvSpPr txBox="1"/>
            <p:nvPr/>
          </p:nvSpPr>
          <p:spPr>
            <a:xfrm>
              <a:off x="6971296" y="4060691"/>
              <a:ext cx="4497193" cy="523220"/>
            </a:xfrm>
            <a:prstGeom prst="rect">
              <a:avLst/>
            </a:prstGeom>
            <a:noFill/>
          </p:spPr>
          <p:txBody>
            <a:bodyPr wrap="none" rtlCol="0">
              <a:spAutoFit/>
            </a:bodyPr>
            <a:lstStyle/>
            <a:p>
              <a:r>
                <a:rPr lang="en-GB" sz="1400" dirty="0"/>
                <a:t>Fig. 20.26 Binding interactions between the backbone</a:t>
              </a:r>
            </a:p>
            <a:p>
              <a:r>
                <a:rPr lang="en-GB" sz="1400" dirty="0"/>
                <a:t>of A 74704 and the active site of recombinant HIV protease </a:t>
              </a:r>
            </a:p>
          </p:txBody>
        </p:sp>
      </p:grpSp>
      <p:grpSp>
        <p:nvGrpSpPr>
          <p:cNvPr id="7" name="Group 6"/>
          <p:cNvGrpSpPr/>
          <p:nvPr/>
        </p:nvGrpSpPr>
        <p:grpSpPr>
          <a:xfrm>
            <a:off x="3528060" y="4753029"/>
            <a:ext cx="5135880" cy="1744941"/>
            <a:chOff x="3345738" y="4491419"/>
            <a:chExt cx="5135880" cy="1744941"/>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5738" y="4491419"/>
              <a:ext cx="5135880" cy="1389888"/>
            </a:xfrm>
            <a:prstGeom prst="rect">
              <a:avLst/>
            </a:prstGeom>
          </p:spPr>
        </p:pic>
        <p:sp>
          <p:nvSpPr>
            <p:cNvPr id="6" name="TextBox 5"/>
            <p:cNvSpPr txBox="1"/>
            <p:nvPr/>
          </p:nvSpPr>
          <p:spPr>
            <a:xfrm>
              <a:off x="3798847" y="5928583"/>
              <a:ext cx="4312143" cy="307777"/>
            </a:xfrm>
            <a:prstGeom prst="rect">
              <a:avLst/>
            </a:prstGeom>
            <a:noFill/>
          </p:spPr>
          <p:txBody>
            <a:bodyPr wrap="none" rtlCol="0">
              <a:spAutoFit/>
            </a:bodyPr>
            <a:lstStyle/>
            <a:p>
              <a:r>
                <a:rPr lang="en-GB" sz="1400" dirty="0"/>
                <a:t>Fig. 20.27 </a:t>
              </a:r>
              <a:r>
                <a:rPr lang="en-GB" sz="1400" i="1" dirty="0"/>
                <a:t>De novo </a:t>
              </a:r>
              <a:r>
                <a:rPr lang="en-GB" sz="1400" dirty="0"/>
                <a:t>design of a symmetrical  diol inhibitor</a:t>
              </a:r>
            </a:p>
          </p:txBody>
        </p:sp>
      </p:grpSp>
      <p:sp>
        <p:nvSpPr>
          <p:cNvPr id="14" name="Obdélník 3">
            <a:extLst>
              <a:ext uri="{FF2B5EF4-FFF2-40B4-BE49-F238E27FC236}">
                <a16:creationId xmlns:a16="http://schemas.microsoft.com/office/drawing/2014/main" xmlns="" id="{F289CE0A-8005-376E-1DC3-A5222C98C5EA}"/>
              </a:ext>
            </a:extLst>
          </p:cNvPr>
          <p:cNvSpPr/>
          <p:nvPr/>
        </p:nvSpPr>
        <p:spPr>
          <a:xfrm>
            <a:off x="3329995" y="6606684"/>
            <a:ext cx="5532010" cy="251316"/>
          </a:xfrm>
          <a:prstGeom prst="rect">
            <a:avLst/>
          </a:prstGeom>
        </p:spPr>
        <p:txBody>
          <a:bodyPr wrap="square">
            <a:spAutoFit/>
          </a:bodyPr>
          <a:lstStyle/>
          <a:p>
            <a:r>
              <a:rPr lang="en-GB" sz="1000" dirty="0"/>
              <a:t>Patrick GL: An Introduction to Medicinal Chemistry, Oxford University Press, New York 2009, 4</a:t>
            </a:r>
            <a:r>
              <a:rPr lang="en-GB" sz="1000" baseline="30000" dirty="0"/>
              <a:t>th</a:t>
            </a:r>
            <a:r>
              <a:rPr lang="en-GB" sz="1000" dirty="0"/>
              <a:t> Ed.</a:t>
            </a:r>
          </a:p>
        </p:txBody>
      </p:sp>
    </p:spTree>
    <p:extLst>
      <p:ext uri="{BB962C8B-B14F-4D97-AF65-F5344CB8AC3E}">
        <p14:creationId xmlns:p14="http://schemas.microsoft.com/office/powerpoint/2010/main" val="875195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err="1"/>
              <a:t>Introduction</a:t>
            </a:r>
            <a:endParaRPr lang="cs-CZ" dirty="0"/>
          </a:p>
        </p:txBody>
      </p:sp>
      <p:sp>
        <p:nvSpPr>
          <p:cNvPr id="3" name="Content Placeholder 2"/>
          <p:cNvSpPr>
            <a:spLocks noGrp="1"/>
          </p:cNvSpPr>
          <p:nvPr>
            <p:ph idx="1"/>
          </p:nvPr>
        </p:nvSpPr>
        <p:spPr>
          <a:xfrm>
            <a:off x="838200" y="1825626"/>
            <a:ext cx="10515600" cy="2462706"/>
          </a:xfrm>
        </p:spPr>
        <p:txBody>
          <a:bodyPr>
            <a:normAutofit fontScale="77500" lnSpcReduction="20000"/>
          </a:bodyPr>
          <a:lstStyle/>
          <a:p>
            <a:r>
              <a:rPr lang="en-GB" dirty="0"/>
              <a:t>???</a:t>
            </a:r>
            <a:r>
              <a:rPr lang="cs-CZ" dirty="0"/>
              <a:t> </a:t>
            </a:r>
            <a:r>
              <a:rPr lang="en-GB" dirty="0"/>
              <a:t>proclamation: drugs can be designed using </a:t>
            </a:r>
            <a:r>
              <a:rPr lang="en-GB" b="1" dirty="0"/>
              <a:t>molecular modelling alone </a:t>
            </a:r>
            <a:r>
              <a:rPr lang="en-GB" dirty="0"/>
              <a:t>(</a:t>
            </a:r>
            <a:r>
              <a:rPr lang="en-GB" i="1" dirty="0"/>
              <a:t>i.e</a:t>
            </a:r>
            <a:r>
              <a:rPr lang="en-GB" i="1" dirty="0" smtClean="0"/>
              <a:t>.</a:t>
            </a:r>
            <a:r>
              <a:rPr lang="cs-CZ" dirty="0" smtClean="0"/>
              <a:t>,</a:t>
            </a:r>
            <a:r>
              <a:rPr lang="en-GB" dirty="0" smtClean="0"/>
              <a:t> </a:t>
            </a:r>
            <a:r>
              <a:rPr lang="en-GB" i="1" dirty="0"/>
              <a:t>de novo </a:t>
            </a:r>
            <a:r>
              <a:rPr lang="en-GB" dirty="0"/>
              <a:t>design)</a:t>
            </a:r>
            <a:r>
              <a:rPr lang="cs-CZ" dirty="0"/>
              <a:t> </a:t>
            </a:r>
            <a:r>
              <a:rPr lang="en-GB" dirty="0"/>
              <a:t>???</a:t>
            </a:r>
          </a:p>
          <a:p>
            <a:r>
              <a:rPr lang="cs-CZ" dirty="0"/>
              <a:t>u</a:t>
            </a:r>
            <a:r>
              <a:rPr lang="en-GB" dirty="0"/>
              <a:t>p-to-date </a:t>
            </a:r>
            <a:r>
              <a:rPr lang="en-GB" i="1" dirty="0"/>
              <a:t>de novo</a:t>
            </a:r>
            <a:r>
              <a:rPr lang="en-GB" dirty="0"/>
              <a:t> design has been effective in designing new lead compounds, but </a:t>
            </a:r>
            <a:r>
              <a:rPr lang="en-GB" b="1" dirty="0"/>
              <a:t>further drug optimization </a:t>
            </a:r>
            <a:r>
              <a:rPr lang="en-GB" dirty="0"/>
              <a:t>with the aid of structure-based drug design has always been necessary to develop a clinically useful drug</a:t>
            </a:r>
          </a:p>
          <a:p>
            <a:r>
              <a:rPr lang="en-GB" dirty="0"/>
              <a:t>molecular modelling is </a:t>
            </a:r>
            <a:r>
              <a:rPr lang="en-GB" dirty="0">
                <a:solidFill>
                  <a:srgbClr val="FF0000"/>
                </a:solidFill>
              </a:rPr>
              <a:t>one of </a:t>
            </a:r>
            <a:r>
              <a:rPr lang="cs-CZ" dirty="0" err="1">
                <a:solidFill>
                  <a:srgbClr val="FF0000"/>
                </a:solidFill>
              </a:rPr>
              <a:t>the</a:t>
            </a:r>
            <a:r>
              <a:rPr lang="cs-CZ" dirty="0">
                <a:solidFill>
                  <a:srgbClr val="FF0000"/>
                </a:solidFill>
              </a:rPr>
              <a:t> </a:t>
            </a:r>
            <a:r>
              <a:rPr lang="en-GB" dirty="0">
                <a:solidFill>
                  <a:srgbClr val="FF0000"/>
                </a:solidFill>
              </a:rPr>
              <a:t>powerful tools </a:t>
            </a:r>
            <a:r>
              <a:rPr lang="en-GB" dirty="0"/>
              <a:t>in hands of pharmaceutical chemists</a:t>
            </a:r>
          </a:p>
          <a:p>
            <a:r>
              <a:rPr lang="en-GB" dirty="0"/>
              <a:t>design process considers both the </a:t>
            </a:r>
            <a:r>
              <a:rPr lang="en-GB" b="1" dirty="0" err="1"/>
              <a:t>pharmacodynamic</a:t>
            </a:r>
            <a:r>
              <a:rPr lang="en-GB" dirty="0"/>
              <a:t> and </a:t>
            </a:r>
            <a:r>
              <a:rPr lang="en-GB" b="1" dirty="0"/>
              <a:t>pharmacokinetic properties </a:t>
            </a:r>
            <a:r>
              <a:rPr lang="en-GB" dirty="0"/>
              <a:t>of the compound produced</a:t>
            </a:r>
          </a:p>
        </p:txBody>
      </p:sp>
      <p:sp>
        <p:nvSpPr>
          <p:cNvPr id="4" name="Obdélník 3"/>
          <p:cNvSpPr/>
          <p:nvPr/>
        </p:nvSpPr>
        <p:spPr>
          <a:xfrm>
            <a:off x="2138566" y="6492875"/>
            <a:ext cx="8737416" cy="400110"/>
          </a:xfrm>
          <a:prstGeom prst="rect">
            <a:avLst/>
          </a:prstGeom>
        </p:spPr>
        <p:txBody>
          <a:bodyPr wrap="square">
            <a:spAutoFit/>
          </a:bodyPr>
          <a:lstStyle/>
          <a:p>
            <a:r>
              <a:rPr lang="en-GB" sz="1000" dirty="0"/>
              <a:t>Patrick GL: An Introduction to Medicinal Chemistry, Oxford University Press, New York 2009, 4</a:t>
            </a:r>
            <a:r>
              <a:rPr lang="en-GB" sz="1000" baseline="30000" dirty="0"/>
              <a:t>th</a:t>
            </a:r>
            <a:r>
              <a:rPr lang="en-GB" sz="1000" dirty="0"/>
              <a:t> Ed.</a:t>
            </a:r>
          </a:p>
          <a:p>
            <a:r>
              <a:rPr lang="en-GB" sz="1000" dirty="0"/>
              <a:t>Abraham D. J., Rotella D. P.: Burger´s Medicinal Chemistry, Drug Discovery and D</a:t>
            </a:r>
            <a:r>
              <a:rPr lang="en-GB" sz="1000" u="sng" dirty="0"/>
              <a:t>e</a:t>
            </a:r>
            <a:r>
              <a:rPr lang="en-GB" sz="1000" dirty="0"/>
              <a:t>velopment – Discovering Lead Molecules (Volume 2), Wiley, New Jersey 2010</a:t>
            </a:r>
          </a:p>
        </p:txBody>
      </p:sp>
      <p:pic>
        <p:nvPicPr>
          <p:cNvPr id="5" name="Obrázek 4"/>
          <p:cNvPicPr>
            <a:picLocks noChangeAspect="1"/>
          </p:cNvPicPr>
          <p:nvPr/>
        </p:nvPicPr>
        <p:blipFill>
          <a:blip r:embed="rId2"/>
          <a:stretch>
            <a:fillRect/>
          </a:stretch>
        </p:blipFill>
        <p:spPr>
          <a:xfrm>
            <a:off x="3804520" y="4288331"/>
            <a:ext cx="4095296" cy="1899981"/>
          </a:xfrm>
          <a:prstGeom prst="rect">
            <a:avLst/>
          </a:prstGeom>
        </p:spPr>
      </p:pic>
    </p:spTree>
    <p:extLst>
      <p:ext uri="{BB962C8B-B14F-4D97-AF65-F5344CB8AC3E}">
        <p14:creationId xmlns:p14="http://schemas.microsoft.com/office/powerpoint/2010/main" val="2237048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4294967295"/>
          </p:nvPr>
        </p:nvSpPr>
        <p:spPr>
          <a:xfrm>
            <a:off x="838200" y="1787525"/>
            <a:ext cx="3486150" cy="4351338"/>
          </a:xfrm>
        </p:spPr>
        <p:txBody>
          <a:bodyPr/>
          <a:lstStyle/>
          <a:p>
            <a:r>
              <a:rPr lang="en-GB" dirty="0"/>
              <a:t>development of</a:t>
            </a:r>
          </a:p>
          <a:p>
            <a:pPr marL="0" indent="0">
              <a:buNone/>
            </a:pPr>
            <a:r>
              <a:rPr lang="en-GB" dirty="0"/>
              <a:t>ritonavir and </a:t>
            </a:r>
            <a:r>
              <a:rPr lang="en-GB" dirty="0" err="1"/>
              <a:t>lopinavir</a:t>
            </a:r>
            <a:endParaRPr lang="en-GB"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4965" y="167339"/>
            <a:ext cx="4026987" cy="6170127"/>
          </a:xfrm>
          <a:prstGeom prst="rect">
            <a:avLst/>
          </a:prstGeom>
        </p:spPr>
      </p:pic>
      <p:sp>
        <p:nvSpPr>
          <p:cNvPr id="2" name="Obdélník 3">
            <a:extLst>
              <a:ext uri="{FF2B5EF4-FFF2-40B4-BE49-F238E27FC236}">
                <a16:creationId xmlns:a16="http://schemas.microsoft.com/office/drawing/2014/main" xmlns="" id="{D0092665-EEC2-B229-443E-B770649A335B}"/>
              </a:ext>
            </a:extLst>
          </p:cNvPr>
          <p:cNvSpPr/>
          <p:nvPr/>
        </p:nvSpPr>
        <p:spPr>
          <a:xfrm>
            <a:off x="3329995" y="6606684"/>
            <a:ext cx="5532010" cy="251316"/>
          </a:xfrm>
          <a:prstGeom prst="rect">
            <a:avLst/>
          </a:prstGeom>
        </p:spPr>
        <p:txBody>
          <a:bodyPr wrap="square">
            <a:spAutoFit/>
          </a:bodyPr>
          <a:lstStyle/>
          <a:p>
            <a:r>
              <a:rPr lang="en-GB" sz="1000" dirty="0"/>
              <a:t>Patrick GL: An Introduction to Medicinal Chemistry, Oxford University Press, New York 2009, 4</a:t>
            </a:r>
            <a:r>
              <a:rPr lang="en-GB" sz="1000" baseline="30000" dirty="0"/>
              <a:t>th</a:t>
            </a:r>
            <a:r>
              <a:rPr lang="en-GB" sz="1000" dirty="0"/>
              <a:t> Ed.</a:t>
            </a:r>
          </a:p>
        </p:txBody>
      </p:sp>
    </p:spTree>
    <p:extLst>
      <p:ext uri="{BB962C8B-B14F-4D97-AF65-F5344CB8AC3E}">
        <p14:creationId xmlns:p14="http://schemas.microsoft.com/office/powerpoint/2010/main" val="1692024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Design of k</a:t>
            </a:r>
            <a:r>
              <a:rPr lang="en-GB" dirty="0" err="1"/>
              <a:t>inase</a:t>
            </a:r>
            <a:r>
              <a:rPr lang="en-GB" dirty="0"/>
              <a:t> inhibitors of the epidermal growth factor receptor</a:t>
            </a:r>
            <a:r>
              <a:rPr lang="cs-CZ" dirty="0"/>
              <a:t> (EGFR)</a:t>
            </a:r>
            <a:endParaRPr lang="en-GB" dirty="0"/>
          </a:p>
        </p:txBody>
      </p:sp>
      <p:sp>
        <p:nvSpPr>
          <p:cNvPr id="3" name="Content Placeholder 2"/>
          <p:cNvSpPr>
            <a:spLocks noGrp="1"/>
          </p:cNvSpPr>
          <p:nvPr>
            <p:ph idx="1"/>
          </p:nvPr>
        </p:nvSpPr>
        <p:spPr/>
        <p:txBody>
          <a:bodyPr>
            <a:normAutofit fontScale="92500" lnSpcReduction="20000"/>
          </a:bodyPr>
          <a:lstStyle/>
          <a:p>
            <a:r>
              <a:rPr lang="en-GB" b="1" dirty="0"/>
              <a:t>protein kinases </a:t>
            </a:r>
            <a:r>
              <a:rPr lang="en-GB" dirty="0"/>
              <a:t>– phosphorylate amino acids using ATP</a:t>
            </a:r>
          </a:p>
          <a:p>
            <a:pPr lvl="1"/>
            <a:r>
              <a:rPr lang="cs-CZ" dirty="0" smtClean="0">
                <a:solidFill>
                  <a:srgbClr val="FF0000"/>
                </a:solidFill>
              </a:rPr>
              <a:t>t</a:t>
            </a:r>
            <a:r>
              <a:rPr lang="en-GB" dirty="0" err="1" smtClean="0">
                <a:solidFill>
                  <a:srgbClr val="FF0000"/>
                </a:solidFill>
              </a:rPr>
              <a:t>yrosine</a:t>
            </a:r>
            <a:r>
              <a:rPr lang="en-GB" dirty="0" smtClean="0">
                <a:solidFill>
                  <a:srgbClr val="FF0000"/>
                </a:solidFill>
              </a:rPr>
              <a:t> </a:t>
            </a:r>
            <a:r>
              <a:rPr lang="en-GB" dirty="0">
                <a:solidFill>
                  <a:srgbClr val="FF0000"/>
                </a:solidFill>
              </a:rPr>
              <a:t>kinases</a:t>
            </a:r>
          </a:p>
          <a:p>
            <a:pPr lvl="1"/>
            <a:r>
              <a:rPr lang="cs-CZ" dirty="0" smtClean="0">
                <a:solidFill>
                  <a:srgbClr val="FF0000"/>
                </a:solidFill>
              </a:rPr>
              <a:t>s</a:t>
            </a:r>
            <a:r>
              <a:rPr lang="en-GB" dirty="0" err="1" smtClean="0">
                <a:solidFill>
                  <a:srgbClr val="FF0000"/>
                </a:solidFill>
              </a:rPr>
              <a:t>erine</a:t>
            </a:r>
            <a:r>
              <a:rPr lang="en-GB" dirty="0" smtClean="0">
                <a:solidFill>
                  <a:srgbClr val="FF0000"/>
                </a:solidFill>
              </a:rPr>
              <a:t>-threonine </a:t>
            </a:r>
            <a:r>
              <a:rPr lang="en-GB" dirty="0">
                <a:solidFill>
                  <a:srgbClr val="FF0000"/>
                </a:solidFill>
              </a:rPr>
              <a:t>kinases</a:t>
            </a:r>
          </a:p>
          <a:p>
            <a:pPr lvl="1"/>
            <a:r>
              <a:rPr lang="cs-CZ" dirty="0" smtClean="0">
                <a:solidFill>
                  <a:srgbClr val="FF0000"/>
                </a:solidFill>
              </a:rPr>
              <a:t>h</a:t>
            </a:r>
            <a:r>
              <a:rPr lang="en-GB" dirty="0" err="1" smtClean="0">
                <a:solidFill>
                  <a:srgbClr val="FF0000"/>
                </a:solidFill>
              </a:rPr>
              <a:t>istidine</a:t>
            </a:r>
            <a:r>
              <a:rPr lang="en-GB" dirty="0" smtClean="0">
                <a:solidFill>
                  <a:srgbClr val="FF0000"/>
                </a:solidFill>
              </a:rPr>
              <a:t> </a:t>
            </a:r>
            <a:r>
              <a:rPr lang="en-GB" dirty="0">
                <a:solidFill>
                  <a:srgbClr val="FF0000"/>
                </a:solidFill>
              </a:rPr>
              <a:t>kinases</a:t>
            </a:r>
          </a:p>
          <a:p>
            <a:pPr lvl="1"/>
            <a:endParaRPr lang="en-GB" dirty="0"/>
          </a:p>
          <a:p>
            <a:r>
              <a:rPr lang="en-GB" b="1" dirty="0"/>
              <a:t>kinase inhibitors</a:t>
            </a:r>
          </a:p>
          <a:p>
            <a:pPr lvl="1"/>
            <a:r>
              <a:rPr lang="en-GB" dirty="0">
                <a:solidFill>
                  <a:srgbClr val="FF0000"/>
                </a:solidFill>
              </a:rPr>
              <a:t>Type I</a:t>
            </a:r>
            <a:r>
              <a:rPr lang="en-GB" dirty="0"/>
              <a:t> – inhibit</a:t>
            </a:r>
            <a:r>
              <a:rPr lang="cs-CZ" dirty="0"/>
              <a:t>s</a:t>
            </a:r>
            <a:r>
              <a:rPr lang="en-GB" dirty="0"/>
              <a:t> active conformation</a:t>
            </a:r>
          </a:p>
          <a:p>
            <a:pPr marL="457200" lvl="1" indent="0">
              <a:buNone/>
            </a:pPr>
            <a:r>
              <a:rPr lang="en-GB" dirty="0"/>
              <a:t>by binding to the active site</a:t>
            </a:r>
            <a:endParaRPr lang="cs-CZ" dirty="0"/>
          </a:p>
          <a:p>
            <a:pPr lvl="2"/>
            <a:r>
              <a:rPr lang="en-GB" dirty="0"/>
              <a:t>all clinical important inhibitors mimic adenine of ATP</a:t>
            </a:r>
          </a:p>
          <a:p>
            <a:pPr lvl="2"/>
            <a:r>
              <a:rPr lang="en-GB" b="1" dirty="0" err="1"/>
              <a:t>gefitinib</a:t>
            </a:r>
            <a:r>
              <a:rPr lang="en-GB" b="1" dirty="0"/>
              <a:t>, </a:t>
            </a:r>
            <a:r>
              <a:rPr lang="en-GB" b="1" dirty="0" err="1"/>
              <a:t>erlotinib</a:t>
            </a:r>
            <a:r>
              <a:rPr lang="en-GB" b="1" dirty="0"/>
              <a:t>, SU11248, </a:t>
            </a:r>
            <a:r>
              <a:rPr lang="en-GB" b="1" dirty="0" err="1"/>
              <a:t>seliciclib</a:t>
            </a:r>
            <a:endParaRPr lang="en-GB" b="1" dirty="0"/>
          </a:p>
          <a:p>
            <a:pPr lvl="1"/>
            <a:r>
              <a:rPr lang="en-GB" dirty="0">
                <a:solidFill>
                  <a:srgbClr val="FF0000"/>
                </a:solidFill>
              </a:rPr>
              <a:t>Type II </a:t>
            </a:r>
            <a:r>
              <a:rPr lang="en-GB" dirty="0"/>
              <a:t>– stabilize</a:t>
            </a:r>
            <a:r>
              <a:rPr lang="cs-CZ" dirty="0"/>
              <a:t>s</a:t>
            </a:r>
            <a:r>
              <a:rPr lang="en-GB" dirty="0"/>
              <a:t> the inactive</a:t>
            </a:r>
          </a:p>
          <a:p>
            <a:pPr marL="457200" lvl="1" indent="0">
              <a:buNone/>
            </a:pPr>
            <a:r>
              <a:rPr lang="en-GB" dirty="0"/>
              <a:t>conformation of the enzyme</a:t>
            </a:r>
          </a:p>
          <a:p>
            <a:pPr lvl="2"/>
            <a:r>
              <a:rPr lang="en-GB" b="1" dirty="0" err="1"/>
              <a:t>imatinib</a:t>
            </a:r>
            <a:r>
              <a:rPr lang="en-GB" b="1" dirty="0"/>
              <a:t>, </a:t>
            </a:r>
            <a:r>
              <a:rPr lang="en-GB" b="1" dirty="0" err="1"/>
              <a:t>lapatinib</a:t>
            </a:r>
            <a:r>
              <a:rPr lang="en-GB" b="1" dirty="0"/>
              <a:t>, </a:t>
            </a:r>
            <a:r>
              <a:rPr lang="en-GB" b="1" dirty="0" err="1"/>
              <a:t>sorafenib</a:t>
            </a:r>
            <a:r>
              <a:rPr lang="en-GB" b="1" dirty="0"/>
              <a:t>, </a:t>
            </a:r>
            <a:r>
              <a:rPr lang="en-GB" b="1" dirty="0" err="1"/>
              <a:t>vatalanib</a:t>
            </a:r>
            <a:endParaRPr lang="en-GB" b="1" dirty="0"/>
          </a:p>
        </p:txBody>
      </p:sp>
      <p:grpSp>
        <p:nvGrpSpPr>
          <p:cNvPr id="8" name="Group 7"/>
          <p:cNvGrpSpPr/>
          <p:nvPr/>
        </p:nvGrpSpPr>
        <p:grpSpPr>
          <a:xfrm>
            <a:off x="7451696" y="2397040"/>
            <a:ext cx="4740304" cy="3208508"/>
            <a:chOff x="3928872" y="2086356"/>
            <a:chExt cx="4740304" cy="3208508"/>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8872" y="2086356"/>
              <a:ext cx="4334256" cy="2685288"/>
            </a:xfrm>
            <a:prstGeom prst="rect">
              <a:avLst/>
            </a:prstGeom>
          </p:spPr>
        </p:pic>
        <p:sp>
          <p:nvSpPr>
            <p:cNvPr id="6" name="TextBox 5"/>
            <p:cNvSpPr txBox="1"/>
            <p:nvPr/>
          </p:nvSpPr>
          <p:spPr>
            <a:xfrm flipH="1">
              <a:off x="3994257" y="4771644"/>
              <a:ext cx="4674919" cy="523220"/>
            </a:xfrm>
            <a:prstGeom prst="rect">
              <a:avLst/>
            </a:prstGeom>
            <a:noFill/>
          </p:spPr>
          <p:txBody>
            <a:bodyPr wrap="square" rtlCol="0">
              <a:spAutoFit/>
            </a:bodyPr>
            <a:lstStyle/>
            <a:p>
              <a:r>
                <a:rPr lang="en-GB" sz="1400" dirty="0"/>
                <a:t>Fig. 21.46 Binding of ATP to the kinase active site of the</a:t>
              </a:r>
              <a:endParaRPr lang="cs-CZ" sz="1400" dirty="0"/>
            </a:p>
            <a:p>
              <a:r>
                <a:rPr lang="en-GB" sz="1400" dirty="0"/>
                <a:t>epidermal growth factor</a:t>
              </a:r>
            </a:p>
          </p:txBody>
        </p:sp>
      </p:grpSp>
      <p:sp>
        <p:nvSpPr>
          <p:cNvPr id="7" name="Obdélník 3">
            <a:extLst>
              <a:ext uri="{FF2B5EF4-FFF2-40B4-BE49-F238E27FC236}">
                <a16:creationId xmlns:a16="http://schemas.microsoft.com/office/drawing/2014/main" xmlns="" id="{13E2B23D-C3BD-56BD-BDF5-023D529108A2}"/>
              </a:ext>
            </a:extLst>
          </p:cNvPr>
          <p:cNvSpPr/>
          <p:nvPr/>
        </p:nvSpPr>
        <p:spPr>
          <a:xfrm>
            <a:off x="3329995" y="6606684"/>
            <a:ext cx="5532010" cy="251316"/>
          </a:xfrm>
          <a:prstGeom prst="rect">
            <a:avLst/>
          </a:prstGeom>
        </p:spPr>
        <p:txBody>
          <a:bodyPr wrap="square">
            <a:spAutoFit/>
          </a:bodyPr>
          <a:lstStyle/>
          <a:p>
            <a:r>
              <a:rPr lang="en-GB" sz="1000" dirty="0"/>
              <a:t>Patrick GL: An Introduction to Medicinal Chemistry, Oxford University Press, New York 2009, 4</a:t>
            </a:r>
            <a:r>
              <a:rPr lang="en-GB" sz="1000" baseline="30000" dirty="0"/>
              <a:t>th</a:t>
            </a:r>
            <a:r>
              <a:rPr lang="en-GB" sz="1000" dirty="0"/>
              <a:t> Ed.</a:t>
            </a:r>
          </a:p>
        </p:txBody>
      </p:sp>
    </p:spTree>
    <p:extLst>
      <p:ext uri="{BB962C8B-B14F-4D97-AF65-F5344CB8AC3E}">
        <p14:creationId xmlns:p14="http://schemas.microsoft.com/office/powerpoint/2010/main" val="797395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Design </a:t>
            </a:r>
            <a:r>
              <a:rPr lang="cs-CZ" dirty="0" err="1"/>
              <a:t>of</a:t>
            </a:r>
            <a:r>
              <a:rPr lang="cs-CZ" dirty="0"/>
              <a:t> k</a:t>
            </a:r>
            <a:r>
              <a:rPr lang="en-GB" dirty="0" err="1"/>
              <a:t>inase</a:t>
            </a:r>
            <a:r>
              <a:rPr lang="en-GB" dirty="0"/>
              <a:t> inhibitors of the epidermal growth factor receptor</a:t>
            </a:r>
            <a:r>
              <a:rPr lang="cs-CZ" dirty="0"/>
              <a:t> (EGFR)</a:t>
            </a:r>
          </a:p>
        </p:txBody>
      </p:sp>
      <p:sp>
        <p:nvSpPr>
          <p:cNvPr id="3" name="Content Placeholder 2"/>
          <p:cNvSpPr>
            <a:spLocks noGrp="1"/>
          </p:cNvSpPr>
          <p:nvPr>
            <p:ph idx="1"/>
          </p:nvPr>
        </p:nvSpPr>
        <p:spPr>
          <a:xfrm>
            <a:off x="838199" y="1825625"/>
            <a:ext cx="11112375" cy="2019378"/>
          </a:xfrm>
        </p:spPr>
        <p:txBody>
          <a:bodyPr>
            <a:normAutofit fontScale="92500"/>
          </a:bodyPr>
          <a:lstStyle/>
          <a:p>
            <a:r>
              <a:rPr lang="en-GB" dirty="0"/>
              <a:t>EGF-R is a membrane-bound </a:t>
            </a:r>
            <a:r>
              <a:rPr lang="en-GB" dirty="0" err="1"/>
              <a:t>tyr</a:t>
            </a:r>
            <a:r>
              <a:rPr lang="en-GB" dirty="0"/>
              <a:t>-kinase receptor having an extracellular binding site for EGF and an intracellular  kinase active site </a:t>
            </a:r>
          </a:p>
          <a:p>
            <a:r>
              <a:rPr lang="cs-CZ" dirty="0"/>
              <a:t>f</a:t>
            </a:r>
            <a:r>
              <a:rPr lang="en-GB" dirty="0" err="1"/>
              <a:t>irst</a:t>
            </a:r>
            <a:r>
              <a:rPr lang="en-GB" dirty="0"/>
              <a:t> clinic kinase inhibitor – </a:t>
            </a:r>
            <a:r>
              <a:rPr lang="en-GB" dirty="0">
                <a:solidFill>
                  <a:srgbClr val="FF0000"/>
                </a:solidFill>
              </a:rPr>
              <a:t>gefitinib</a:t>
            </a:r>
            <a:r>
              <a:rPr lang="en-GB" dirty="0"/>
              <a:t> (</a:t>
            </a:r>
            <a:r>
              <a:rPr lang="en-GB" dirty="0">
                <a:solidFill>
                  <a:srgbClr val="7030A0"/>
                </a:solidFill>
              </a:rPr>
              <a:t>AstraZeneca</a:t>
            </a:r>
            <a:r>
              <a:rPr lang="cs-CZ" dirty="0"/>
              <a:t>, 2002</a:t>
            </a:r>
            <a:r>
              <a:rPr lang="en-GB" dirty="0"/>
              <a:t>) </a:t>
            </a:r>
            <a:r>
              <a:rPr lang="cs-CZ" dirty="0"/>
              <a:t>=</a:t>
            </a:r>
            <a:r>
              <a:rPr lang="en-GB" dirty="0"/>
              <a:t> 4-anilinoquinazoline</a:t>
            </a:r>
          </a:p>
          <a:p>
            <a:pPr lvl="1"/>
            <a:r>
              <a:rPr lang="en-GB" dirty="0"/>
              <a:t>SAR</a:t>
            </a:r>
            <a:r>
              <a:rPr lang="cs-CZ" dirty="0"/>
              <a:t> </a:t>
            </a:r>
            <a:r>
              <a:rPr lang="cs-CZ" dirty="0" err="1"/>
              <a:t>known</a:t>
            </a:r>
            <a:r>
              <a:rPr lang="en-GB" dirty="0"/>
              <a:t>: </a:t>
            </a:r>
            <a:r>
              <a:rPr lang="en-GB" b="1" dirty="0"/>
              <a:t>secondary amine, EDG at positions 6 and 7 and a small lipophilic substituent on the aromatic ring</a:t>
            </a:r>
          </a:p>
          <a:p>
            <a:endParaRPr lang="en-GB" dirty="0"/>
          </a:p>
        </p:txBody>
      </p:sp>
      <p:grpSp>
        <p:nvGrpSpPr>
          <p:cNvPr id="10" name="Group 9"/>
          <p:cNvGrpSpPr/>
          <p:nvPr/>
        </p:nvGrpSpPr>
        <p:grpSpPr>
          <a:xfrm>
            <a:off x="697992" y="3979940"/>
            <a:ext cx="5398008" cy="1643356"/>
            <a:chOff x="3214674" y="4453803"/>
            <a:chExt cx="5398008" cy="1643356"/>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4674" y="4453803"/>
              <a:ext cx="5398008" cy="1255776"/>
            </a:xfrm>
            <a:prstGeom prst="rect">
              <a:avLst/>
            </a:prstGeom>
          </p:spPr>
        </p:pic>
        <p:sp>
          <p:nvSpPr>
            <p:cNvPr id="9" name="TextBox 8"/>
            <p:cNvSpPr txBox="1"/>
            <p:nvPr/>
          </p:nvSpPr>
          <p:spPr>
            <a:xfrm>
              <a:off x="3521997" y="5789382"/>
              <a:ext cx="4783361" cy="307777"/>
            </a:xfrm>
            <a:prstGeom prst="rect">
              <a:avLst/>
            </a:prstGeom>
            <a:noFill/>
          </p:spPr>
          <p:txBody>
            <a:bodyPr wrap="none" rtlCol="0">
              <a:spAutoFit/>
            </a:bodyPr>
            <a:lstStyle/>
            <a:p>
              <a:r>
                <a:rPr lang="en-GB" sz="1400" dirty="0"/>
                <a:t>Fig. 21.48 Design of metabolically stable analogue of structure I</a:t>
              </a:r>
            </a:p>
          </p:txBody>
        </p:sp>
      </p:grpSp>
      <p:grpSp>
        <p:nvGrpSpPr>
          <p:cNvPr id="13" name="Group 12"/>
          <p:cNvGrpSpPr/>
          <p:nvPr/>
        </p:nvGrpSpPr>
        <p:grpSpPr>
          <a:xfrm>
            <a:off x="6741902" y="3482845"/>
            <a:ext cx="4810291" cy="1738089"/>
            <a:chOff x="7219472" y="4275495"/>
            <a:chExt cx="4810291" cy="1738089"/>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0998" y="4275495"/>
              <a:ext cx="4587240" cy="1374648"/>
            </a:xfrm>
            <a:prstGeom prst="rect">
              <a:avLst/>
            </a:prstGeom>
          </p:spPr>
        </p:pic>
        <p:sp>
          <p:nvSpPr>
            <p:cNvPr id="12" name="TextBox 11"/>
            <p:cNvSpPr txBox="1"/>
            <p:nvPr/>
          </p:nvSpPr>
          <p:spPr>
            <a:xfrm>
              <a:off x="7219472" y="5705807"/>
              <a:ext cx="4810291" cy="307777"/>
            </a:xfrm>
            <a:prstGeom prst="rect">
              <a:avLst/>
            </a:prstGeom>
            <a:noFill/>
          </p:spPr>
          <p:txBody>
            <a:bodyPr wrap="none" rtlCol="0">
              <a:spAutoFit/>
            </a:bodyPr>
            <a:lstStyle/>
            <a:p>
              <a:r>
                <a:rPr lang="en-GB" sz="1400" dirty="0"/>
                <a:t>Fig. 21.47 Structure and binding interactions of </a:t>
              </a:r>
              <a:r>
                <a:rPr lang="en-GB" sz="1400" dirty="0" err="1"/>
                <a:t>gefitinib</a:t>
              </a:r>
              <a:r>
                <a:rPr lang="en-GB" sz="1400" dirty="0"/>
                <a:t> (</a:t>
              </a:r>
              <a:r>
                <a:rPr lang="en-GB" sz="1400" dirty="0" err="1"/>
                <a:t>Iressa</a:t>
              </a:r>
              <a:r>
                <a:rPr lang="en-GB" sz="1400" dirty="0"/>
                <a:t>)</a:t>
              </a:r>
            </a:p>
          </p:txBody>
        </p:sp>
      </p:grpSp>
      <p:grpSp>
        <p:nvGrpSpPr>
          <p:cNvPr id="16" name="Group 15"/>
          <p:cNvGrpSpPr/>
          <p:nvPr/>
        </p:nvGrpSpPr>
        <p:grpSpPr>
          <a:xfrm>
            <a:off x="6853428" y="5315519"/>
            <a:ext cx="4413504" cy="1570449"/>
            <a:chOff x="6741902" y="5315519"/>
            <a:chExt cx="4413504" cy="1570449"/>
          </a:xfrm>
        </p:grpSpPr>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41902" y="5315519"/>
              <a:ext cx="4413504" cy="1207008"/>
            </a:xfrm>
            <a:prstGeom prst="rect">
              <a:avLst/>
            </a:prstGeom>
          </p:spPr>
        </p:pic>
        <p:sp>
          <p:nvSpPr>
            <p:cNvPr id="15" name="TextBox 14"/>
            <p:cNvSpPr txBox="1"/>
            <p:nvPr/>
          </p:nvSpPr>
          <p:spPr>
            <a:xfrm>
              <a:off x="7584804" y="6578191"/>
              <a:ext cx="2832314" cy="307777"/>
            </a:xfrm>
            <a:prstGeom prst="rect">
              <a:avLst/>
            </a:prstGeom>
            <a:noFill/>
          </p:spPr>
          <p:txBody>
            <a:bodyPr wrap="none" rtlCol="0">
              <a:spAutoFit/>
            </a:bodyPr>
            <a:lstStyle/>
            <a:p>
              <a:r>
                <a:rPr lang="en-GB" sz="1400" dirty="0"/>
                <a:t>Fig. 21.49 Inhibitors of EGFR kinase</a:t>
              </a:r>
            </a:p>
          </p:txBody>
        </p:sp>
      </p:grpSp>
      <p:sp>
        <p:nvSpPr>
          <p:cNvPr id="5" name="Obdélník 3">
            <a:extLst>
              <a:ext uri="{FF2B5EF4-FFF2-40B4-BE49-F238E27FC236}">
                <a16:creationId xmlns:a16="http://schemas.microsoft.com/office/drawing/2014/main" xmlns="" id="{C31663AF-8080-6820-E52A-76CAB4014EB3}"/>
              </a:ext>
            </a:extLst>
          </p:cNvPr>
          <p:cNvSpPr/>
          <p:nvPr/>
        </p:nvSpPr>
        <p:spPr>
          <a:xfrm>
            <a:off x="382400" y="6583460"/>
            <a:ext cx="5532010" cy="251316"/>
          </a:xfrm>
          <a:prstGeom prst="rect">
            <a:avLst/>
          </a:prstGeom>
        </p:spPr>
        <p:txBody>
          <a:bodyPr wrap="square">
            <a:spAutoFit/>
          </a:bodyPr>
          <a:lstStyle/>
          <a:p>
            <a:r>
              <a:rPr lang="en-GB" sz="1000" dirty="0"/>
              <a:t>Patrick GL: An Introduction to Medicinal Chemistry, Oxford University Press, New York 2009, 4</a:t>
            </a:r>
            <a:r>
              <a:rPr lang="en-GB" sz="1000" baseline="30000" dirty="0"/>
              <a:t>th</a:t>
            </a:r>
            <a:r>
              <a:rPr lang="en-GB" sz="1000" dirty="0"/>
              <a:t> Ed.</a:t>
            </a:r>
          </a:p>
        </p:txBody>
      </p:sp>
    </p:spTree>
    <p:extLst>
      <p:ext uri="{BB962C8B-B14F-4D97-AF65-F5344CB8AC3E}">
        <p14:creationId xmlns:p14="http://schemas.microsoft.com/office/powerpoint/2010/main" val="594679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dirty="0"/>
              <a:t>Discovery and development of </a:t>
            </a:r>
            <a:r>
              <a:rPr lang="en-GB" dirty="0" err="1">
                <a:solidFill>
                  <a:srgbClr val="FF0000"/>
                </a:solidFill>
              </a:rPr>
              <a:t>lapatinib</a:t>
            </a:r>
            <a:r>
              <a:rPr lang="en-GB" dirty="0"/>
              <a:t> (TYKERB, </a:t>
            </a:r>
            <a:r>
              <a:rPr lang="en-GB" dirty="0">
                <a:solidFill>
                  <a:srgbClr val="7030A0"/>
                </a:solidFill>
              </a:rPr>
              <a:t>Glaxo</a:t>
            </a:r>
            <a:r>
              <a:rPr lang="en-GB" dirty="0"/>
              <a:t>, 2007) </a:t>
            </a:r>
          </a:p>
        </p:txBody>
      </p:sp>
      <p:sp>
        <p:nvSpPr>
          <p:cNvPr id="3" name="Zástupný symbol pro obsah 2"/>
          <p:cNvSpPr>
            <a:spLocks noGrp="1"/>
          </p:cNvSpPr>
          <p:nvPr>
            <p:ph idx="1"/>
          </p:nvPr>
        </p:nvSpPr>
        <p:spPr>
          <a:xfrm>
            <a:off x="4244679" y="1532437"/>
            <a:ext cx="7690132" cy="2432531"/>
          </a:xfrm>
        </p:spPr>
        <p:txBody>
          <a:bodyPr>
            <a:normAutofit fontScale="77500" lnSpcReduction="20000"/>
          </a:bodyPr>
          <a:lstStyle/>
          <a:p>
            <a:r>
              <a:rPr lang="en-GB" dirty="0" err="1"/>
              <a:t>kinome</a:t>
            </a:r>
            <a:r>
              <a:rPr lang="en-GB" dirty="0"/>
              <a:t> = protein kinase target family, ERBB2 receptor </a:t>
            </a:r>
            <a:r>
              <a:rPr lang="en-GB" dirty="0" err="1"/>
              <a:t>tyrosin</a:t>
            </a:r>
            <a:r>
              <a:rPr lang="cs-CZ" dirty="0"/>
              <a:t>e</a:t>
            </a:r>
            <a:r>
              <a:rPr lang="en-GB" dirty="0"/>
              <a:t> kinase identified in 1980's as a cancer target</a:t>
            </a:r>
          </a:p>
          <a:p>
            <a:r>
              <a:rPr lang="en-GB" dirty="0"/>
              <a:t>project focused on inhibition both </a:t>
            </a:r>
            <a:r>
              <a:rPr lang="cs-CZ" b="1" dirty="0"/>
              <a:t>E</a:t>
            </a:r>
            <a:r>
              <a:rPr lang="en-GB" b="1" dirty="0"/>
              <a:t>GFR and ERBB2 signalling</a:t>
            </a:r>
          </a:p>
          <a:p>
            <a:r>
              <a:rPr lang="en-GB" dirty="0"/>
              <a:t>in company library: </a:t>
            </a:r>
            <a:r>
              <a:rPr lang="en-GB" dirty="0" err="1"/>
              <a:t>staurosporines</a:t>
            </a:r>
            <a:r>
              <a:rPr lang="en-GB" dirty="0"/>
              <a:t> and PD153035</a:t>
            </a:r>
          </a:p>
          <a:p>
            <a:r>
              <a:rPr lang="en-GB" b="1" dirty="0" err="1"/>
              <a:t>indazol</a:t>
            </a:r>
            <a:r>
              <a:rPr lang="en-GB" dirty="0"/>
              <a:t> GW2974 showed marked activity a selectivity, reached pre-clinical stage, but there were problems with dose and metabolism</a:t>
            </a:r>
          </a:p>
        </p:txBody>
      </p:sp>
      <p:sp>
        <p:nvSpPr>
          <p:cNvPr id="5" name="Obdélník 3"/>
          <p:cNvSpPr/>
          <p:nvPr/>
        </p:nvSpPr>
        <p:spPr>
          <a:xfrm>
            <a:off x="3312049" y="6611779"/>
            <a:ext cx="5896496" cy="246221"/>
          </a:xfrm>
          <a:prstGeom prst="rect">
            <a:avLst/>
          </a:prstGeom>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Davis A., Ward S. E.: Handbook of Medicinal Chemistry, Royal Society of Chemistry, Cambridge 2015</a:t>
            </a:r>
          </a:p>
        </p:txBody>
      </p:sp>
      <p:pic>
        <p:nvPicPr>
          <p:cNvPr id="4" name="Obrázek 3"/>
          <p:cNvPicPr>
            <a:picLocks noChangeAspect="1"/>
          </p:cNvPicPr>
          <p:nvPr/>
        </p:nvPicPr>
        <p:blipFill>
          <a:blip r:embed="rId3"/>
          <a:stretch>
            <a:fillRect/>
          </a:stretch>
        </p:blipFill>
        <p:spPr>
          <a:xfrm>
            <a:off x="73861" y="1885469"/>
            <a:ext cx="4434985" cy="4236551"/>
          </a:xfrm>
          <a:prstGeom prst="rect">
            <a:avLst/>
          </a:prstGeom>
        </p:spPr>
      </p:pic>
      <p:pic>
        <p:nvPicPr>
          <p:cNvPr id="7" name="Obrázek 6"/>
          <p:cNvPicPr>
            <a:picLocks noChangeAspect="1"/>
          </p:cNvPicPr>
          <p:nvPr/>
        </p:nvPicPr>
        <p:blipFill>
          <a:blip r:embed="rId4"/>
          <a:stretch>
            <a:fillRect/>
          </a:stretch>
        </p:blipFill>
        <p:spPr>
          <a:xfrm>
            <a:off x="5786556" y="3552614"/>
            <a:ext cx="4361053" cy="2856105"/>
          </a:xfrm>
          <a:prstGeom prst="rect">
            <a:avLst/>
          </a:prstGeom>
        </p:spPr>
      </p:pic>
      <p:sp>
        <p:nvSpPr>
          <p:cNvPr id="8" name="TextovéPole 7"/>
          <p:cNvSpPr txBox="1"/>
          <p:nvPr/>
        </p:nvSpPr>
        <p:spPr>
          <a:xfrm>
            <a:off x="6389590" y="4251667"/>
            <a:ext cx="767133" cy="523220"/>
          </a:xfrm>
          <a:prstGeom prst="rect">
            <a:avLst/>
          </a:prstGeom>
          <a:noFill/>
        </p:spPr>
        <p:txBody>
          <a:bodyPr wrap="none" rtlCol="0">
            <a:spAutoFit/>
          </a:bodyPr>
          <a:lstStyle/>
          <a:p>
            <a:r>
              <a:rPr lang="cs-CZ" sz="1400" dirty="0" err="1">
                <a:solidFill>
                  <a:srgbClr val="FF0000"/>
                </a:solidFill>
              </a:rPr>
              <a:t>variable</a:t>
            </a:r>
            <a:endParaRPr lang="cs-CZ" sz="1400" dirty="0">
              <a:solidFill>
                <a:srgbClr val="FF0000"/>
              </a:solidFill>
            </a:endParaRPr>
          </a:p>
          <a:p>
            <a:r>
              <a:rPr lang="cs-CZ" sz="1400" dirty="0">
                <a:solidFill>
                  <a:srgbClr val="FF0000"/>
                </a:solidFill>
              </a:rPr>
              <a:t>region</a:t>
            </a:r>
          </a:p>
        </p:txBody>
      </p:sp>
      <p:sp>
        <p:nvSpPr>
          <p:cNvPr id="9" name="TextovéPole 8"/>
          <p:cNvSpPr txBox="1"/>
          <p:nvPr/>
        </p:nvSpPr>
        <p:spPr>
          <a:xfrm>
            <a:off x="9444497" y="3771174"/>
            <a:ext cx="2347759" cy="307777"/>
          </a:xfrm>
          <a:prstGeom prst="rect">
            <a:avLst/>
          </a:prstGeom>
          <a:noFill/>
        </p:spPr>
        <p:txBody>
          <a:bodyPr wrap="none" rtlCol="0">
            <a:spAutoFit/>
          </a:bodyPr>
          <a:lstStyle/>
          <a:p>
            <a:r>
              <a:rPr lang="cs-CZ" sz="1400" dirty="0" err="1">
                <a:solidFill>
                  <a:srgbClr val="FF0000"/>
                </a:solidFill>
              </a:rPr>
              <a:t>restricted</a:t>
            </a:r>
            <a:r>
              <a:rPr lang="cs-CZ" sz="1400" dirty="0">
                <a:solidFill>
                  <a:srgbClr val="FF0000"/>
                </a:solidFill>
              </a:rPr>
              <a:t> </a:t>
            </a:r>
            <a:r>
              <a:rPr lang="cs-CZ" sz="1400" dirty="0" err="1">
                <a:solidFill>
                  <a:srgbClr val="FF0000"/>
                </a:solidFill>
              </a:rPr>
              <a:t>hydrophobic</a:t>
            </a:r>
            <a:r>
              <a:rPr lang="cs-CZ" sz="1400" dirty="0">
                <a:solidFill>
                  <a:srgbClr val="FF0000"/>
                </a:solidFill>
              </a:rPr>
              <a:t> region</a:t>
            </a:r>
          </a:p>
        </p:txBody>
      </p:sp>
      <p:sp>
        <p:nvSpPr>
          <p:cNvPr id="10" name="TextovéPole 9"/>
          <p:cNvSpPr txBox="1"/>
          <p:nvPr/>
        </p:nvSpPr>
        <p:spPr>
          <a:xfrm>
            <a:off x="9294023" y="4467110"/>
            <a:ext cx="1456681" cy="307777"/>
          </a:xfrm>
          <a:prstGeom prst="rect">
            <a:avLst/>
          </a:prstGeom>
          <a:noFill/>
        </p:spPr>
        <p:txBody>
          <a:bodyPr wrap="none" rtlCol="0">
            <a:spAutoFit/>
          </a:bodyPr>
          <a:lstStyle/>
          <a:p>
            <a:r>
              <a:rPr lang="cs-CZ" sz="1400" dirty="0">
                <a:solidFill>
                  <a:srgbClr val="FF0000"/>
                </a:solidFill>
              </a:rPr>
              <a:t>H-</a:t>
            </a:r>
            <a:r>
              <a:rPr lang="cs-CZ" sz="1400" dirty="0" err="1">
                <a:solidFill>
                  <a:srgbClr val="FF0000"/>
                </a:solidFill>
              </a:rPr>
              <a:t>bonding</a:t>
            </a:r>
            <a:r>
              <a:rPr lang="cs-CZ" sz="1400" dirty="0">
                <a:solidFill>
                  <a:srgbClr val="FF0000"/>
                </a:solidFill>
              </a:rPr>
              <a:t> region</a:t>
            </a:r>
          </a:p>
        </p:txBody>
      </p:sp>
    </p:spTree>
    <p:extLst>
      <p:ext uri="{BB962C8B-B14F-4D97-AF65-F5344CB8AC3E}">
        <p14:creationId xmlns:p14="http://schemas.microsoft.com/office/powerpoint/2010/main" val="32521561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dirty="0"/>
              <a:t>Discovery and development of </a:t>
            </a:r>
            <a:r>
              <a:rPr lang="en-GB" dirty="0" err="1">
                <a:solidFill>
                  <a:srgbClr val="FF0000"/>
                </a:solidFill>
              </a:rPr>
              <a:t>lapatinib</a:t>
            </a:r>
            <a:endParaRPr lang="cs-CZ" b="1" dirty="0">
              <a:solidFill>
                <a:srgbClr val="FF0000"/>
              </a:solidFill>
            </a:endParaRPr>
          </a:p>
        </p:txBody>
      </p:sp>
      <p:sp>
        <p:nvSpPr>
          <p:cNvPr id="3" name="Zástupný symbol pro obsah 2"/>
          <p:cNvSpPr>
            <a:spLocks noGrp="1"/>
          </p:cNvSpPr>
          <p:nvPr>
            <p:ph idx="1"/>
          </p:nvPr>
        </p:nvSpPr>
        <p:spPr/>
        <p:txBody>
          <a:bodyPr/>
          <a:lstStyle/>
          <a:p>
            <a:r>
              <a:rPr lang="en-GB" dirty="0"/>
              <a:t>important SAR observed for </a:t>
            </a:r>
            <a:r>
              <a:rPr lang="en-GB" b="1" dirty="0"/>
              <a:t>amine containing side chain linked through a 6-furyl quinazoline (</a:t>
            </a:r>
            <a:r>
              <a:rPr lang="en-GB" b="1" dirty="0" err="1"/>
              <a:t>furyl</a:t>
            </a:r>
            <a:r>
              <a:rPr lang="en-GB" b="1" dirty="0"/>
              <a:t> </a:t>
            </a:r>
            <a:r>
              <a:rPr lang="en-GB" b="1" dirty="0" err="1"/>
              <a:t>ori</a:t>
            </a:r>
            <a:r>
              <a:rPr lang="cs-CZ" b="1" dirty="0"/>
              <a:t>e</a:t>
            </a:r>
            <a:r>
              <a:rPr lang="en-GB" b="1" dirty="0" err="1"/>
              <a:t>ntation</a:t>
            </a:r>
            <a:r>
              <a:rPr lang="en-GB" b="1" dirty="0"/>
              <a:t>)</a:t>
            </a:r>
          </a:p>
          <a:p>
            <a:r>
              <a:rPr lang="en-GB" dirty="0"/>
              <a:t>there was no crystal structure of EGFR</a:t>
            </a:r>
          </a:p>
        </p:txBody>
      </p:sp>
      <p:sp>
        <p:nvSpPr>
          <p:cNvPr id="5" name="Obdélník 3"/>
          <p:cNvSpPr/>
          <p:nvPr/>
        </p:nvSpPr>
        <p:spPr>
          <a:xfrm>
            <a:off x="5985075" y="6546824"/>
            <a:ext cx="5880609" cy="246221"/>
          </a:xfrm>
          <a:prstGeom prst="rect">
            <a:avLst/>
          </a:prstGeom>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Davis A., Ward S. E.: Handbook of Medicinal Chemistry, Royal Society of Chemistry, Cambridge 2015</a:t>
            </a:r>
          </a:p>
        </p:txBody>
      </p:sp>
      <p:pic>
        <p:nvPicPr>
          <p:cNvPr id="4" name="Obrázek 3"/>
          <p:cNvPicPr>
            <a:picLocks noChangeAspect="1"/>
          </p:cNvPicPr>
          <p:nvPr/>
        </p:nvPicPr>
        <p:blipFill>
          <a:blip r:embed="rId3"/>
          <a:stretch>
            <a:fillRect/>
          </a:stretch>
        </p:blipFill>
        <p:spPr>
          <a:xfrm>
            <a:off x="1025912" y="3096755"/>
            <a:ext cx="4466677" cy="3476328"/>
          </a:xfrm>
          <a:prstGeom prst="rect">
            <a:avLst/>
          </a:prstGeom>
        </p:spPr>
      </p:pic>
      <p:pic>
        <p:nvPicPr>
          <p:cNvPr id="6" name="Obrázek 5"/>
          <p:cNvPicPr>
            <a:picLocks noChangeAspect="1"/>
          </p:cNvPicPr>
          <p:nvPr/>
        </p:nvPicPr>
        <p:blipFill>
          <a:blip r:embed="rId4"/>
          <a:stretch>
            <a:fillRect/>
          </a:stretch>
        </p:blipFill>
        <p:spPr>
          <a:xfrm>
            <a:off x="6156592" y="3553307"/>
            <a:ext cx="4905418" cy="2100458"/>
          </a:xfrm>
          <a:prstGeom prst="rect">
            <a:avLst/>
          </a:prstGeom>
        </p:spPr>
      </p:pic>
    </p:spTree>
    <p:extLst>
      <p:ext uri="{BB962C8B-B14F-4D97-AF65-F5344CB8AC3E}">
        <p14:creationId xmlns:p14="http://schemas.microsoft.com/office/powerpoint/2010/main" val="22431873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dirty="0"/>
              <a:t>Discovery and development of </a:t>
            </a:r>
            <a:r>
              <a:rPr lang="en-GB" dirty="0" err="1">
                <a:solidFill>
                  <a:srgbClr val="FF0000"/>
                </a:solidFill>
              </a:rPr>
              <a:t>lapatinib</a:t>
            </a:r>
            <a:endParaRPr lang="cs-CZ" dirty="0">
              <a:solidFill>
                <a:srgbClr val="FF0000"/>
              </a:solidFill>
            </a:endParaRPr>
          </a:p>
        </p:txBody>
      </p:sp>
      <p:sp>
        <p:nvSpPr>
          <p:cNvPr id="3" name="Zástupný symbol pro obsah 2"/>
          <p:cNvSpPr>
            <a:spLocks noGrp="1"/>
          </p:cNvSpPr>
          <p:nvPr>
            <p:ph idx="1"/>
          </p:nvPr>
        </p:nvSpPr>
        <p:spPr/>
        <p:txBody>
          <a:bodyPr/>
          <a:lstStyle/>
          <a:p>
            <a:r>
              <a:rPr lang="en-GB" dirty="0"/>
              <a:t>after project evaluation: better bio-assays, dual inhibitor requested</a:t>
            </a:r>
          </a:p>
          <a:p>
            <a:r>
              <a:rPr lang="en-GB" dirty="0" err="1"/>
              <a:t>lapatinib</a:t>
            </a:r>
            <a:r>
              <a:rPr lang="en-GB" dirty="0"/>
              <a:t> IC</a:t>
            </a:r>
            <a:r>
              <a:rPr lang="en-GB" baseline="-25000" dirty="0"/>
              <a:t>50</a:t>
            </a:r>
            <a:r>
              <a:rPr lang="en-GB" dirty="0"/>
              <a:t> </a:t>
            </a:r>
            <a:r>
              <a:rPr lang="cs-CZ" dirty="0" smtClean="0"/>
              <a:t>= </a:t>
            </a:r>
            <a:r>
              <a:rPr lang="en-GB" dirty="0" smtClean="0"/>
              <a:t>9 </a:t>
            </a:r>
            <a:r>
              <a:rPr lang="cs-CZ" dirty="0" err="1"/>
              <a:t>nM</a:t>
            </a:r>
            <a:r>
              <a:rPr lang="cs-CZ" dirty="0"/>
              <a:t> </a:t>
            </a:r>
            <a:r>
              <a:rPr lang="cs-CZ" dirty="0" smtClean="0"/>
              <a:t>(</a:t>
            </a:r>
            <a:r>
              <a:rPr lang="en-GB" dirty="0" smtClean="0"/>
              <a:t>ERBB2</a:t>
            </a:r>
            <a:r>
              <a:rPr lang="cs-CZ" dirty="0" smtClean="0"/>
              <a:t>)</a:t>
            </a:r>
            <a:r>
              <a:rPr lang="en-GB" dirty="0" smtClean="0"/>
              <a:t> </a:t>
            </a:r>
            <a:r>
              <a:rPr lang="en-GB" dirty="0"/>
              <a:t>and </a:t>
            </a:r>
            <a:r>
              <a:rPr lang="en-GB" dirty="0"/>
              <a:t>10 n</a:t>
            </a:r>
            <a:r>
              <a:rPr lang="cs-CZ" dirty="0"/>
              <a:t>M </a:t>
            </a:r>
            <a:r>
              <a:rPr lang="cs-CZ" dirty="0" smtClean="0"/>
              <a:t>(</a:t>
            </a:r>
            <a:r>
              <a:rPr lang="en-GB" dirty="0" smtClean="0"/>
              <a:t>EGFR</a:t>
            </a:r>
            <a:r>
              <a:rPr lang="cs-CZ" dirty="0" smtClean="0"/>
              <a:t>)</a:t>
            </a:r>
            <a:endParaRPr lang="en-GB" dirty="0"/>
          </a:p>
          <a:p>
            <a:r>
              <a:rPr lang="en-GB" dirty="0"/>
              <a:t>first clinical trials in 2001</a:t>
            </a:r>
          </a:p>
        </p:txBody>
      </p:sp>
      <p:sp>
        <p:nvSpPr>
          <p:cNvPr id="5" name="Obdélník 3"/>
          <p:cNvSpPr/>
          <p:nvPr/>
        </p:nvSpPr>
        <p:spPr>
          <a:xfrm>
            <a:off x="3538683" y="6611779"/>
            <a:ext cx="5917288" cy="246221"/>
          </a:xfrm>
          <a:prstGeom prst="rect">
            <a:avLst/>
          </a:prstGeom>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Davis A., Ward S. E.: Handbook of Medicinal Chemistry, Royal Society of Chemistry, Cambridge 2015</a:t>
            </a:r>
          </a:p>
        </p:txBody>
      </p:sp>
      <p:pic>
        <p:nvPicPr>
          <p:cNvPr id="4" name="Obrázek 3"/>
          <p:cNvPicPr>
            <a:picLocks noChangeAspect="1"/>
          </p:cNvPicPr>
          <p:nvPr/>
        </p:nvPicPr>
        <p:blipFill>
          <a:blip r:embed="rId3"/>
          <a:stretch>
            <a:fillRect/>
          </a:stretch>
        </p:blipFill>
        <p:spPr>
          <a:xfrm>
            <a:off x="1250414" y="3258248"/>
            <a:ext cx="4291070" cy="3280193"/>
          </a:xfrm>
          <a:prstGeom prst="rect">
            <a:avLst/>
          </a:prstGeom>
        </p:spPr>
      </p:pic>
      <p:pic>
        <p:nvPicPr>
          <p:cNvPr id="6" name="Obrázek 5"/>
          <p:cNvPicPr>
            <a:picLocks noChangeAspect="1"/>
          </p:cNvPicPr>
          <p:nvPr/>
        </p:nvPicPr>
        <p:blipFill>
          <a:blip r:embed="rId4"/>
          <a:stretch>
            <a:fillRect/>
          </a:stretch>
        </p:blipFill>
        <p:spPr>
          <a:xfrm>
            <a:off x="6184135" y="3370301"/>
            <a:ext cx="4854766" cy="2806662"/>
          </a:xfrm>
          <a:prstGeom prst="rect">
            <a:avLst/>
          </a:prstGeom>
        </p:spPr>
      </p:pic>
    </p:spTree>
    <p:extLst>
      <p:ext uri="{BB962C8B-B14F-4D97-AF65-F5344CB8AC3E}">
        <p14:creationId xmlns:p14="http://schemas.microsoft.com/office/powerpoint/2010/main" val="3826282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00B050"/>
                </a:solidFill>
              </a:rPr>
              <a:t>Pharmacophore-based screening </a:t>
            </a:r>
            <a:r>
              <a:rPr lang="en-GB" dirty="0"/>
              <a:t>in search for novel </a:t>
            </a:r>
            <a:r>
              <a:rPr lang="en-GB" dirty="0">
                <a:solidFill>
                  <a:srgbClr val="FF0000"/>
                </a:solidFill>
              </a:rPr>
              <a:t>histamine </a:t>
            </a:r>
            <a:r>
              <a:rPr lang="en-GB" dirty="0">
                <a:solidFill>
                  <a:srgbClr val="FF0000"/>
                </a:solidFill>
              </a:rPr>
              <a:t>H</a:t>
            </a:r>
            <a:r>
              <a:rPr lang="en-GB" baseline="-25000" dirty="0">
                <a:solidFill>
                  <a:srgbClr val="FF0000"/>
                </a:solidFill>
              </a:rPr>
              <a:t>3</a:t>
            </a:r>
            <a:r>
              <a:rPr lang="cs-CZ" dirty="0">
                <a:solidFill>
                  <a:srgbClr val="FF0000"/>
                </a:solidFill>
              </a:rPr>
              <a:t>-</a:t>
            </a:r>
            <a:r>
              <a:rPr lang="en-GB" dirty="0">
                <a:solidFill>
                  <a:srgbClr val="FF0000"/>
                </a:solidFill>
              </a:rPr>
              <a:t>receptor antagonists</a:t>
            </a:r>
            <a:endParaRPr lang="en-GB" dirty="0">
              <a:solidFill>
                <a:srgbClr val="FF0000"/>
              </a:solidFill>
            </a:endParaRPr>
          </a:p>
        </p:txBody>
      </p:sp>
      <p:sp>
        <p:nvSpPr>
          <p:cNvPr id="3" name="Content Placeholder 2"/>
          <p:cNvSpPr>
            <a:spLocks noGrp="1"/>
          </p:cNvSpPr>
          <p:nvPr>
            <p:ph idx="1"/>
          </p:nvPr>
        </p:nvSpPr>
        <p:spPr>
          <a:xfrm>
            <a:off x="838200" y="1825625"/>
            <a:ext cx="10515600" cy="2809749"/>
          </a:xfrm>
        </p:spPr>
        <p:txBody>
          <a:bodyPr>
            <a:normAutofit lnSpcReduction="10000"/>
          </a:bodyPr>
          <a:lstStyle/>
          <a:p>
            <a:r>
              <a:rPr lang="en-GB" b="1" dirty="0"/>
              <a:t>human </a:t>
            </a:r>
            <a:r>
              <a:rPr lang="en-GB" b="1" dirty="0" smtClean="0"/>
              <a:t>H</a:t>
            </a:r>
            <a:r>
              <a:rPr lang="en-GB" b="1" baseline="-25000" dirty="0" smtClean="0"/>
              <a:t>3</a:t>
            </a:r>
            <a:r>
              <a:rPr lang="cs-CZ" b="1" dirty="0" smtClean="0"/>
              <a:t>-</a:t>
            </a:r>
            <a:r>
              <a:rPr lang="en-GB" b="1" dirty="0" smtClean="0"/>
              <a:t>receptor </a:t>
            </a:r>
            <a:r>
              <a:rPr lang="en-GB" dirty="0"/>
              <a:t>(hH3R) was a </a:t>
            </a:r>
            <a:r>
              <a:rPr lang="en-GB" b="1" dirty="0"/>
              <a:t>GPCR</a:t>
            </a:r>
            <a:r>
              <a:rPr lang="en-GB" dirty="0"/>
              <a:t> with no 3D structure, there </a:t>
            </a:r>
            <a:r>
              <a:rPr lang="cs-CZ" dirty="0" err="1"/>
              <a:t>was</a:t>
            </a:r>
            <a:r>
              <a:rPr lang="cs-CZ" dirty="0"/>
              <a:t> </a:t>
            </a:r>
            <a:r>
              <a:rPr lang="cs-CZ" dirty="0" err="1"/>
              <a:t>only</a:t>
            </a:r>
            <a:r>
              <a:rPr lang="en-GB" dirty="0"/>
              <a:t> a crystal structure for </a:t>
            </a:r>
            <a:r>
              <a:rPr lang="en-GB" dirty="0" smtClean="0"/>
              <a:t>H</a:t>
            </a:r>
            <a:r>
              <a:rPr lang="en-GB" baseline="-25000" dirty="0" smtClean="0"/>
              <a:t>1</a:t>
            </a:r>
            <a:r>
              <a:rPr lang="cs-CZ" dirty="0"/>
              <a:t>-</a:t>
            </a:r>
            <a:r>
              <a:rPr lang="en-GB" dirty="0" smtClean="0"/>
              <a:t>receptor</a:t>
            </a:r>
            <a:endParaRPr lang="en-GB" dirty="0"/>
          </a:p>
          <a:p>
            <a:r>
              <a:rPr lang="en-GB" dirty="0"/>
              <a:t>hH3R modulate</a:t>
            </a:r>
            <a:r>
              <a:rPr lang="cs-CZ" dirty="0"/>
              <a:t>s</a:t>
            </a:r>
            <a:r>
              <a:rPr lang="en-GB" dirty="0"/>
              <a:t> the release of various neurotransmitters in CNS and PNS, therefore it might be a target in therapy of various diseases</a:t>
            </a:r>
          </a:p>
          <a:p>
            <a:r>
              <a:rPr lang="en-GB" dirty="0"/>
              <a:t>ligands of hH3R </a:t>
            </a:r>
            <a:r>
              <a:rPr lang="cs-CZ" dirty="0"/>
              <a:t>(</a:t>
            </a:r>
            <a:r>
              <a:rPr lang="cs-CZ" dirty="0" err="1"/>
              <a:t>compd</a:t>
            </a:r>
            <a:r>
              <a:rPr lang="cs-CZ" dirty="0"/>
              <a:t>. </a:t>
            </a:r>
            <a:r>
              <a:rPr lang="cs-CZ" b="1" dirty="0"/>
              <a:t>1-3</a:t>
            </a:r>
            <a:r>
              <a:rPr lang="cs-CZ" dirty="0"/>
              <a:t>) </a:t>
            </a:r>
            <a:r>
              <a:rPr lang="en-GB" dirty="0"/>
              <a:t>are known → </a:t>
            </a:r>
            <a:r>
              <a:rPr lang="en-GB" b="1" dirty="0" err="1"/>
              <a:t>protonable</a:t>
            </a:r>
            <a:r>
              <a:rPr lang="en-GB" b="1" dirty="0"/>
              <a:t> nitrogen atom in aromatic or saturated ring and an aromatic system separated by a certain distance, polar moiety in spacer</a:t>
            </a:r>
          </a:p>
          <a:p>
            <a:endParaRPr lang="cs-CZ" dirty="0"/>
          </a:p>
        </p:txBody>
      </p:sp>
      <p:sp>
        <p:nvSpPr>
          <p:cNvPr id="5" name="TextBox 4"/>
          <p:cNvSpPr txBox="1"/>
          <p:nvPr/>
        </p:nvSpPr>
        <p:spPr>
          <a:xfrm>
            <a:off x="126628" y="6553320"/>
            <a:ext cx="4811133" cy="246221"/>
          </a:xfrm>
          <a:prstGeom prst="rect">
            <a:avLst/>
          </a:prstGeom>
          <a:noFill/>
        </p:spPr>
        <p:txBody>
          <a:bodyPr wrap="square" rtlCol="0">
            <a:spAutoFit/>
          </a:bodyPr>
          <a:lstStyle/>
          <a:p>
            <a:r>
              <a:rPr lang="cs-CZ" sz="1000" dirty="0" err="1"/>
              <a:t>Wermuth</a:t>
            </a:r>
            <a:r>
              <a:rPr lang="cs-CZ" sz="1000" dirty="0"/>
              <a:t>, C. G. Et al.: </a:t>
            </a:r>
            <a:r>
              <a:rPr lang="cs-CZ" sz="1000" dirty="0" err="1"/>
              <a:t>The</a:t>
            </a:r>
            <a:r>
              <a:rPr lang="cs-CZ" sz="1000" dirty="0"/>
              <a:t> </a:t>
            </a:r>
            <a:r>
              <a:rPr lang="cs-CZ" sz="1000" dirty="0" err="1"/>
              <a:t>Practice</a:t>
            </a:r>
            <a:r>
              <a:rPr lang="cs-CZ" sz="1000" dirty="0"/>
              <a:t> </a:t>
            </a:r>
            <a:r>
              <a:rPr lang="cs-CZ" sz="1000" dirty="0" err="1"/>
              <a:t>of</a:t>
            </a:r>
            <a:r>
              <a:rPr lang="cs-CZ" sz="1000" dirty="0"/>
              <a:t> </a:t>
            </a:r>
            <a:r>
              <a:rPr lang="cs-CZ" sz="1000" dirty="0" err="1"/>
              <a:t>Medicinal</a:t>
            </a:r>
            <a:r>
              <a:rPr lang="cs-CZ" sz="1000" dirty="0"/>
              <a:t> </a:t>
            </a:r>
            <a:r>
              <a:rPr lang="cs-CZ" sz="1000" dirty="0" err="1"/>
              <a:t>Chemistry</a:t>
            </a:r>
            <a:r>
              <a:rPr lang="cs-CZ" sz="1000" dirty="0"/>
              <a:t>, 4</a:t>
            </a:r>
            <a:r>
              <a:rPr lang="cs-CZ" sz="1000" baseline="30000" dirty="0"/>
              <a:t>th</a:t>
            </a:r>
            <a:r>
              <a:rPr lang="cs-CZ" sz="1000" dirty="0"/>
              <a:t> Ed., </a:t>
            </a:r>
            <a:r>
              <a:rPr lang="cs-CZ" sz="1000" dirty="0" err="1"/>
              <a:t>Elsevier</a:t>
            </a:r>
            <a:r>
              <a:rPr lang="cs-CZ" sz="1000" dirty="0"/>
              <a:t> Oxford 2015</a:t>
            </a:r>
          </a:p>
        </p:txBody>
      </p:sp>
      <p:pic>
        <p:nvPicPr>
          <p:cNvPr id="4" name="Obrázek 3"/>
          <p:cNvPicPr>
            <a:picLocks noChangeAspect="1"/>
          </p:cNvPicPr>
          <p:nvPr/>
        </p:nvPicPr>
        <p:blipFill>
          <a:blip r:embed="rId3"/>
          <a:stretch>
            <a:fillRect/>
          </a:stretch>
        </p:blipFill>
        <p:spPr>
          <a:xfrm>
            <a:off x="7112774" y="4247556"/>
            <a:ext cx="3848100" cy="2428875"/>
          </a:xfrm>
          <a:prstGeom prst="rect">
            <a:avLst/>
          </a:prstGeom>
        </p:spPr>
      </p:pic>
    </p:spTree>
    <p:extLst>
      <p:ext uri="{BB962C8B-B14F-4D97-AF65-F5344CB8AC3E}">
        <p14:creationId xmlns:p14="http://schemas.microsoft.com/office/powerpoint/2010/main" val="3074391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00B050"/>
                </a:solidFill>
              </a:rPr>
              <a:t>Pharmacophore-based screening </a:t>
            </a:r>
            <a:r>
              <a:rPr lang="en-GB" dirty="0"/>
              <a:t>in search for novel </a:t>
            </a:r>
            <a:r>
              <a:rPr lang="en-GB" dirty="0">
                <a:solidFill>
                  <a:srgbClr val="FF0000"/>
                </a:solidFill>
              </a:rPr>
              <a:t>histamine </a:t>
            </a:r>
            <a:r>
              <a:rPr lang="en-GB" dirty="0" smtClean="0">
                <a:solidFill>
                  <a:srgbClr val="FF0000"/>
                </a:solidFill>
              </a:rPr>
              <a:t>H</a:t>
            </a:r>
            <a:r>
              <a:rPr lang="en-GB" baseline="-25000" dirty="0" smtClean="0">
                <a:solidFill>
                  <a:srgbClr val="FF0000"/>
                </a:solidFill>
              </a:rPr>
              <a:t>3</a:t>
            </a:r>
            <a:r>
              <a:rPr lang="cs-CZ" dirty="0" smtClean="0">
                <a:solidFill>
                  <a:srgbClr val="FF0000"/>
                </a:solidFill>
              </a:rPr>
              <a:t>-</a:t>
            </a:r>
            <a:r>
              <a:rPr lang="en-GB" dirty="0" smtClean="0">
                <a:solidFill>
                  <a:srgbClr val="FF0000"/>
                </a:solidFill>
              </a:rPr>
              <a:t>receptor </a:t>
            </a:r>
            <a:r>
              <a:rPr lang="en-GB" dirty="0">
                <a:solidFill>
                  <a:srgbClr val="FF0000"/>
                </a:solidFill>
              </a:rPr>
              <a:t>antagonists</a:t>
            </a:r>
            <a:endParaRPr lang="en-GB" dirty="0"/>
          </a:p>
        </p:txBody>
      </p:sp>
      <p:sp>
        <p:nvSpPr>
          <p:cNvPr id="3" name="Content Placeholder 2"/>
          <p:cNvSpPr>
            <a:spLocks noGrp="1"/>
          </p:cNvSpPr>
          <p:nvPr>
            <p:ph idx="1"/>
          </p:nvPr>
        </p:nvSpPr>
        <p:spPr>
          <a:xfrm>
            <a:off x="838200" y="1825624"/>
            <a:ext cx="10515600" cy="3094037"/>
          </a:xfrm>
        </p:spPr>
        <p:txBody>
          <a:bodyPr>
            <a:normAutofit/>
          </a:bodyPr>
          <a:lstStyle/>
          <a:p>
            <a:r>
              <a:rPr lang="en-GB" dirty="0"/>
              <a:t>a dataset of 418 ligands with known affinities from an assay used for docking study with a homology model of hH3R → results explained the interactions, but the docking study was not enough discriminating between active and inactive antagonists</a:t>
            </a:r>
          </a:p>
          <a:p>
            <a:r>
              <a:rPr lang="en-GB" dirty="0"/>
              <a:t>pharmacophore model based on ligand </a:t>
            </a:r>
            <a:r>
              <a:rPr lang="en-GB" b="1" dirty="0"/>
              <a:t>1</a:t>
            </a:r>
            <a:r>
              <a:rPr lang="en-GB" dirty="0"/>
              <a:t> itself was too loose, it was constrained with </a:t>
            </a:r>
            <a:r>
              <a:rPr lang="en-GB" b="1" dirty="0" err="1"/>
              <a:t>vdW</a:t>
            </a:r>
            <a:r>
              <a:rPr lang="en-GB" b="1" dirty="0"/>
              <a:t> volume </a:t>
            </a:r>
            <a:r>
              <a:rPr lang="en-GB" dirty="0"/>
              <a:t>and </a:t>
            </a:r>
            <a:r>
              <a:rPr lang="en-GB" b="1" dirty="0"/>
              <a:t>excluded volume</a:t>
            </a:r>
            <a:r>
              <a:rPr lang="en-GB" dirty="0"/>
              <a:t>, then still 316 compounds from the dataset as hits</a:t>
            </a:r>
          </a:p>
        </p:txBody>
      </p:sp>
      <p:pic>
        <p:nvPicPr>
          <p:cNvPr id="4" name="Obrázek 3"/>
          <p:cNvPicPr>
            <a:picLocks noChangeAspect="1"/>
          </p:cNvPicPr>
          <p:nvPr/>
        </p:nvPicPr>
        <p:blipFill>
          <a:blip r:embed="rId3"/>
          <a:stretch>
            <a:fillRect/>
          </a:stretch>
        </p:blipFill>
        <p:spPr>
          <a:xfrm>
            <a:off x="170080" y="5072322"/>
            <a:ext cx="5790827" cy="1468688"/>
          </a:xfrm>
          <a:prstGeom prst="rect">
            <a:avLst/>
          </a:prstGeom>
        </p:spPr>
      </p:pic>
      <p:pic>
        <p:nvPicPr>
          <p:cNvPr id="6" name="Obrázek 5"/>
          <p:cNvPicPr>
            <a:picLocks noChangeAspect="1"/>
          </p:cNvPicPr>
          <p:nvPr/>
        </p:nvPicPr>
        <p:blipFill>
          <a:blip r:embed="rId4"/>
          <a:stretch>
            <a:fillRect/>
          </a:stretch>
        </p:blipFill>
        <p:spPr>
          <a:xfrm>
            <a:off x="6253583" y="5072323"/>
            <a:ext cx="5551947" cy="1325239"/>
          </a:xfrm>
          <a:prstGeom prst="rect">
            <a:avLst/>
          </a:prstGeom>
        </p:spPr>
      </p:pic>
      <p:sp>
        <p:nvSpPr>
          <p:cNvPr id="7" name="TextBox 6">
            <a:extLst>
              <a:ext uri="{FF2B5EF4-FFF2-40B4-BE49-F238E27FC236}">
                <a16:creationId xmlns:a16="http://schemas.microsoft.com/office/drawing/2014/main" xmlns="" id="{D3162506-155B-3C0D-0B18-9224358A1F69}"/>
              </a:ext>
            </a:extLst>
          </p:cNvPr>
          <p:cNvSpPr txBox="1"/>
          <p:nvPr/>
        </p:nvSpPr>
        <p:spPr>
          <a:xfrm>
            <a:off x="3461498" y="6586455"/>
            <a:ext cx="4811133" cy="246221"/>
          </a:xfrm>
          <a:prstGeom prst="rect">
            <a:avLst/>
          </a:prstGeom>
          <a:noFill/>
        </p:spPr>
        <p:txBody>
          <a:bodyPr wrap="square" rtlCol="0">
            <a:spAutoFit/>
          </a:bodyPr>
          <a:lstStyle/>
          <a:p>
            <a:r>
              <a:rPr lang="cs-CZ" sz="1000" dirty="0" err="1"/>
              <a:t>Wermuth</a:t>
            </a:r>
            <a:r>
              <a:rPr lang="cs-CZ" sz="1000" dirty="0"/>
              <a:t>, C. G. Et al.: </a:t>
            </a:r>
            <a:r>
              <a:rPr lang="cs-CZ" sz="1000" dirty="0" err="1"/>
              <a:t>The</a:t>
            </a:r>
            <a:r>
              <a:rPr lang="cs-CZ" sz="1000" dirty="0"/>
              <a:t> </a:t>
            </a:r>
            <a:r>
              <a:rPr lang="cs-CZ" sz="1000" dirty="0" err="1"/>
              <a:t>Practice</a:t>
            </a:r>
            <a:r>
              <a:rPr lang="cs-CZ" sz="1000" dirty="0"/>
              <a:t> </a:t>
            </a:r>
            <a:r>
              <a:rPr lang="cs-CZ" sz="1000" dirty="0" err="1"/>
              <a:t>of</a:t>
            </a:r>
            <a:r>
              <a:rPr lang="cs-CZ" sz="1000" dirty="0"/>
              <a:t> </a:t>
            </a:r>
            <a:r>
              <a:rPr lang="cs-CZ" sz="1000" dirty="0" err="1"/>
              <a:t>Medicinal</a:t>
            </a:r>
            <a:r>
              <a:rPr lang="cs-CZ" sz="1000" dirty="0"/>
              <a:t> </a:t>
            </a:r>
            <a:r>
              <a:rPr lang="cs-CZ" sz="1000" dirty="0" err="1"/>
              <a:t>Chemistry</a:t>
            </a:r>
            <a:r>
              <a:rPr lang="cs-CZ" sz="1000" dirty="0"/>
              <a:t>, 4</a:t>
            </a:r>
            <a:r>
              <a:rPr lang="cs-CZ" sz="1000" baseline="30000" dirty="0"/>
              <a:t>th</a:t>
            </a:r>
            <a:r>
              <a:rPr lang="cs-CZ" sz="1000" dirty="0"/>
              <a:t> Ed., </a:t>
            </a:r>
            <a:r>
              <a:rPr lang="cs-CZ" sz="1000" dirty="0" err="1"/>
              <a:t>Elsevier</a:t>
            </a:r>
            <a:r>
              <a:rPr lang="cs-CZ" sz="1000" dirty="0"/>
              <a:t> Oxford 2015</a:t>
            </a:r>
          </a:p>
        </p:txBody>
      </p:sp>
    </p:spTree>
    <p:extLst>
      <p:ext uri="{BB962C8B-B14F-4D97-AF65-F5344CB8AC3E}">
        <p14:creationId xmlns:p14="http://schemas.microsoft.com/office/powerpoint/2010/main" val="21494545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00B050"/>
                </a:solidFill>
              </a:rPr>
              <a:t>Pharmacophore-based screening </a:t>
            </a:r>
            <a:r>
              <a:rPr lang="en-GB" dirty="0"/>
              <a:t>in search for novel </a:t>
            </a:r>
            <a:r>
              <a:rPr lang="en-GB" dirty="0">
                <a:solidFill>
                  <a:srgbClr val="FF0000"/>
                </a:solidFill>
              </a:rPr>
              <a:t>histamine </a:t>
            </a:r>
            <a:r>
              <a:rPr lang="en-GB" dirty="0">
                <a:solidFill>
                  <a:srgbClr val="FF0000"/>
                </a:solidFill>
              </a:rPr>
              <a:t>H</a:t>
            </a:r>
            <a:r>
              <a:rPr lang="en-GB" baseline="-25000" dirty="0">
                <a:solidFill>
                  <a:srgbClr val="FF0000"/>
                </a:solidFill>
              </a:rPr>
              <a:t>3</a:t>
            </a:r>
            <a:r>
              <a:rPr lang="cs-CZ" dirty="0">
                <a:solidFill>
                  <a:srgbClr val="FF0000"/>
                </a:solidFill>
              </a:rPr>
              <a:t>-</a:t>
            </a:r>
            <a:r>
              <a:rPr lang="en-GB" dirty="0">
                <a:solidFill>
                  <a:srgbClr val="FF0000"/>
                </a:solidFill>
              </a:rPr>
              <a:t>receptor antagonists</a:t>
            </a:r>
            <a:endParaRPr lang="en-GB" dirty="0"/>
          </a:p>
        </p:txBody>
      </p:sp>
      <p:sp>
        <p:nvSpPr>
          <p:cNvPr id="3" name="Content Placeholder 2"/>
          <p:cNvSpPr>
            <a:spLocks noGrp="1"/>
          </p:cNvSpPr>
          <p:nvPr>
            <p:ph idx="1"/>
          </p:nvPr>
        </p:nvSpPr>
        <p:spPr/>
        <p:txBody>
          <a:bodyPr>
            <a:normAutofit fontScale="92500" lnSpcReduction="10000"/>
          </a:bodyPr>
          <a:lstStyle/>
          <a:p>
            <a:r>
              <a:rPr lang="en-GB" dirty="0"/>
              <a:t>using of </a:t>
            </a:r>
            <a:r>
              <a:rPr lang="en-GB" b="1" dirty="0"/>
              <a:t>filters</a:t>
            </a:r>
            <a:r>
              <a:rPr lang="en-GB" dirty="0"/>
              <a:t> in </a:t>
            </a:r>
            <a:r>
              <a:rPr lang="en-GB" dirty="0" err="1"/>
              <a:t>Maybridge</a:t>
            </a:r>
            <a:r>
              <a:rPr lang="en-GB" dirty="0"/>
              <a:t> Database</a:t>
            </a:r>
            <a:r>
              <a:rPr lang="cs-CZ" dirty="0"/>
              <a:t> (59 000 </a:t>
            </a:r>
            <a:r>
              <a:rPr lang="cs-CZ" dirty="0" err="1"/>
              <a:t>compds</a:t>
            </a:r>
            <a:r>
              <a:rPr lang="cs-CZ" dirty="0"/>
              <a:t>.)</a:t>
            </a:r>
            <a:r>
              <a:rPr lang="en-GB" dirty="0"/>
              <a:t> and World Drug Index</a:t>
            </a:r>
            <a:r>
              <a:rPr lang="cs-CZ" dirty="0"/>
              <a:t> (48 000 </a:t>
            </a:r>
            <a:r>
              <a:rPr lang="cs-CZ" dirty="0" err="1"/>
              <a:t>compds</a:t>
            </a:r>
            <a:r>
              <a:rPr lang="cs-CZ" dirty="0"/>
              <a:t>.)</a:t>
            </a:r>
            <a:endParaRPr lang="en-GB" dirty="0"/>
          </a:p>
          <a:p>
            <a:r>
              <a:rPr lang="en-GB" dirty="0"/>
              <a:t>creation of pharmacophore models of compounds </a:t>
            </a:r>
            <a:r>
              <a:rPr lang="en-GB" b="1" dirty="0"/>
              <a:t>2</a:t>
            </a:r>
            <a:r>
              <a:rPr lang="en-GB" dirty="0"/>
              <a:t> and </a:t>
            </a:r>
            <a:r>
              <a:rPr lang="en-GB" b="1" dirty="0"/>
              <a:t>3</a:t>
            </a:r>
            <a:r>
              <a:rPr lang="en-GB" dirty="0"/>
              <a:t> with similar features → </a:t>
            </a:r>
            <a:r>
              <a:rPr lang="en-GB" b="1" dirty="0"/>
              <a:t>combining of the models </a:t>
            </a:r>
            <a:r>
              <a:rPr lang="en-GB" dirty="0"/>
              <a:t>(2688 </a:t>
            </a:r>
            <a:r>
              <a:rPr lang="en-GB" dirty="0" err="1"/>
              <a:t>compds</a:t>
            </a:r>
            <a:r>
              <a:rPr lang="en-GB" dirty="0"/>
              <a:t>. </a:t>
            </a:r>
            <a:r>
              <a:rPr lang="cs-CZ" dirty="0"/>
              <a:t>f</a:t>
            </a:r>
            <a:r>
              <a:rPr lang="en-GB" dirty="0"/>
              <a:t>rom databases)</a:t>
            </a:r>
            <a:endParaRPr lang="en-GB" b="1" dirty="0"/>
          </a:p>
          <a:p>
            <a:r>
              <a:rPr lang="en-GB" dirty="0"/>
              <a:t>using </a:t>
            </a:r>
            <a:r>
              <a:rPr lang="en-GB" b="1" dirty="0"/>
              <a:t>leave-one-out filter </a:t>
            </a:r>
            <a:r>
              <a:rPr lang="en-GB" dirty="0"/>
              <a:t>(LOO) – leaving out </a:t>
            </a:r>
            <a:r>
              <a:rPr lang="cs-CZ" dirty="0" err="1"/>
              <a:t>one</a:t>
            </a:r>
            <a:r>
              <a:rPr lang="en-GB" dirty="0"/>
              <a:t> pharmacophore feature reduced the number of hits from databases to 320</a:t>
            </a:r>
          </a:p>
          <a:p>
            <a:r>
              <a:rPr lang="en-GB" dirty="0"/>
              <a:t>after docking, 7 </a:t>
            </a:r>
            <a:r>
              <a:rPr lang="en-GB" dirty="0" err="1"/>
              <a:t>compds</a:t>
            </a:r>
            <a:r>
              <a:rPr lang="en-GB" dirty="0"/>
              <a:t>. </a:t>
            </a:r>
            <a:r>
              <a:rPr lang="cs-CZ" dirty="0"/>
              <a:t>s</a:t>
            </a:r>
            <a:r>
              <a:rPr lang="en-GB" dirty="0"/>
              <a:t>elected for testing</a:t>
            </a:r>
          </a:p>
          <a:p>
            <a:r>
              <a:rPr lang="en-GB" dirty="0"/>
              <a:t>guided by </a:t>
            </a:r>
            <a:r>
              <a:rPr lang="en-GB" b="1" dirty="0"/>
              <a:t>cluster analysis </a:t>
            </a:r>
            <a:r>
              <a:rPr lang="en-GB" dirty="0"/>
              <a:t>of  7 </a:t>
            </a:r>
            <a:r>
              <a:rPr lang="en-GB" dirty="0" err="1"/>
              <a:t>compds</a:t>
            </a:r>
            <a:r>
              <a:rPr lang="cs-CZ" dirty="0"/>
              <a:t>.</a:t>
            </a:r>
            <a:r>
              <a:rPr lang="en-GB" dirty="0"/>
              <a:t> and </a:t>
            </a:r>
            <a:r>
              <a:rPr lang="en-GB" b="1" dirty="0"/>
              <a:t>similarity search </a:t>
            </a:r>
            <a:r>
              <a:rPr lang="en-GB" dirty="0"/>
              <a:t>using fingerprint </a:t>
            </a:r>
            <a:r>
              <a:rPr lang="en-GB" dirty="0" err="1"/>
              <a:t>syst</a:t>
            </a:r>
            <a:r>
              <a:rPr lang="cs-CZ" dirty="0"/>
              <a:t>e</a:t>
            </a:r>
            <a:r>
              <a:rPr lang="en-GB" dirty="0"/>
              <a:t>m → </a:t>
            </a:r>
            <a:r>
              <a:rPr lang="cs-CZ" dirty="0" err="1"/>
              <a:t>advantages</a:t>
            </a:r>
            <a:r>
              <a:rPr lang="cs-CZ" dirty="0"/>
              <a:t> </a:t>
            </a:r>
            <a:r>
              <a:rPr lang="cs-CZ" dirty="0" err="1"/>
              <a:t>of</a:t>
            </a:r>
            <a:r>
              <a:rPr lang="cs-CZ" dirty="0"/>
              <a:t> </a:t>
            </a:r>
            <a:r>
              <a:rPr lang="en-GB" dirty="0"/>
              <a:t>pharmacophore model versus docking:</a:t>
            </a:r>
          </a:p>
          <a:p>
            <a:pPr lvl="1"/>
            <a:r>
              <a:rPr lang="en-GB" b="1" dirty="0"/>
              <a:t>better limitation of compounds</a:t>
            </a:r>
            <a:endParaRPr lang="cs-CZ" b="1" dirty="0"/>
          </a:p>
          <a:p>
            <a:pPr lvl="1"/>
            <a:r>
              <a:rPr lang="en-GB" b="1" dirty="0"/>
              <a:t>lower similarity, which means NOVELTY</a:t>
            </a:r>
          </a:p>
        </p:txBody>
      </p:sp>
      <p:sp>
        <p:nvSpPr>
          <p:cNvPr id="5" name="TextBox 4">
            <a:extLst>
              <a:ext uri="{FF2B5EF4-FFF2-40B4-BE49-F238E27FC236}">
                <a16:creationId xmlns:a16="http://schemas.microsoft.com/office/drawing/2014/main" xmlns="" id="{AAD54766-3CE3-3BA2-E372-FB37B460A845}"/>
              </a:ext>
            </a:extLst>
          </p:cNvPr>
          <p:cNvSpPr txBox="1"/>
          <p:nvPr/>
        </p:nvSpPr>
        <p:spPr>
          <a:xfrm>
            <a:off x="3690433" y="6611779"/>
            <a:ext cx="4811133" cy="246221"/>
          </a:xfrm>
          <a:prstGeom prst="rect">
            <a:avLst/>
          </a:prstGeom>
          <a:noFill/>
        </p:spPr>
        <p:txBody>
          <a:bodyPr wrap="square" rtlCol="0">
            <a:spAutoFit/>
          </a:bodyPr>
          <a:lstStyle/>
          <a:p>
            <a:r>
              <a:rPr lang="cs-CZ" sz="1000" dirty="0" err="1"/>
              <a:t>Wermuth</a:t>
            </a:r>
            <a:r>
              <a:rPr lang="cs-CZ" sz="1000" dirty="0"/>
              <a:t>, C. G. Et al.: </a:t>
            </a:r>
            <a:r>
              <a:rPr lang="cs-CZ" sz="1000" dirty="0" err="1"/>
              <a:t>The</a:t>
            </a:r>
            <a:r>
              <a:rPr lang="cs-CZ" sz="1000" dirty="0"/>
              <a:t> </a:t>
            </a:r>
            <a:r>
              <a:rPr lang="cs-CZ" sz="1000" dirty="0" err="1"/>
              <a:t>Practice</a:t>
            </a:r>
            <a:r>
              <a:rPr lang="cs-CZ" sz="1000" dirty="0"/>
              <a:t> </a:t>
            </a:r>
            <a:r>
              <a:rPr lang="cs-CZ" sz="1000" dirty="0" err="1"/>
              <a:t>of</a:t>
            </a:r>
            <a:r>
              <a:rPr lang="cs-CZ" sz="1000" dirty="0"/>
              <a:t> </a:t>
            </a:r>
            <a:r>
              <a:rPr lang="cs-CZ" sz="1000" dirty="0" err="1"/>
              <a:t>Medicinal</a:t>
            </a:r>
            <a:r>
              <a:rPr lang="cs-CZ" sz="1000" dirty="0"/>
              <a:t> </a:t>
            </a:r>
            <a:r>
              <a:rPr lang="cs-CZ" sz="1000" dirty="0" err="1"/>
              <a:t>Chemistry</a:t>
            </a:r>
            <a:r>
              <a:rPr lang="cs-CZ" sz="1000" dirty="0"/>
              <a:t>, 4</a:t>
            </a:r>
            <a:r>
              <a:rPr lang="cs-CZ" sz="1000" baseline="30000" dirty="0"/>
              <a:t>th</a:t>
            </a:r>
            <a:r>
              <a:rPr lang="cs-CZ" sz="1000" dirty="0"/>
              <a:t> Ed., </a:t>
            </a:r>
            <a:r>
              <a:rPr lang="cs-CZ" sz="1000" dirty="0" err="1"/>
              <a:t>Elsevier</a:t>
            </a:r>
            <a:r>
              <a:rPr lang="cs-CZ" sz="1000" dirty="0"/>
              <a:t> Oxford 2015</a:t>
            </a:r>
          </a:p>
        </p:txBody>
      </p:sp>
    </p:spTree>
    <p:extLst>
      <p:ext uri="{BB962C8B-B14F-4D97-AF65-F5344CB8AC3E}">
        <p14:creationId xmlns:p14="http://schemas.microsoft.com/office/powerpoint/2010/main" val="2694555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9935321F-2408-4EB0-879D-C7FF5F08B4A3}"/>
              </a:ext>
            </a:extLst>
          </p:cNvPr>
          <p:cNvSpPr>
            <a:spLocks noGrp="1"/>
          </p:cNvSpPr>
          <p:nvPr>
            <p:ph type="title"/>
          </p:nvPr>
        </p:nvSpPr>
        <p:spPr/>
        <p:txBody>
          <a:bodyPr/>
          <a:lstStyle/>
          <a:p>
            <a:r>
              <a:rPr lang="cs-CZ" dirty="0">
                <a:solidFill>
                  <a:srgbClr val="00B050"/>
                </a:solidFill>
              </a:rPr>
              <a:t>Homology modelling </a:t>
            </a:r>
            <a:r>
              <a:rPr lang="en-GB" dirty="0"/>
              <a:t>–</a:t>
            </a:r>
            <a:r>
              <a:rPr lang="cs-CZ" dirty="0"/>
              <a:t> </a:t>
            </a:r>
            <a:r>
              <a:rPr lang="cs-CZ" dirty="0" err="1"/>
              <a:t>workflow</a:t>
            </a:r>
            <a:endParaRPr lang="cs-CZ" dirty="0"/>
          </a:p>
        </p:txBody>
      </p:sp>
      <p:sp>
        <p:nvSpPr>
          <p:cNvPr id="3" name="Zástupný symbol pro obsah 2">
            <a:extLst>
              <a:ext uri="{FF2B5EF4-FFF2-40B4-BE49-F238E27FC236}">
                <a16:creationId xmlns:a16="http://schemas.microsoft.com/office/drawing/2014/main" xmlns="" id="{A9BE9C41-1079-4300-8CFC-2629932C3FB7}"/>
              </a:ext>
            </a:extLst>
          </p:cNvPr>
          <p:cNvSpPr>
            <a:spLocks noGrp="1"/>
          </p:cNvSpPr>
          <p:nvPr>
            <p:ph idx="1"/>
          </p:nvPr>
        </p:nvSpPr>
        <p:spPr/>
        <p:txBody>
          <a:bodyPr/>
          <a:lstStyle/>
          <a:p>
            <a:r>
              <a:rPr lang="cs-CZ" dirty="0" err="1"/>
              <a:t>Template</a:t>
            </a:r>
            <a:r>
              <a:rPr lang="cs-CZ" dirty="0"/>
              <a:t> </a:t>
            </a:r>
            <a:r>
              <a:rPr lang="cs-CZ" dirty="0" err="1"/>
              <a:t>search</a:t>
            </a:r>
            <a:endParaRPr lang="cs-CZ" dirty="0"/>
          </a:p>
          <a:p>
            <a:pPr lvl="1"/>
            <a:r>
              <a:rPr lang="cs-CZ" dirty="0" err="1"/>
              <a:t>explore</a:t>
            </a:r>
            <a:r>
              <a:rPr lang="cs-CZ" dirty="0"/>
              <a:t> </a:t>
            </a:r>
            <a:r>
              <a:rPr lang="cs-CZ" dirty="0" err="1"/>
              <a:t>the</a:t>
            </a:r>
            <a:r>
              <a:rPr lang="cs-CZ" dirty="0"/>
              <a:t> region of </a:t>
            </a:r>
            <a:r>
              <a:rPr lang="cs-CZ" dirty="0" err="1"/>
              <a:t>interest</a:t>
            </a:r>
            <a:endParaRPr lang="cs-CZ" dirty="0"/>
          </a:p>
          <a:p>
            <a:pPr lvl="2"/>
            <a:r>
              <a:rPr lang="cs-CZ" dirty="0" err="1"/>
              <a:t>global</a:t>
            </a:r>
            <a:r>
              <a:rPr lang="cs-CZ" dirty="0"/>
              <a:t> </a:t>
            </a:r>
            <a:r>
              <a:rPr lang="cs-CZ" dirty="0" err="1"/>
              <a:t>similarity</a:t>
            </a:r>
            <a:endParaRPr lang="cs-CZ" dirty="0"/>
          </a:p>
          <a:p>
            <a:pPr lvl="2"/>
            <a:r>
              <a:rPr lang="cs-CZ" dirty="0" err="1"/>
              <a:t>local</a:t>
            </a:r>
            <a:r>
              <a:rPr lang="cs-CZ" dirty="0"/>
              <a:t> </a:t>
            </a:r>
            <a:r>
              <a:rPr lang="cs-CZ" dirty="0" err="1"/>
              <a:t>similarity</a:t>
            </a:r>
            <a:endParaRPr lang="cs-CZ" dirty="0"/>
          </a:p>
          <a:p>
            <a:pPr lvl="2"/>
            <a:r>
              <a:rPr lang="cs-CZ" dirty="0" err="1"/>
              <a:t>similarity</a:t>
            </a:r>
            <a:r>
              <a:rPr lang="cs-CZ" dirty="0"/>
              <a:t> in </a:t>
            </a:r>
            <a:r>
              <a:rPr lang="cs-CZ" dirty="0" err="1"/>
              <a:t>function</a:t>
            </a:r>
            <a:r>
              <a:rPr lang="cs-CZ" dirty="0"/>
              <a:t> </a:t>
            </a:r>
          </a:p>
          <a:p>
            <a:r>
              <a:rPr lang="cs-CZ" dirty="0" err="1"/>
              <a:t>Template-target</a:t>
            </a:r>
            <a:r>
              <a:rPr lang="cs-CZ" dirty="0"/>
              <a:t> (</a:t>
            </a:r>
            <a:r>
              <a:rPr lang="cs-CZ" dirty="0" err="1"/>
              <a:t>sequence</a:t>
            </a:r>
            <a:r>
              <a:rPr lang="cs-CZ" dirty="0"/>
              <a:t> </a:t>
            </a:r>
            <a:r>
              <a:rPr lang="cs-CZ" dirty="0" err="1"/>
              <a:t>alignment</a:t>
            </a:r>
            <a:r>
              <a:rPr lang="cs-CZ" dirty="0"/>
              <a:t>)</a:t>
            </a:r>
          </a:p>
          <a:p>
            <a:r>
              <a:rPr lang="cs-CZ" dirty="0"/>
              <a:t>Model </a:t>
            </a:r>
            <a:r>
              <a:rPr lang="cs-CZ" dirty="0" err="1"/>
              <a:t>building</a:t>
            </a:r>
            <a:r>
              <a:rPr lang="cs-CZ" dirty="0"/>
              <a:t> and </a:t>
            </a:r>
            <a:r>
              <a:rPr lang="cs-CZ" dirty="0" err="1"/>
              <a:t>assessment</a:t>
            </a:r>
            <a:endParaRPr lang="cs-CZ" dirty="0"/>
          </a:p>
          <a:p>
            <a:r>
              <a:rPr lang="cs-CZ" dirty="0"/>
              <a:t>Model </a:t>
            </a:r>
            <a:r>
              <a:rPr lang="cs-CZ" dirty="0" err="1"/>
              <a:t>refinement</a:t>
            </a:r>
            <a:endParaRPr lang="cs-CZ" dirty="0"/>
          </a:p>
          <a:p>
            <a:r>
              <a:rPr lang="cs-CZ" dirty="0"/>
              <a:t>Model </a:t>
            </a:r>
            <a:r>
              <a:rPr lang="cs-CZ" dirty="0" err="1"/>
              <a:t>validation</a:t>
            </a:r>
            <a:endParaRPr lang="cs-CZ" dirty="0"/>
          </a:p>
        </p:txBody>
      </p:sp>
    </p:spTree>
    <p:extLst>
      <p:ext uri="{BB962C8B-B14F-4D97-AF65-F5344CB8AC3E}">
        <p14:creationId xmlns:p14="http://schemas.microsoft.com/office/powerpoint/2010/main" val="3373528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r"/>
            <a:r>
              <a:rPr lang="cs-CZ" dirty="0" err="1"/>
              <a:t>Typical</a:t>
            </a:r>
            <a:r>
              <a:rPr lang="cs-CZ" dirty="0"/>
              <a:t> </a:t>
            </a:r>
            <a:r>
              <a:rPr lang="cs-CZ" dirty="0" err="1"/>
              <a:t>workflow</a:t>
            </a:r>
            <a:r>
              <a:rPr lang="cs-CZ" dirty="0"/>
              <a:t> in DD</a:t>
            </a:r>
            <a:endParaRPr lang="en-GB" dirty="0"/>
          </a:p>
        </p:txBody>
      </p:sp>
      <p:sp>
        <p:nvSpPr>
          <p:cNvPr id="3" name="Zástupný symbol pro obsah 2"/>
          <p:cNvSpPr>
            <a:spLocks noGrp="1"/>
          </p:cNvSpPr>
          <p:nvPr>
            <p:ph idx="1"/>
          </p:nvPr>
        </p:nvSpPr>
        <p:spPr>
          <a:xfrm>
            <a:off x="5636524" y="1825625"/>
            <a:ext cx="5717275" cy="4351338"/>
          </a:xfrm>
        </p:spPr>
        <p:txBody>
          <a:bodyPr/>
          <a:lstStyle/>
          <a:p>
            <a:r>
              <a:rPr lang="en-GB" dirty="0"/>
              <a:t>collaborative venture among scientists from a variety of disciplines including</a:t>
            </a:r>
            <a:r>
              <a:rPr lang="cs-CZ" dirty="0"/>
              <a:t> </a:t>
            </a:r>
            <a:r>
              <a:rPr lang="en-GB" b="1" dirty="0"/>
              <a:t>computational chemistry, synthetic organic chemistry, medicinal chemistry, molecular</a:t>
            </a:r>
            <a:r>
              <a:rPr lang="cs-CZ" b="1" dirty="0"/>
              <a:t> </a:t>
            </a:r>
            <a:r>
              <a:rPr lang="en-GB" b="1" dirty="0"/>
              <a:t>biology, X-ray crystallography, and NMR spectroscopy</a:t>
            </a:r>
          </a:p>
        </p:txBody>
      </p:sp>
      <p:pic>
        <p:nvPicPr>
          <p:cNvPr id="4" name="Obrázek 3"/>
          <p:cNvPicPr>
            <a:picLocks noChangeAspect="1"/>
          </p:cNvPicPr>
          <p:nvPr/>
        </p:nvPicPr>
        <p:blipFill>
          <a:blip r:embed="rId3"/>
          <a:stretch>
            <a:fillRect/>
          </a:stretch>
        </p:blipFill>
        <p:spPr>
          <a:xfrm>
            <a:off x="0" y="0"/>
            <a:ext cx="5157439" cy="6858000"/>
          </a:xfrm>
          <a:prstGeom prst="rect">
            <a:avLst/>
          </a:prstGeom>
        </p:spPr>
      </p:pic>
      <p:sp>
        <p:nvSpPr>
          <p:cNvPr id="5" name="TextovéPole 4"/>
          <p:cNvSpPr txBox="1"/>
          <p:nvPr/>
        </p:nvSpPr>
        <p:spPr>
          <a:xfrm>
            <a:off x="6468036" y="6611779"/>
            <a:ext cx="5074920" cy="246221"/>
          </a:xfrm>
          <a:prstGeom prst="rect">
            <a:avLst/>
          </a:prstGeom>
          <a:noFill/>
        </p:spPr>
        <p:txBody>
          <a:bodyPr wrap="square" rtlCol="0">
            <a:spAutoFit/>
          </a:bodyPr>
          <a:lstStyle/>
          <a:p>
            <a:r>
              <a:rPr lang="cs-CZ" sz="1000" dirty="0" err="1"/>
              <a:t>Bohacek</a:t>
            </a:r>
            <a:r>
              <a:rPr lang="cs-CZ" sz="1000" dirty="0"/>
              <a:t> RS et al.: Med. Res. </a:t>
            </a:r>
            <a:r>
              <a:rPr lang="cs-CZ" sz="1000" dirty="0" err="1"/>
              <a:t>Rev</a:t>
            </a:r>
            <a:r>
              <a:rPr lang="cs-CZ" sz="1000" dirty="0"/>
              <a:t>. 1996, 16 (1), 3-50.</a:t>
            </a:r>
            <a:endParaRPr lang="en-GB" sz="1000" dirty="0"/>
          </a:p>
        </p:txBody>
      </p:sp>
    </p:spTree>
    <p:extLst>
      <p:ext uri="{BB962C8B-B14F-4D97-AF65-F5344CB8AC3E}">
        <p14:creationId xmlns:p14="http://schemas.microsoft.com/office/powerpoint/2010/main" val="27719636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dirty="0"/>
              <a:t>A case study for protein modelling: the nuclear hormone receptor CA</a:t>
            </a:r>
            <a:r>
              <a:rPr lang="cs-CZ" sz="3200" b="1" dirty="0"/>
              <a:t>R</a:t>
            </a:r>
            <a:r>
              <a:rPr lang="en-GB" sz="3200" b="1" dirty="0"/>
              <a:t> as an example for </a:t>
            </a:r>
            <a:r>
              <a:rPr lang="en-GB" sz="3200" b="1" dirty="0">
                <a:solidFill>
                  <a:srgbClr val="00B050"/>
                </a:solidFill>
              </a:rPr>
              <a:t>comparative modelling </a:t>
            </a:r>
            <a:r>
              <a:rPr lang="en-GB" sz="3200" b="1" dirty="0"/>
              <a:t>and the </a:t>
            </a:r>
            <a:r>
              <a:rPr lang="en-GB" sz="3200" b="1" dirty="0">
                <a:solidFill>
                  <a:srgbClr val="00B050"/>
                </a:solidFill>
              </a:rPr>
              <a:t>analysis of protein-ligand complexes</a:t>
            </a:r>
            <a:endParaRPr lang="en-GB" sz="3200" b="1" dirty="0">
              <a:solidFill>
                <a:srgbClr val="FF0000"/>
              </a:solidFill>
            </a:endParaRPr>
          </a:p>
        </p:txBody>
      </p:sp>
      <p:sp>
        <p:nvSpPr>
          <p:cNvPr id="3" name="Content Placeholder 2"/>
          <p:cNvSpPr>
            <a:spLocks noGrp="1"/>
          </p:cNvSpPr>
          <p:nvPr>
            <p:ph idx="1"/>
          </p:nvPr>
        </p:nvSpPr>
        <p:spPr/>
        <p:txBody>
          <a:bodyPr/>
          <a:lstStyle/>
          <a:p>
            <a:r>
              <a:rPr lang="en-GB" b="1" dirty="0"/>
              <a:t>Nuclear hormone receptors </a:t>
            </a:r>
            <a:r>
              <a:rPr lang="en-GB" dirty="0"/>
              <a:t>(NHRs)</a:t>
            </a:r>
          </a:p>
          <a:p>
            <a:pPr lvl="1"/>
            <a:r>
              <a:rPr lang="en-GB" dirty="0"/>
              <a:t>48 nuclear receptors found in humans</a:t>
            </a:r>
          </a:p>
          <a:p>
            <a:pPr lvl="1"/>
            <a:r>
              <a:rPr lang="en-GB" dirty="0"/>
              <a:t>act as ligand-activated </a:t>
            </a:r>
            <a:r>
              <a:rPr lang="en-GB" b="1" dirty="0"/>
              <a:t>transcription factors </a:t>
            </a:r>
            <a:r>
              <a:rPr lang="en-GB" dirty="0"/>
              <a:t>and </a:t>
            </a:r>
            <a:r>
              <a:rPr lang="en-GB" b="1" dirty="0"/>
              <a:t>regulated gene transcription</a:t>
            </a:r>
          </a:p>
          <a:p>
            <a:pPr lvl="1"/>
            <a:r>
              <a:rPr lang="en-GB" dirty="0"/>
              <a:t>involved in development, differentiation, homeostasis and reproduction</a:t>
            </a:r>
          </a:p>
          <a:p>
            <a:pPr lvl="1"/>
            <a:r>
              <a:rPr lang="en-GB" dirty="0"/>
              <a:t>bind as </a:t>
            </a:r>
            <a:r>
              <a:rPr lang="en-GB" b="1" dirty="0"/>
              <a:t>homo-</a:t>
            </a:r>
            <a:r>
              <a:rPr lang="en-GB" dirty="0"/>
              <a:t> (Type I) or </a:t>
            </a:r>
            <a:r>
              <a:rPr lang="en-GB" b="1" dirty="0"/>
              <a:t>heterodimers</a:t>
            </a:r>
            <a:r>
              <a:rPr lang="en-GB" dirty="0"/>
              <a:t> (Type II) to DNA</a:t>
            </a:r>
          </a:p>
          <a:p>
            <a:pPr lvl="1"/>
            <a:r>
              <a:rPr lang="en-GB" dirty="0"/>
              <a:t>inactive NR are bound to </a:t>
            </a:r>
            <a:r>
              <a:rPr lang="en-GB" b="1" dirty="0"/>
              <a:t>co</a:t>
            </a:r>
            <a:r>
              <a:rPr lang="cs-CZ" b="1" dirty="0"/>
              <a:t>-</a:t>
            </a:r>
            <a:r>
              <a:rPr lang="en-GB" b="1" dirty="0"/>
              <a:t>repressor</a:t>
            </a:r>
            <a:r>
              <a:rPr lang="en-GB" dirty="0"/>
              <a:t>, activation requires </a:t>
            </a:r>
            <a:r>
              <a:rPr lang="en-GB" b="1" dirty="0"/>
              <a:t>co</a:t>
            </a:r>
            <a:r>
              <a:rPr lang="cs-CZ" b="1" dirty="0"/>
              <a:t>-</a:t>
            </a:r>
            <a:r>
              <a:rPr lang="en-GB" b="1" dirty="0"/>
              <a:t>activator</a:t>
            </a:r>
          </a:p>
          <a:p>
            <a:pPr lvl="1"/>
            <a:endParaRPr lang="en-GB" dirty="0"/>
          </a:p>
          <a:p>
            <a:pPr lvl="1"/>
            <a:endParaRPr lang="en-GB" dirty="0"/>
          </a:p>
          <a:p>
            <a:pPr lvl="1"/>
            <a:r>
              <a:rPr lang="en-GB" dirty="0"/>
              <a:t>known 3D structure of DNA binding domain (</a:t>
            </a:r>
            <a:r>
              <a:rPr lang="en-GB" b="1" dirty="0"/>
              <a:t>DBD</a:t>
            </a:r>
            <a:r>
              <a:rPr lang="en-GB" dirty="0"/>
              <a:t>) and ligand binding domain (</a:t>
            </a:r>
            <a:r>
              <a:rPr lang="en-GB" b="1" dirty="0"/>
              <a:t>LBD</a:t>
            </a:r>
            <a:r>
              <a:rPr lang="en-GB" dirty="0"/>
              <a:t>, mainly hydrophobic binding pocket) of the receptors</a:t>
            </a:r>
          </a:p>
          <a:p>
            <a:pPr lvl="1"/>
            <a:r>
              <a:rPr lang="en-GB" dirty="0"/>
              <a:t>function of endogenous ligand is unknown </a:t>
            </a:r>
            <a:r>
              <a:rPr lang="en-GB" dirty="0">
                <a:sym typeface="Symbol" panose="05050102010706020507" pitchFamily="18" charset="2"/>
              </a:rPr>
              <a:t> designated as </a:t>
            </a:r>
            <a:r>
              <a:rPr lang="en-GB" b="1" dirty="0">
                <a:sym typeface="Symbol" panose="05050102010706020507" pitchFamily="18" charset="2"/>
              </a:rPr>
              <a:t>orphan receptors</a:t>
            </a:r>
            <a:endParaRPr lang="en-GB" b="1" dirty="0"/>
          </a:p>
        </p:txBody>
      </p:sp>
      <p:sp>
        <p:nvSpPr>
          <p:cNvPr id="4" name="TextovéPole 3"/>
          <p:cNvSpPr txBox="1"/>
          <p:nvPr/>
        </p:nvSpPr>
        <p:spPr>
          <a:xfrm>
            <a:off x="2966580" y="6552677"/>
            <a:ext cx="5921814" cy="246221"/>
          </a:xfrm>
          <a:prstGeom prst="rect">
            <a:avLst/>
          </a:prstGeom>
          <a:noFill/>
        </p:spPr>
        <p:txBody>
          <a:bodyPr wrap="none" rtlCol="0">
            <a:spAutoFit/>
          </a:bodyPr>
          <a:lstStyle/>
          <a:p>
            <a:r>
              <a:rPr lang="en-GB" sz="1000" dirty="0" err="1"/>
              <a:t>Höltje</a:t>
            </a:r>
            <a:r>
              <a:rPr lang="en-GB" sz="1000" dirty="0"/>
              <a:t>, H.-D. et al.: Molecular </a:t>
            </a:r>
            <a:r>
              <a:rPr lang="en-GB" sz="1000" dirty="0" err="1"/>
              <a:t>Modeling</a:t>
            </a:r>
            <a:r>
              <a:rPr lang="en-GB" sz="1000" dirty="0"/>
              <a:t> – Basic Principles and Applications, Wiley-VCH, </a:t>
            </a:r>
            <a:r>
              <a:rPr lang="en-GB" sz="1000" dirty="0" err="1"/>
              <a:t>Weinheim</a:t>
            </a:r>
            <a:r>
              <a:rPr lang="en-GB" sz="1000" dirty="0"/>
              <a:t> 2008, 3</a:t>
            </a:r>
            <a:r>
              <a:rPr lang="en-GB" sz="1000" baseline="30000" dirty="0"/>
              <a:t>rd</a:t>
            </a:r>
            <a:r>
              <a:rPr lang="en-GB" sz="1000" dirty="0"/>
              <a:t> Ed.</a:t>
            </a:r>
          </a:p>
        </p:txBody>
      </p:sp>
      <p:pic>
        <p:nvPicPr>
          <p:cNvPr id="6" name="Obrázek 5"/>
          <p:cNvPicPr>
            <a:picLocks noChangeAspect="1"/>
          </p:cNvPicPr>
          <p:nvPr/>
        </p:nvPicPr>
        <p:blipFill>
          <a:blip r:embed="rId2"/>
          <a:stretch>
            <a:fillRect/>
          </a:stretch>
        </p:blipFill>
        <p:spPr>
          <a:xfrm>
            <a:off x="4464470" y="4236036"/>
            <a:ext cx="2926034" cy="776295"/>
          </a:xfrm>
          <a:prstGeom prst="rect">
            <a:avLst/>
          </a:prstGeom>
        </p:spPr>
      </p:pic>
    </p:spTree>
    <p:extLst>
      <p:ext uri="{BB962C8B-B14F-4D97-AF65-F5344CB8AC3E}">
        <p14:creationId xmlns:p14="http://schemas.microsoft.com/office/powerpoint/2010/main" val="42798037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dirty="0"/>
              <a:t>A case study for protein modelling: the nuclear hormone receptor CA</a:t>
            </a:r>
            <a:r>
              <a:rPr lang="cs-CZ" sz="3200" b="1" dirty="0"/>
              <a:t>R</a:t>
            </a:r>
            <a:r>
              <a:rPr lang="en-GB" sz="3200" b="1" dirty="0"/>
              <a:t> as an example for </a:t>
            </a:r>
            <a:r>
              <a:rPr lang="en-GB" sz="3200" b="1" dirty="0">
                <a:solidFill>
                  <a:srgbClr val="00B050"/>
                </a:solidFill>
              </a:rPr>
              <a:t>comparative modelling </a:t>
            </a:r>
            <a:r>
              <a:rPr lang="en-GB" sz="3200" b="1" dirty="0"/>
              <a:t>and the </a:t>
            </a:r>
            <a:r>
              <a:rPr lang="en-GB" sz="3200" b="1" dirty="0">
                <a:solidFill>
                  <a:srgbClr val="00B050"/>
                </a:solidFill>
              </a:rPr>
              <a:t>analysis of protein-ligand complexes</a:t>
            </a:r>
            <a:endParaRPr lang="cs-CZ" sz="3200" b="1" dirty="0">
              <a:solidFill>
                <a:srgbClr val="00B050"/>
              </a:solidFill>
            </a:endParaRPr>
          </a:p>
        </p:txBody>
      </p:sp>
      <p:sp>
        <p:nvSpPr>
          <p:cNvPr id="3" name="Content Placeholder 2"/>
          <p:cNvSpPr>
            <a:spLocks noGrp="1"/>
          </p:cNvSpPr>
          <p:nvPr>
            <p:ph idx="1"/>
          </p:nvPr>
        </p:nvSpPr>
        <p:spPr/>
        <p:txBody>
          <a:bodyPr>
            <a:normAutofit fontScale="92500" lnSpcReduction="20000"/>
          </a:bodyPr>
          <a:lstStyle/>
          <a:p>
            <a:r>
              <a:rPr lang="en-GB" dirty="0">
                <a:solidFill>
                  <a:srgbClr val="FF0000"/>
                </a:solidFill>
              </a:rPr>
              <a:t>constitutive </a:t>
            </a:r>
            <a:r>
              <a:rPr lang="en-GB" dirty="0" err="1">
                <a:solidFill>
                  <a:srgbClr val="FF0000"/>
                </a:solidFill>
              </a:rPr>
              <a:t>androstane</a:t>
            </a:r>
            <a:r>
              <a:rPr lang="en-GB" dirty="0">
                <a:solidFill>
                  <a:srgbClr val="FF0000"/>
                </a:solidFill>
              </a:rPr>
              <a:t> receptor (CAR)</a:t>
            </a:r>
          </a:p>
          <a:p>
            <a:pPr lvl="1"/>
            <a:r>
              <a:rPr lang="en-GB" dirty="0"/>
              <a:t>activation involves agonist binding, which leads to nuclear </a:t>
            </a:r>
            <a:r>
              <a:rPr lang="en-GB" b="1" dirty="0"/>
              <a:t>translocation</a:t>
            </a:r>
            <a:r>
              <a:rPr lang="en-GB" dirty="0"/>
              <a:t> and </a:t>
            </a:r>
            <a:r>
              <a:rPr lang="en-GB" dirty="0" err="1"/>
              <a:t>heterodimerization</a:t>
            </a:r>
            <a:r>
              <a:rPr lang="en-GB" dirty="0"/>
              <a:t> with another NR (RXR)</a:t>
            </a:r>
          </a:p>
          <a:p>
            <a:pPr lvl="1"/>
            <a:r>
              <a:rPr lang="en-GB" b="1" dirty="0"/>
              <a:t>regulates the expression of metabolizing enzymes upon xenobiotic stress</a:t>
            </a:r>
          </a:p>
          <a:p>
            <a:r>
              <a:rPr lang="en-GB" b="1" dirty="0"/>
              <a:t>comparative modelling of CAR</a:t>
            </a:r>
          </a:p>
          <a:p>
            <a:pPr lvl="1"/>
            <a:r>
              <a:rPr lang="en-GB" dirty="0"/>
              <a:t>only </a:t>
            </a:r>
            <a:r>
              <a:rPr lang="en-GB" dirty="0">
                <a:solidFill>
                  <a:srgbClr val="FF0000"/>
                </a:solidFill>
              </a:rPr>
              <a:t>few ligands </a:t>
            </a:r>
            <a:r>
              <a:rPr lang="cs-CZ" dirty="0" err="1"/>
              <a:t>of</a:t>
            </a:r>
            <a:r>
              <a:rPr lang="cs-CZ" dirty="0"/>
              <a:t> CAR </a:t>
            </a:r>
            <a:r>
              <a:rPr lang="en-GB" dirty="0"/>
              <a:t>known</a:t>
            </a:r>
          </a:p>
          <a:p>
            <a:pPr lvl="1"/>
            <a:r>
              <a:rPr lang="en-GB" b="1" dirty="0"/>
              <a:t>vitamin D receptor (VDR) and </a:t>
            </a:r>
            <a:r>
              <a:rPr lang="en-GB" b="1" dirty="0" err="1"/>
              <a:t>pregnane</a:t>
            </a:r>
            <a:r>
              <a:rPr lang="en-GB" b="1" dirty="0"/>
              <a:t> X receptor (PXR) </a:t>
            </a:r>
            <a:r>
              <a:rPr lang="en-GB" dirty="0"/>
              <a:t>from the same NR subfamily selected for template structures – they showed 40–50% sequence identity within the LBD according to X-ray and their homology models were constructed, the model showed 37% sequence identity, but the model superimposed with crystal structures showed large deviations as well molecular dynamic (MD, 5ns) of the models</a:t>
            </a:r>
          </a:p>
          <a:p>
            <a:pPr lvl="1"/>
            <a:r>
              <a:rPr lang="en-GB" b="1" dirty="0"/>
              <a:t>CAR model based on two template structures generated by manually selecting the coordinates from VDR and PXR</a:t>
            </a:r>
            <a:r>
              <a:rPr lang="en-GB" dirty="0"/>
              <a:t> </a:t>
            </a:r>
          </a:p>
        </p:txBody>
      </p:sp>
      <p:sp>
        <p:nvSpPr>
          <p:cNvPr id="5" name="TextovéPole 3">
            <a:extLst>
              <a:ext uri="{FF2B5EF4-FFF2-40B4-BE49-F238E27FC236}">
                <a16:creationId xmlns:a16="http://schemas.microsoft.com/office/drawing/2014/main" xmlns="" id="{8F27DB28-8F2A-860C-8D8F-90D2C2AD378C}"/>
              </a:ext>
            </a:extLst>
          </p:cNvPr>
          <p:cNvSpPr txBox="1"/>
          <p:nvPr/>
        </p:nvSpPr>
        <p:spPr>
          <a:xfrm>
            <a:off x="2966580" y="6552677"/>
            <a:ext cx="5921814" cy="246221"/>
          </a:xfrm>
          <a:prstGeom prst="rect">
            <a:avLst/>
          </a:prstGeom>
          <a:noFill/>
        </p:spPr>
        <p:txBody>
          <a:bodyPr wrap="none" rtlCol="0">
            <a:spAutoFit/>
          </a:bodyPr>
          <a:lstStyle/>
          <a:p>
            <a:r>
              <a:rPr lang="en-GB" sz="1000" dirty="0" err="1"/>
              <a:t>Höltje</a:t>
            </a:r>
            <a:r>
              <a:rPr lang="en-GB" sz="1000" dirty="0"/>
              <a:t>, H.-D. et al.: Molecular </a:t>
            </a:r>
            <a:r>
              <a:rPr lang="en-GB" sz="1000" dirty="0" err="1"/>
              <a:t>Modeling</a:t>
            </a:r>
            <a:r>
              <a:rPr lang="en-GB" sz="1000" dirty="0"/>
              <a:t> – Basic Principles and Applications, Wiley-VCH, </a:t>
            </a:r>
            <a:r>
              <a:rPr lang="en-GB" sz="1000" dirty="0" err="1"/>
              <a:t>Weinheim</a:t>
            </a:r>
            <a:r>
              <a:rPr lang="en-GB" sz="1000" dirty="0"/>
              <a:t> 2008, 3</a:t>
            </a:r>
            <a:r>
              <a:rPr lang="en-GB" sz="1000" baseline="30000" dirty="0"/>
              <a:t>rd</a:t>
            </a:r>
            <a:r>
              <a:rPr lang="en-GB" sz="1000" dirty="0"/>
              <a:t> Ed.</a:t>
            </a:r>
          </a:p>
        </p:txBody>
      </p:sp>
    </p:spTree>
    <p:extLst>
      <p:ext uri="{BB962C8B-B14F-4D97-AF65-F5344CB8AC3E}">
        <p14:creationId xmlns:p14="http://schemas.microsoft.com/office/powerpoint/2010/main" val="19726352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dirty="0"/>
              <a:t>A case study for protein modelling: the nuclear hormone receptor CA</a:t>
            </a:r>
            <a:r>
              <a:rPr lang="cs-CZ" sz="3200" b="1" dirty="0"/>
              <a:t>R</a:t>
            </a:r>
            <a:r>
              <a:rPr lang="en-GB" sz="3200" b="1" dirty="0"/>
              <a:t> as an example for </a:t>
            </a:r>
            <a:r>
              <a:rPr lang="en-GB" sz="3200" b="1" dirty="0">
                <a:solidFill>
                  <a:srgbClr val="00B050"/>
                </a:solidFill>
              </a:rPr>
              <a:t>comparative modelling </a:t>
            </a:r>
            <a:r>
              <a:rPr lang="en-GB" sz="3200" b="1" dirty="0"/>
              <a:t>and the </a:t>
            </a:r>
            <a:r>
              <a:rPr lang="en-GB" sz="3200" b="1" dirty="0">
                <a:solidFill>
                  <a:srgbClr val="00B050"/>
                </a:solidFill>
              </a:rPr>
              <a:t>analysis of protein-ligand complexes</a:t>
            </a:r>
            <a:endParaRPr lang="cs-CZ" sz="3200" b="1" dirty="0">
              <a:solidFill>
                <a:srgbClr val="FF0000"/>
              </a:solidFill>
            </a:endParaRPr>
          </a:p>
        </p:txBody>
      </p:sp>
      <p:sp>
        <p:nvSpPr>
          <p:cNvPr id="3" name="Content Placeholder 2"/>
          <p:cNvSpPr>
            <a:spLocks noGrp="1"/>
          </p:cNvSpPr>
          <p:nvPr>
            <p:ph idx="1"/>
          </p:nvPr>
        </p:nvSpPr>
        <p:spPr>
          <a:xfrm>
            <a:off x="838200" y="1825625"/>
            <a:ext cx="10515600" cy="2143474"/>
          </a:xfrm>
        </p:spPr>
        <p:txBody>
          <a:bodyPr>
            <a:normAutofit fontScale="92500" lnSpcReduction="20000"/>
          </a:bodyPr>
          <a:lstStyle/>
          <a:p>
            <a:r>
              <a:rPr lang="en-GB" dirty="0"/>
              <a:t>multiple </a:t>
            </a:r>
            <a:r>
              <a:rPr lang="en-GB" b="1" dirty="0"/>
              <a:t>sequence alignment </a:t>
            </a:r>
            <a:r>
              <a:rPr lang="en-GB" dirty="0"/>
              <a:t>of CAR with VDR and PXR was carried using CLUSTAW</a:t>
            </a:r>
          </a:p>
          <a:p>
            <a:r>
              <a:rPr lang="en-GB" dirty="0"/>
              <a:t>homology modelling of CAR using Homology module within INSIGHT II, program SCWRL used for side-chain conformation modelling </a:t>
            </a:r>
          </a:p>
          <a:p>
            <a:r>
              <a:rPr lang="en-GB" dirty="0"/>
              <a:t>another CAR model with co</a:t>
            </a:r>
            <a:r>
              <a:rPr lang="cs-CZ" dirty="0"/>
              <a:t>-</a:t>
            </a:r>
            <a:r>
              <a:rPr lang="en-GB" dirty="0"/>
              <a:t>activator was generated based on crystal structure of PXR with co</a:t>
            </a:r>
            <a:r>
              <a:rPr lang="cs-CZ" dirty="0"/>
              <a:t>-</a:t>
            </a:r>
            <a:r>
              <a:rPr lang="en-GB" dirty="0"/>
              <a:t>activator (SRC-1)</a:t>
            </a:r>
          </a:p>
        </p:txBody>
      </p:sp>
      <p:pic>
        <p:nvPicPr>
          <p:cNvPr id="6" name="Obrázek 5"/>
          <p:cNvPicPr>
            <a:picLocks noChangeAspect="1"/>
          </p:cNvPicPr>
          <p:nvPr/>
        </p:nvPicPr>
        <p:blipFill>
          <a:blip r:embed="rId3"/>
          <a:stretch>
            <a:fillRect/>
          </a:stretch>
        </p:blipFill>
        <p:spPr>
          <a:xfrm>
            <a:off x="4232092" y="3902753"/>
            <a:ext cx="3727816" cy="2650244"/>
          </a:xfrm>
          <a:prstGeom prst="rect">
            <a:avLst/>
          </a:prstGeom>
        </p:spPr>
      </p:pic>
      <p:sp>
        <p:nvSpPr>
          <p:cNvPr id="5" name="TextovéPole 3">
            <a:extLst>
              <a:ext uri="{FF2B5EF4-FFF2-40B4-BE49-F238E27FC236}">
                <a16:creationId xmlns:a16="http://schemas.microsoft.com/office/drawing/2014/main" xmlns="" id="{BE65523E-EE1A-CAF7-0066-0142258CF3FA}"/>
              </a:ext>
            </a:extLst>
          </p:cNvPr>
          <p:cNvSpPr txBox="1"/>
          <p:nvPr/>
        </p:nvSpPr>
        <p:spPr>
          <a:xfrm>
            <a:off x="2966580" y="6552677"/>
            <a:ext cx="5921814" cy="246221"/>
          </a:xfrm>
          <a:prstGeom prst="rect">
            <a:avLst/>
          </a:prstGeom>
          <a:noFill/>
        </p:spPr>
        <p:txBody>
          <a:bodyPr wrap="none" rtlCol="0">
            <a:spAutoFit/>
          </a:bodyPr>
          <a:lstStyle/>
          <a:p>
            <a:r>
              <a:rPr lang="en-GB" sz="1000" dirty="0" err="1"/>
              <a:t>Höltje</a:t>
            </a:r>
            <a:r>
              <a:rPr lang="en-GB" sz="1000" dirty="0"/>
              <a:t>, H.-D. et al.: Molecular </a:t>
            </a:r>
            <a:r>
              <a:rPr lang="en-GB" sz="1000" dirty="0" err="1"/>
              <a:t>Modeling</a:t>
            </a:r>
            <a:r>
              <a:rPr lang="en-GB" sz="1000" dirty="0"/>
              <a:t> – Basic Principles and Applications, Wiley-VCH, </a:t>
            </a:r>
            <a:r>
              <a:rPr lang="en-GB" sz="1000" dirty="0" err="1"/>
              <a:t>Weinheim</a:t>
            </a:r>
            <a:r>
              <a:rPr lang="en-GB" sz="1000" dirty="0"/>
              <a:t> 2008, 3</a:t>
            </a:r>
            <a:r>
              <a:rPr lang="en-GB" sz="1000" baseline="30000" dirty="0"/>
              <a:t>rd</a:t>
            </a:r>
            <a:r>
              <a:rPr lang="en-GB" sz="1000" dirty="0"/>
              <a:t> Ed.</a:t>
            </a:r>
          </a:p>
        </p:txBody>
      </p:sp>
    </p:spTree>
    <p:extLst>
      <p:ext uri="{BB962C8B-B14F-4D97-AF65-F5344CB8AC3E}">
        <p14:creationId xmlns:p14="http://schemas.microsoft.com/office/powerpoint/2010/main" val="21388390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dirty="0"/>
              <a:t>A case study for protein modelling: the nuclear hormone receptor CA</a:t>
            </a:r>
            <a:r>
              <a:rPr lang="cs-CZ" sz="3200" b="1" dirty="0"/>
              <a:t>R</a:t>
            </a:r>
            <a:r>
              <a:rPr lang="en-GB" sz="3200" b="1" dirty="0"/>
              <a:t> as an example for </a:t>
            </a:r>
            <a:r>
              <a:rPr lang="en-GB" sz="3200" b="1" dirty="0">
                <a:solidFill>
                  <a:srgbClr val="00B050"/>
                </a:solidFill>
              </a:rPr>
              <a:t>comparative modelling </a:t>
            </a:r>
            <a:r>
              <a:rPr lang="en-GB" sz="3200" b="1" dirty="0"/>
              <a:t>and the </a:t>
            </a:r>
            <a:r>
              <a:rPr lang="en-GB" sz="3200" b="1" dirty="0">
                <a:solidFill>
                  <a:srgbClr val="00B050"/>
                </a:solidFill>
              </a:rPr>
              <a:t>analysis of protein-ligand complexes</a:t>
            </a:r>
            <a:endParaRPr lang="cs-CZ" sz="3200" b="1" dirty="0">
              <a:solidFill>
                <a:srgbClr val="FF0000"/>
              </a:solidFill>
            </a:endParaRPr>
          </a:p>
        </p:txBody>
      </p:sp>
      <p:sp>
        <p:nvSpPr>
          <p:cNvPr id="3" name="Content Placeholder 2"/>
          <p:cNvSpPr>
            <a:spLocks noGrp="1"/>
          </p:cNvSpPr>
          <p:nvPr>
            <p:ph idx="1"/>
          </p:nvPr>
        </p:nvSpPr>
        <p:spPr>
          <a:xfrm>
            <a:off x="297456" y="2419479"/>
            <a:ext cx="7326216" cy="3352303"/>
          </a:xfrm>
        </p:spPr>
        <p:txBody>
          <a:bodyPr>
            <a:normAutofit/>
          </a:bodyPr>
          <a:lstStyle/>
          <a:p>
            <a:r>
              <a:rPr lang="en-GB" dirty="0"/>
              <a:t>CAR models refined by minimization and subsequent MD simulation using GROMACS software (GROMOS96 force field convenient for proteins in aqueous environment), further MD studies </a:t>
            </a:r>
            <a:r>
              <a:rPr lang="en-GB" dirty="0">
                <a:sym typeface="Symbol" panose="05050102010706020507" pitchFamily="18" charset="2"/>
              </a:rPr>
              <a:t> Ramachandran plot checked</a:t>
            </a:r>
            <a:endParaRPr lang="en-GB" dirty="0"/>
          </a:p>
          <a:p>
            <a:r>
              <a:rPr lang="en-GB" dirty="0"/>
              <a:t>coactivator binding studied, mutant modelling study</a:t>
            </a:r>
          </a:p>
        </p:txBody>
      </p:sp>
      <p:pic>
        <p:nvPicPr>
          <p:cNvPr id="5" name="Obrázek 4"/>
          <p:cNvPicPr>
            <a:picLocks noChangeAspect="1"/>
          </p:cNvPicPr>
          <p:nvPr/>
        </p:nvPicPr>
        <p:blipFill>
          <a:blip r:embed="rId2"/>
          <a:stretch>
            <a:fillRect/>
          </a:stretch>
        </p:blipFill>
        <p:spPr>
          <a:xfrm>
            <a:off x="7656005" y="1249143"/>
            <a:ext cx="4128952" cy="5265025"/>
          </a:xfrm>
          <a:prstGeom prst="rect">
            <a:avLst/>
          </a:prstGeom>
        </p:spPr>
      </p:pic>
      <p:sp>
        <p:nvSpPr>
          <p:cNvPr id="6" name="TextovéPole 3">
            <a:extLst>
              <a:ext uri="{FF2B5EF4-FFF2-40B4-BE49-F238E27FC236}">
                <a16:creationId xmlns:a16="http://schemas.microsoft.com/office/drawing/2014/main" xmlns="" id="{62208327-199B-52EB-B440-F33D5C8D4FD1}"/>
              </a:ext>
            </a:extLst>
          </p:cNvPr>
          <p:cNvSpPr txBox="1"/>
          <p:nvPr/>
        </p:nvSpPr>
        <p:spPr>
          <a:xfrm>
            <a:off x="2966580" y="6552677"/>
            <a:ext cx="5921814" cy="246221"/>
          </a:xfrm>
          <a:prstGeom prst="rect">
            <a:avLst/>
          </a:prstGeom>
          <a:noFill/>
        </p:spPr>
        <p:txBody>
          <a:bodyPr wrap="none" rtlCol="0">
            <a:spAutoFit/>
          </a:bodyPr>
          <a:lstStyle/>
          <a:p>
            <a:r>
              <a:rPr lang="en-GB" sz="1000" dirty="0" err="1"/>
              <a:t>Höltje</a:t>
            </a:r>
            <a:r>
              <a:rPr lang="en-GB" sz="1000" dirty="0"/>
              <a:t>, H.-D. et al.: Molecular </a:t>
            </a:r>
            <a:r>
              <a:rPr lang="en-GB" sz="1000" dirty="0" err="1"/>
              <a:t>Modeling</a:t>
            </a:r>
            <a:r>
              <a:rPr lang="en-GB" sz="1000" dirty="0"/>
              <a:t> – Basic Principles and Applications, Wiley-VCH, </a:t>
            </a:r>
            <a:r>
              <a:rPr lang="en-GB" sz="1000" dirty="0" err="1"/>
              <a:t>Weinheim</a:t>
            </a:r>
            <a:r>
              <a:rPr lang="en-GB" sz="1000" dirty="0"/>
              <a:t> 2008, 3</a:t>
            </a:r>
            <a:r>
              <a:rPr lang="en-GB" sz="1000" baseline="30000" dirty="0"/>
              <a:t>rd</a:t>
            </a:r>
            <a:r>
              <a:rPr lang="en-GB" sz="1000" dirty="0"/>
              <a:t> Ed.</a:t>
            </a:r>
          </a:p>
        </p:txBody>
      </p:sp>
    </p:spTree>
    <p:extLst>
      <p:ext uri="{BB962C8B-B14F-4D97-AF65-F5344CB8AC3E}">
        <p14:creationId xmlns:p14="http://schemas.microsoft.com/office/powerpoint/2010/main" val="3916791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dirty="0"/>
              <a:t>A case study for protein modelling: the nuclear hormone receptor CA</a:t>
            </a:r>
            <a:r>
              <a:rPr lang="cs-CZ" sz="3200" b="1" dirty="0"/>
              <a:t>R</a:t>
            </a:r>
            <a:r>
              <a:rPr lang="en-GB" sz="3200" b="1" dirty="0"/>
              <a:t> as an example for </a:t>
            </a:r>
            <a:r>
              <a:rPr lang="en-GB" sz="3200" b="1" dirty="0">
                <a:solidFill>
                  <a:srgbClr val="00B050"/>
                </a:solidFill>
              </a:rPr>
              <a:t>comparative modelling </a:t>
            </a:r>
            <a:r>
              <a:rPr lang="en-GB" sz="3200" b="1" dirty="0"/>
              <a:t>and the </a:t>
            </a:r>
            <a:r>
              <a:rPr lang="en-GB" sz="3200" b="1" dirty="0">
                <a:solidFill>
                  <a:srgbClr val="00B050"/>
                </a:solidFill>
              </a:rPr>
              <a:t>analysis of protein-ligand complexes</a:t>
            </a:r>
            <a:endParaRPr lang="cs-CZ" sz="3200" b="1" dirty="0">
              <a:solidFill>
                <a:srgbClr val="FF0000"/>
              </a:solidFill>
            </a:endParaRPr>
          </a:p>
        </p:txBody>
      </p:sp>
      <p:sp>
        <p:nvSpPr>
          <p:cNvPr id="3" name="Content Placeholder 2"/>
          <p:cNvSpPr>
            <a:spLocks noGrp="1"/>
          </p:cNvSpPr>
          <p:nvPr>
            <p:ph idx="1"/>
          </p:nvPr>
        </p:nvSpPr>
        <p:spPr>
          <a:xfrm>
            <a:off x="220337" y="2291956"/>
            <a:ext cx="8009262" cy="3550606"/>
          </a:xfrm>
        </p:spPr>
        <p:txBody>
          <a:bodyPr>
            <a:normAutofit/>
          </a:bodyPr>
          <a:lstStyle/>
          <a:p>
            <a:r>
              <a:rPr lang="en-GB" dirty="0"/>
              <a:t>modelling of CAR-ligand complexes</a:t>
            </a:r>
          </a:p>
          <a:p>
            <a:pPr lvl="1"/>
            <a:r>
              <a:rPr lang="en-GB" dirty="0"/>
              <a:t>docking of a ligand (known activators </a:t>
            </a:r>
            <a:r>
              <a:rPr lang="en-GB" b="1" dirty="0" err="1"/>
              <a:t>clotrimazol</a:t>
            </a:r>
            <a:r>
              <a:rPr lang="en-GB" dirty="0"/>
              <a:t> and </a:t>
            </a:r>
            <a:r>
              <a:rPr lang="en-GB" b="1" dirty="0"/>
              <a:t>tri-</a:t>
            </a:r>
            <a:r>
              <a:rPr lang="en-GB" b="1" i="1" dirty="0"/>
              <a:t>p</a:t>
            </a:r>
            <a:r>
              <a:rPr lang="en-GB" b="1" dirty="0"/>
              <a:t>-</a:t>
            </a:r>
            <a:r>
              <a:rPr lang="en-GB" b="1" dirty="0" err="1"/>
              <a:t>methylphenylphosphate</a:t>
            </a:r>
            <a:r>
              <a:rPr lang="en-GB" b="1" dirty="0"/>
              <a:t>=TMPP</a:t>
            </a:r>
            <a:r>
              <a:rPr lang="en-GB" dirty="0"/>
              <a:t>) into CAR-coactivator homology model using docking program GOLD (genetic algorithm, 30 docking poses, </a:t>
            </a:r>
            <a:r>
              <a:rPr lang="en-GB" dirty="0" err="1"/>
              <a:t>GoldScore</a:t>
            </a:r>
            <a:r>
              <a:rPr lang="en-GB" dirty="0"/>
              <a:t> function)</a:t>
            </a:r>
          </a:p>
          <a:p>
            <a:pPr lvl="1"/>
            <a:r>
              <a:rPr lang="en-GB" dirty="0"/>
              <a:t>MD simulation (2.5 ns)</a:t>
            </a:r>
          </a:p>
          <a:p>
            <a:pPr lvl="1"/>
            <a:r>
              <a:rPr lang="en-GB" dirty="0"/>
              <a:t>flexible regions detected, pocket can expand up to 80%</a:t>
            </a:r>
          </a:p>
        </p:txBody>
      </p:sp>
      <p:pic>
        <p:nvPicPr>
          <p:cNvPr id="5" name="Obrázek 4"/>
          <p:cNvPicPr>
            <a:picLocks noChangeAspect="1"/>
          </p:cNvPicPr>
          <p:nvPr/>
        </p:nvPicPr>
        <p:blipFill>
          <a:blip r:embed="rId3"/>
          <a:stretch>
            <a:fillRect/>
          </a:stretch>
        </p:blipFill>
        <p:spPr>
          <a:xfrm>
            <a:off x="8361902" y="1208638"/>
            <a:ext cx="3344538" cy="5506868"/>
          </a:xfrm>
          <a:prstGeom prst="rect">
            <a:avLst/>
          </a:prstGeom>
        </p:spPr>
      </p:pic>
      <p:sp>
        <p:nvSpPr>
          <p:cNvPr id="6" name="TextovéPole 3">
            <a:extLst>
              <a:ext uri="{FF2B5EF4-FFF2-40B4-BE49-F238E27FC236}">
                <a16:creationId xmlns:a16="http://schemas.microsoft.com/office/drawing/2014/main" xmlns="" id="{D3DEB337-2D8D-A429-82D5-6DB00A6E5618}"/>
              </a:ext>
            </a:extLst>
          </p:cNvPr>
          <p:cNvSpPr txBox="1"/>
          <p:nvPr/>
        </p:nvSpPr>
        <p:spPr>
          <a:xfrm>
            <a:off x="954900" y="6611779"/>
            <a:ext cx="5921814" cy="246221"/>
          </a:xfrm>
          <a:prstGeom prst="rect">
            <a:avLst/>
          </a:prstGeom>
          <a:noFill/>
        </p:spPr>
        <p:txBody>
          <a:bodyPr wrap="none" rtlCol="0">
            <a:spAutoFit/>
          </a:bodyPr>
          <a:lstStyle/>
          <a:p>
            <a:r>
              <a:rPr lang="en-GB" sz="1000" dirty="0" err="1"/>
              <a:t>Höltje</a:t>
            </a:r>
            <a:r>
              <a:rPr lang="en-GB" sz="1000" dirty="0"/>
              <a:t>, H.-D. et al.: Molecular </a:t>
            </a:r>
            <a:r>
              <a:rPr lang="en-GB" sz="1000" dirty="0" err="1"/>
              <a:t>Modeling</a:t>
            </a:r>
            <a:r>
              <a:rPr lang="en-GB" sz="1000" dirty="0"/>
              <a:t> – Basic Principles and Applications, Wiley-VCH, </a:t>
            </a:r>
            <a:r>
              <a:rPr lang="en-GB" sz="1000" dirty="0" err="1"/>
              <a:t>Weinheim</a:t>
            </a:r>
            <a:r>
              <a:rPr lang="en-GB" sz="1000" dirty="0"/>
              <a:t> 2008, 3</a:t>
            </a:r>
            <a:r>
              <a:rPr lang="en-GB" sz="1000" baseline="30000" dirty="0"/>
              <a:t>rd</a:t>
            </a:r>
            <a:r>
              <a:rPr lang="en-GB" sz="1000" dirty="0"/>
              <a:t> Ed.</a:t>
            </a:r>
          </a:p>
        </p:txBody>
      </p:sp>
    </p:spTree>
    <p:extLst>
      <p:ext uri="{BB962C8B-B14F-4D97-AF65-F5344CB8AC3E}">
        <p14:creationId xmlns:p14="http://schemas.microsoft.com/office/powerpoint/2010/main" val="41916904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dirty="0"/>
              <a:t>A case study for protein modelling: the nuclear hormone receptor CA</a:t>
            </a:r>
            <a:r>
              <a:rPr lang="cs-CZ" sz="3200" b="1" dirty="0"/>
              <a:t>R</a:t>
            </a:r>
            <a:r>
              <a:rPr lang="en-GB" sz="3200" b="1" dirty="0"/>
              <a:t> as an example for </a:t>
            </a:r>
            <a:r>
              <a:rPr lang="en-GB" sz="3200" b="1" dirty="0">
                <a:solidFill>
                  <a:srgbClr val="00B050"/>
                </a:solidFill>
              </a:rPr>
              <a:t>comparative modelling </a:t>
            </a:r>
            <a:r>
              <a:rPr lang="en-GB" sz="3200" b="1" dirty="0"/>
              <a:t>and the </a:t>
            </a:r>
            <a:r>
              <a:rPr lang="en-GB" sz="3200" b="1" dirty="0">
                <a:solidFill>
                  <a:srgbClr val="00B050"/>
                </a:solidFill>
              </a:rPr>
              <a:t>analysis of protein-ligand complexes</a:t>
            </a:r>
            <a:endParaRPr lang="cs-CZ" sz="3200" b="1"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GB" b="1" dirty="0"/>
              <a:t>X-ray structures </a:t>
            </a:r>
            <a:r>
              <a:rPr lang="en-GB" dirty="0"/>
              <a:t>of hum. and mouse CAR were later reported (superimposition with homology model 3.4–3.8 </a:t>
            </a:r>
            <a:r>
              <a:rPr lang="en-GB" dirty="0">
                <a:latin typeface="Tahoma" panose="020B0604030504040204" pitchFamily="34" charset="0"/>
                <a:ea typeface="Tahoma" panose="020B0604030504040204" pitchFamily="34" charset="0"/>
                <a:cs typeface="Tahoma" panose="020B0604030504040204" pitchFamily="34" charset="0"/>
              </a:rPr>
              <a:t>Å, </a:t>
            </a:r>
            <a:r>
              <a:rPr lang="en-GB" dirty="0"/>
              <a:t>1.8</a:t>
            </a:r>
            <a:r>
              <a:rPr lang="en-GB" dirty="0">
                <a:latin typeface="Tahoma" panose="020B0604030504040204" pitchFamily="34" charset="0"/>
                <a:ea typeface="Tahoma" panose="020B0604030504040204" pitchFamily="34" charset="0"/>
                <a:cs typeface="Tahoma" panose="020B0604030504040204" pitchFamily="34" charset="0"/>
              </a:rPr>
              <a:t> Å </a:t>
            </a:r>
            <a:r>
              <a:rPr lang="en-GB" dirty="0"/>
              <a:t>when deviation region (AA 139–153) excluded</a:t>
            </a:r>
          </a:p>
          <a:p>
            <a:r>
              <a:rPr lang="en-GB" dirty="0"/>
              <a:t>constitutive </a:t>
            </a:r>
            <a:r>
              <a:rPr lang="en-GB" dirty="0" err="1"/>
              <a:t>androstane</a:t>
            </a:r>
            <a:r>
              <a:rPr lang="en-GB" dirty="0"/>
              <a:t> receptor activators are regarded as potential therapeutics in </a:t>
            </a:r>
            <a:r>
              <a:rPr lang="en-GB" b="1" dirty="0"/>
              <a:t>cholestasis and neonatal jaundice</a:t>
            </a:r>
          </a:p>
          <a:p>
            <a:r>
              <a:rPr lang="en-GB" b="1" dirty="0">
                <a:solidFill>
                  <a:srgbClr val="FF0000"/>
                </a:solidFill>
              </a:rPr>
              <a:t>virtual screening for CAR agonists</a:t>
            </a:r>
            <a:r>
              <a:rPr lang="en-GB" dirty="0"/>
              <a:t> with</a:t>
            </a:r>
          </a:p>
          <a:p>
            <a:pPr lvl="1"/>
            <a:r>
              <a:rPr lang="en-GB" dirty="0" err="1"/>
              <a:t>LeadQuest</a:t>
            </a:r>
            <a:r>
              <a:rPr lang="en-GB" dirty="0"/>
              <a:t> database (</a:t>
            </a:r>
            <a:r>
              <a:rPr lang="en-GB" dirty="0" err="1"/>
              <a:t>Tripos</a:t>
            </a:r>
            <a:r>
              <a:rPr lang="en-GB" dirty="0"/>
              <a:t> Inc., St. Louis, USA) with </a:t>
            </a:r>
            <a:r>
              <a:rPr lang="en-GB" dirty="0">
                <a:solidFill>
                  <a:srgbClr val="FF0000"/>
                </a:solidFill>
              </a:rPr>
              <a:t>85</a:t>
            </a:r>
            <a:r>
              <a:rPr lang="cs-CZ" dirty="0">
                <a:solidFill>
                  <a:srgbClr val="FF0000"/>
                </a:solidFill>
              </a:rPr>
              <a:t> </a:t>
            </a:r>
            <a:r>
              <a:rPr lang="en-GB" dirty="0">
                <a:solidFill>
                  <a:srgbClr val="FF0000"/>
                </a:solidFill>
              </a:rPr>
              <a:t>000</a:t>
            </a:r>
            <a:r>
              <a:rPr lang="en-GB" dirty="0"/>
              <a:t> molecules </a:t>
            </a:r>
            <a:endParaRPr lang="cs-CZ" dirty="0"/>
          </a:p>
          <a:p>
            <a:pPr lvl="1"/>
            <a:r>
              <a:rPr lang="en-GB" dirty="0"/>
              <a:t>steroids and compounds violating Ro5 excluded, after filtration: </a:t>
            </a:r>
            <a:r>
              <a:rPr lang="en-GB" dirty="0">
                <a:solidFill>
                  <a:srgbClr val="FF0000"/>
                </a:solidFill>
              </a:rPr>
              <a:t>9</a:t>
            </a:r>
            <a:r>
              <a:rPr lang="cs-CZ" dirty="0">
                <a:solidFill>
                  <a:srgbClr val="FF0000"/>
                </a:solidFill>
              </a:rPr>
              <a:t> </a:t>
            </a:r>
            <a:r>
              <a:rPr lang="en-GB" dirty="0">
                <a:solidFill>
                  <a:srgbClr val="FF0000"/>
                </a:solidFill>
              </a:rPr>
              <a:t>700</a:t>
            </a:r>
            <a:r>
              <a:rPr lang="en-GB" dirty="0"/>
              <a:t> compounds </a:t>
            </a:r>
            <a:endParaRPr lang="cs-CZ" dirty="0"/>
          </a:p>
          <a:p>
            <a:pPr lvl="1"/>
            <a:r>
              <a:rPr lang="en-GB" dirty="0"/>
              <a:t>after docking in GOLD </a:t>
            </a:r>
            <a:r>
              <a:rPr lang="en-GB" dirty="0">
                <a:solidFill>
                  <a:srgbClr val="FF0000"/>
                </a:solidFill>
              </a:rPr>
              <a:t>66</a:t>
            </a:r>
            <a:r>
              <a:rPr lang="en-GB" dirty="0"/>
              <a:t> compounds, </a:t>
            </a:r>
            <a:r>
              <a:rPr lang="cs-CZ" dirty="0"/>
              <a:t>plus </a:t>
            </a:r>
            <a:r>
              <a:rPr lang="en-GB" dirty="0"/>
              <a:t>30 supplied</a:t>
            </a:r>
            <a:endParaRPr lang="cs-CZ" dirty="0"/>
          </a:p>
          <a:p>
            <a:pPr lvl="1"/>
            <a:r>
              <a:rPr lang="en-GB" dirty="0">
                <a:solidFill>
                  <a:srgbClr val="FF0000"/>
                </a:solidFill>
              </a:rPr>
              <a:t>17 </a:t>
            </a:r>
            <a:r>
              <a:rPr lang="en-GB" dirty="0"/>
              <a:t>compounds</a:t>
            </a:r>
            <a:r>
              <a:rPr lang="en-GB" dirty="0">
                <a:solidFill>
                  <a:srgbClr val="FF0000"/>
                </a:solidFill>
              </a:rPr>
              <a:t> </a:t>
            </a:r>
            <a:r>
              <a:rPr lang="en-GB" dirty="0"/>
              <a:t>activated CAR </a:t>
            </a:r>
            <a:endParaRPr lang="cs-CZ" dirty="0"/>
          </a:p>
          <a:p>
            <a:pPr lvl="1"/>
            <a:r>
              <a:rPr lang="en-GB" b="1" dirty="0">
                <a:solidFill>
                  <a:srgbClr val="FF0000"/>
                </a:solidFill>
              </a:rPr>
              <a:t>3 compounds </a:t>
            </a:r>
            <a:r>
              <a:rPr lang="en-GB" dirty="0" err="1">
                <a:solidFill>
                  <a:srgbClr val="FF0000"/>
                </a:solidFill>
              </a:rPr>
              <a:t>activat</a:t>
            </a:r>
            <a:r>
              <a:rPr lang="cs-CZ" dirty="0" err="1">
                <a:solidFill>
                  <a:srgbClr val="FF0000"/>
                </a:solidFill>
              </a:rPr>
              <a:t>ing</a:t>
            </a:r>
            <a:r>
              <a:rPr lang="en-GB" dirty="0">
                <a:solidFill>
                  <a:srgbClr val="FF0000"/>
                </a:solidFill>
              </a:rPr>
              <a:t> </a:t>
            </a:r>
            <a:r>
              <a:rPr lang="cs-CZ" dirty="0">
                <a:solidFill>
                  <a:srgbClr val="FF0000"/>
                </a:solidFill>
              </a:rPr>
              <a:t>receptor </a:t>
            </a:r>
            <a:r>
              <a:rPr lang="en-GB" dirty="0">
                <a:solidFill>
                  <a:srgbClr val="FF0000"/>
                </a:solidFill>
              </a:rPr>
              <a:t>5-8fold </a:t>
            </a:r>
            <a:r>
              <a:rPr lang="en-GB" dirty="0"/>
              <a:t>(</a:t>
            </a:r>
            <a:r>
              <a:rPr lang="en-GB" i="1" dirty="0"/>
              <a:t>N</a:t>
            </a:r>
            <a:r>
              <a:rPr lang="en-GB" dirty="0"/>
              <a:t>-substituted and </a:t>
            </a:r>
            <a:r>
              <a:rPr lang="en-GB" i="1" dirty="0"/>
              <a:t>N,N</a:t>
            </a:r>
            <a:r>
              <a:rPr lang="en-GB" dirty="0"/>
              <a:t>-</a:t>
            </a:r>
            <a:r>
              <a:rPr lang="en-GB" dirty="0" err="1"/>
              <a:t>disubstituted</a:t>
            </a:r>
            <a:r>
              <a:rPr lang="en-GB" dirty="0"/>
              <a:t> </a:t>
            </a:r>
            <a:r>
              <a:rPr lang="en-GB" dirty="0" err="1"/>
              <a:t>sulfonamides</a:t>
            </a:r>
            <a:r>
              <a:rPr lang="en-GB" dirty="0"/>
              <a:t> and thiazolidin-4-one derivatives</a:t>
            </a:r>
          </a:p>
        </p:txBody>
      </p:sp>
      <p:sp>
        <p:nvSpPr>
          <p:cNvPr id="5" name="TextovéPole 3">
            <a:extLst>
              <a:ext uri="{FF2B5EF4-FFF2-40B4-BE49-F238E27FC236}">
                <a16:creationId xmlns:a16="http://schemas.microsoft.com/office/drawing/2014/main" xmlns="" id="{CD535D4B-9CB9-7C62-6B1D-35C20306D129}"/>
              </a:ext>
            </a:extLst>
          </p:cNvPr>
          <p:cNvSpPr txBox="1"/>
          <p:nvPr/>
        </p:nvSpPr>
        <p:spPr>
          <a:xfrm>
            <a:off x="2966580" y="6552677"/>
            <a:ext cx="5921814" cy="246221"/>
          </a:xfrm>
          <a:prstGeom prst="rect">
            <a:avLst/>
          </a:prstGeom>
          <a:noFill/>
        </p:spPr>
        <p:txBody>
          <a:bodyPr wrap="none" rtlCol="0">
            <a:spAutoFit/>
          </a:bodyPr>
          <a:lstStyle/>
          <a:p>
            <a:r>
              <a:rPr lang="en-GB" sz="1000" dirty="0" err="1"/>
              <a:t>Höltje</a:t>
            </a:r>
            <a:r>
              <a:rPr lang="en-GB" sz="1000" dirty="0"/>
              <a:t>, H.-D. et al.: Molecular </a:t>
            </a:r>
            <a:r>
              <a:rPr lang="en-GB" sz="1000" dirty="0" err="1"/>
              <a:t>Modeling</a:t>
            </a:r>
            <a:r>
              <a:rPr lang="en-GB" sz="1000" dirty="0"/>
              <a:t> – Basic Principles and Applications, Wiley-VCH, </a:t>
            </a:r>
            <a:r>
              <a:rPr lang="en-GB" sz="1000" dirty="0" err="1"/>
              <a:t>Weinheim</a:t>
            </a:r>
            <a:r>
              <a:rPr lang="en-GB" sz="1000" dirty="0"/>
              <a:t> 2008, 3</a:t>
            </a:r>
            <a:r>
              <a:rPr lang="en-GB" sz="1000" baseline="30000" dirty="0"/>
              <a:t>rd</a:t>
            </a:r>
            <a:r>
              <a:rPr lang="en-GB" sz="1000" dirty="0"/>
              <a:t> Ed.</a:t>
            </a:r>
          </a:p>
        </p:txBody>
      </p:sp>
    </p:spTree>
    <p:extLst>
      <p:ext uri="{BB962C8B-B14F-4D97-AF65-F5344CB8AC3E}">
        <p14:creationId xmlns:p14="http://schemas.microsoft.com/office/powerpoint/2010/main" val="27363791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884877" cy="1325563"/>
          </a:xfrm>
        </p:spPr>
        <p:txBody>
          <a:bodyPr/>
          <a:lstStyle/>
          <a:p>
            <a:r>
              <a:rPr lang="en-GB" dirty="0">
                <a:solidFill>
                  <a:srgbClr val="00B050"/>
                </a:solidFill>
              </a:rPr>
              <a:t>SBDD </a:t>
            </a:r>
            <a:r>
              <a:rPr lang="en-GB" dirty="0"/>
              <a:t>of </a:t>
            </a:r>
            <a:r>
              <a:rPr lang="cs-CZ" dirty="0">
                <a:solidFill>
                  <a:srgbClr val="FF0000"/>
                </a:solidFill>
              </a:rPr>
              <a:t>n</a:t>
            </a:r>
            <a:r>
              <a:rPr lang="en-GB" dirty="0" err="1">
                <a:solidFill>
                  <a:srgbClr val="FF0000"/>
                </a:solidFill>
              </a:rPr>
              <a:t>itric</a:t>
            </a:r>
            <a:r>
              <a:rPr lang="en-GB" dirty="0">
                <a:solidFill>
                  <a:srgbClr val="FF0000"/>
                </a:solidFill>
              </a:rPr>
              <a:t> oxide synthase'</a:t>
            </a:r>
            <a:r>
              <a:rPr lang="cs-CZ" dirty="0">
                <a:solidFill>
                  <a:srgbClr val="FF0000"/>
                </a:solidFill>
              </a:rPr>
              <a:t>s</a:t>
            </a:r>
            <a:r>
              <a:rPr lang="en-GB" dirty="0">
                <a:solidFill>
                  <a:srgbClr val="FF0000"/>
                </a:solidFill>
              </a:rPr>
              <a:t> (NOS) inhibitors</a:t>
            </a:r>
          </a:p>
        </p:txBody>
      </p:sp>
      <p:sp>
        <p:nvSpPr>
          <p:cNvPr id="3" name="Content Placeholder 2"/>
          <p:cNvSpPr>
            <a:spLocks noGrp="1"/>
          </p:cNvSpPr>
          <p:nvPr>
            <p:ph idx="1"/>
          </p:nvPr>
        </p:nvSpPr>
        <p:spPr/>
        <p:txBody>
          <a:bodyPr>
            <a:normAutofit fontScale="92500" lnSpcReduction="20000"/>
          </a:bodyPr>
          <a:lstStyle/>
          <a:p>
            <a:r>
              <a:rPr lang="en-GB" dirty="0"/>
              <a:t>NOS </a:t>
            </a:r>
            <a:r>
              <a:rPr lang="en-GB" dirty="0" err="1"/>
              <a:t>catalyzes</a:t>
            </a:r>
            <a:r>
              <a:rPr lang="en-GB" dirty="0"/>
              <a:t> </a:t>
            </a:r>
            <a:r>
              <a:rPr lang="en-GB" b="1" dirty="0"/>
              <a:t>conversion of </a:t>
            </a:r>
            <a:r>
              <a:rPr lang="en-GB" b="1" dirty="0" err="1"/>
              <a:t>Arg</a:t>
            </a:r>
            <a:r>
              <a:rPr lang="en-GB" b="1" dirty="0"/>
              <a:t> to </a:t>
            </a:r>
            <a:r>
              <a:rPr lang="en-GB" b="1" dirty="0" err="1"/>
              <a:t>citrulline</a:t>
            </a:r>
            <a:r>
              <a:rPr lang="en-GB" b="1" dirty="0"/>
              <a:t> and NO </a:t>
            </a:r>
            <a:r>
              <a:rPr lang="en-GB" dirty="0"/>
              <a:t>(signalling and cytotoxic agent) and the enzyme has three similar isoforms</a:t>
            </a:r>
          </a:p>
          <a:p>
            <a:pPr lvl="1"/>
            <a:r>
              <a:rPr lang="en-GB" dirty="0"/>
              <a:t>constitutive: neuronal </a:t>
            </a:r>
            <a:r>
              <a:rPr lang="en-GB" dirty="0" err="1"/>
              <a:t>nNOS</a:t>
            </a:r>
            <a:r>
              <a:rPr lang="en-GB" dirty="0"/>
              <a:t> and endothelial </a:t>
            </a:r>
            <a:r>
              <a:rPr lang="en-GB" dirty="0" err="1"/>
              <a:t>eNOS</a:t>
            </a:r>
            <a:endParaRPr lang="en-GB" dirty="0"/>
          </a:p>
          <a:p>
            <a:pPr lvl="1"/>
            <a:r>
              <a:rPr lang="en-GB" dirty="0"/>
              <a:t>inducible: </a:t>
            </a:r>
            <a:r>
              <a:rPr lang="en-GB" b="1" dirty="0" err="1"/>
              <a:t>iNOS</a:t>
            </a:r>
            <a:r>
              <a:rPr lang="en-GB" b="1" dirty="0"/>
              <a:t> (inflammation)</a:t>
            </a:r>
          </a:p>
          <a:p>
            <a:r>
              <a:rPr lang="en-GB" dirty="0">
                <a:solidFill>
                  <a:srgbClr val="FF0000"/>
                </a:solidFill>
              </a:rPr>
              <a:t>inhibitors</a:t>
            </a:r>
            <a:r>
              <a:rPr lang="en-GB" dirty="0"/>
              <a:t> contain a </a:t>
            </a:r>
            <a:r>
              <a:rPr lang="en-GB" b="1" dirty="0"/>
              <a:t>basic </a:t>
            </a:r>
            <a:r>
              <a:rPr lang="en-GB" b="1" dirty="0" err="1"/>
              <a:t>amidine</a:t>
            </a:r>
            <a:r>
              <a:rPr lang="en-GB" b="1" dirty="0"/>
              <a:t> </a:t>
            </a:r>
            <a:r>
              <a:rPr lang="en-GB" dirty="0"/>
              <a:t>mimicking the </a:t>
            </a:r>
            <a:r>
              <a:rPr lang="en-GB" dirty="0" err="1"/>
              <a:t>arg-guanidinium</a:t>
            </a:r>
            <a:r>
              <a:rPr lang="en-GB" dirty="0"/>
              <a:t> interacting with </a:t>
            </a:r>
            <a:r>
              <a:rPr lang="en-GB" b="1" dirty="0"/>
              <a:t>Glu-377</a:t>
            </a:r>
          </a:p>
          <a:p>
            <a:r>
              <a:rPr lang="en-GB" dirty="0"/>
              <a:t>program of </a:t>
            </a:r>
            <a:r>
              <a:rPr lang="en-GB" dirty="0">
                <a:solidFill>
                  <a:srgbClr val="7030A0"/>
                </a:solidFill>
              </a:rPr>
              <a:t>AstraZeneca</a:t>
            </a:r>
            <a:r>
              <a:rPr lang="en-GB" dirty="0"/>
              <a:t> on </a:t>
            </a:r>
            <a:r>
              <a:rPr lang="en-GB" dirty="0" err="1"/>
              <a:t>iNOS</a:t>
            </a:r>
            <a:r>
              <a:rPr lang="en-GB" dirty="0"/>
              <a:t> inhibitors: 70 co-crystal structures of </a:t>
            </a:r>
            <a:r>
              <a:rPr lang="en-GB" b="1" dirty="0" err="1"/>
              <a:t>quinazolines</a:t>
            </a:r>
            <a:r>
              <a:rPr lang="en-GB" b="1" dirty="0"/>
              <a:t>, </a:t>
            </a:r>
            <a:r>
              <a:rPr lang="en-GB" b="1" dirty="0" err="1"/>
              <a:t>aminopyridines</a:t>
            </a:r>
            <a:r>
              <a:rPr lang="en-GB" b="1" dirty="0"/>
              <a:t> or bicyclic </a:t>
            </a:r>
            <a:r>
              <a:rPr lang="en-GB" b="1" dirty="0" err="1"/>
              <a:t>thienoxazepines</a:t>
            </a:r>
            <a:endParaRPr lang="en-GB" b="1" dirty="0"/>
          </a:p>
          <a:p>
            <a:r>
              <a:rPr lang="en-GB" b="1" dirty="0"/>
              <a:t>Gln-263</a:t>
            </a:r>
            <a:r>
              <a:rPr lang="en-GB" dirty="0"/>
              <a:t> provided a valuable source of selectivity, this residue common for all isoforms can move depending on the ligand and induce movement up to 20 </a:t>
            </a:r>
            <a:r>
              <a:rPr lang="en-GB" dirty="0">
                <a:latin typeface="Tahoma" panose="020B0604030504040204" pitchFamily="34" charset="0"/>
                <a:ea typeface="Tahoma" panose="020B0604030504040204" pitchFamily="34" charset="0"/>
                <a:cs typeface="Tahoma" panose="020B0604030504040204" pitchFamily="34" charset="0"/>
              </a:rPr>
              <a:t>Å</a:t>
            </a:r>
            <a:r>
              <a:rPr lang="en-GB" dirty="0"/>
              <a:t> away, selective inhibitors open a new pocket = „</a:t>
            </a:r>
            <a:r>
              <a:rPr lang="en-GB" dirty="0" err="1"/>
              <a:t>Gln</a:t>
            </a:r>
            <a:r>
              <a:rPr lang="en-GB" dirty="0"/>
              <a:t> pocket“</a:t>
            </a:r>
          </a:p>
          <a:p>
            <a:r>
              <a:rPr lang="en-GB" dirty="0"/>
              <a:t>in literature, weak non-basic inhibitors described</a:t>
            </a:r>
          </a:p>
        </p:txBody>
      </p:sp>
      <p:sp>
        <p:nvSpPr>
          <p:cNvPr id="4" name="Obdélník 3"/>
          <p:cNvSpPr/>
          <p:nvPr/>
        </p:nvSpPr>
        <p:spPr>
          <a:xfrm>
            <a:off x="3118617" y="6611779"/>
            <a:ext cx="5659623" cy="246221"/>
          </a:xfrm>
          <a:prstGeom prst="rect">
            <a:avLst/>
          </a:prstGeom>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Davis A., Ward S. E.: Handbook of Medicinal Chemistry, Royal Society of Chemistry, Cambridge 2015</a:t>
            </a:r>
          </a:p>
        </p:txBody>
      </p:sp>
    </p:spTree>
    <p:extLst>
      <p:ext uri="{BB962C8B-B14F-4D97-AF65-F5344CB8AC3E}">
        <p14:creationId xmlns:p14="http://schemas.microsoft.com/office/powerpoint/2010/main" val="19363741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sah 4"/>
          <p:cNvPicPr>
            <a:picLocks noGrp="1" noChangeAspect="1"/>
          </p:cNvPicPr>
          <p:nvPr>
            <p:ph idx="1"/>
          </p:nvPr>
        </p:nvPicPr>
        <p:blipFill>
          <a:blip r:embed="rId3"/>
          <a:stretch>
            <a:fillRect/>
          </a:stretch>
        </p:blipFill>
        <p:spPr>
          <a:xfrm>
            <a:off x="378495" y="2018672"/>
            <a:ext cx="5140955" cy="3936651"/>
          </a:xfrm>
          <a:prstGeom prst="rect">
            <a:avLst/>
          </a:prstGeom>
        </p:spPr>
      </p:pic>
      <p:pic>
        <p:nvPicPr>
          <p:cNvPr id="6" name="Obrázek 5"/>
          <p:cNvPicPr>
            <a:picLocks noChangeAspect="1"/>
          </p:cNvPicPr>
          <p:nvPr/>
        </p:nvPicPr>
        <p:blipFill>
          <a:blip r:embed="rId4"/>
          <a:stretch>
            <a:fillRect/>
          </a:stretch>
        </p:blipFill>
        <p:spPr>
          <a:xfrm>
            <a:off x="6096000" y="1839816"/>
            <a:ext cx="5340294" cy="3916215"/>
          </a:xfrm>
          <a:prstGeom prst="rect">
            <a:avLst/>
          </a:prstGeom>
        </p:spPr>
      </p:pic>
      <p:sp>
        <p:nvSpPr>
          <p:cNvPr id="8" name="Title 1"/>
          <p:cNvSpPr>
            <a:spLocks noGrp="1"/>
          </p:cNvSpPr>
          <p:nvPr>
            <p:ph type="title"/>
          </p:nvPr>
        </p:nvSpPr>
        <p:spPr>
          <a:xfrm>
            <a:off x="757871" y="365125"/>
            <a:ext cx="10906592" cy="1325563"/>
          </a:xfrm>
        </p:spPr>
        <p:txBody>
          <a:bodyPr/>
          <a:lstStyle/>
          <a:p>
            <a:r>
              <a:rPr lang="en-GB" dirty="0">
                <a:solidFill>
                  <a:srgbClr val="00B050"/>
                </a:solidFill>
              </a:rPr>
              <a:t>SBDD </a:t>
            </a:r>
            <a:r>
              <a:rPr lang="en-GB" dirty="0"/>
              <a:t>of </a:t>
            </a:r>
            <a:r>
              <a:rPr lang="cs-CZ" dirty="0">
                <a:solidFill>
                  <a:srgbClr val="FF0000"/>
                </a:solidFill>
              </a:rPr>
              <a:t>n</a:t>
            </a:r>
            <a:r>
              <a:rPr lang="en-GB" dirty="0" err="1">
                <a:solidFill>
                  <a:srgbClr val="FF0000"/>
                </a:solidFill>
              </a:rPr>
              <a:t>itric</a:t>
            </a:r>
            <a:r>
              <a:rPr lang="en-GB" dirty="0">
                <a:solidFill>
                  <a:srgbClr val="FF0000"/>
                </a:solidFill>
              </a:rPr>
              <a:t> oxide synthase'</a:t>
            </a:r>
            <a:r>
              <a:rPr lang="cs-CZ" dirty="0">
                <a:solidFill>
                  <a:srgbClr val="FF0000"/>
                </a:solidFill>
              </a:rPr>
              <a:t>s</a:t>
            </a:r>
            <a:r>
              <a:rPr lang="en-GB" dirty="0">
                <a:solidFill>
                  <a:srgbClr val="FF0000"/>
                </a:solidFill>
              </a:rPr>
              <a:t> (NOS) inhibitors</a:t>
            </a:r>
            <a:endParaRPr lang="en-GB" dirty="0"/>
          </a:p>
        </p:txBody>
      </p:sp>
      <p:sp>
        <p:nvSpPr>
          <p:cNvPr id="2" name="Obdélník 3">
            <a:extLst>
              <a:ext uri="{FF2B5EF4-FFF2-40B4-BE49-F238E27FC236}">
                <a16:creationId xmlns:a16="http://schemas.microsoft.com/office/drawing/2014/main" xmlns="" id="{F42D2E90-6691-035E-4DC6-71FDB0F41C5E}"/>
              </a:ext>
            </a:extLst>
          </p:cNvPr>
          <p:cNvSpPr/>
          <p:nvPr/>
        </p:nvSpPr>
        <p:spPr>
          <a:xfrm>
            <a:off x="3118617" y="6611779"/>
            <a:ext cx="5659623" cy="246221"/>
          </a:xfrm>
          <a:prstGeom prst="rect">
            <a:avLst/>
          </a:prstGeom>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Davis A., Ward S. E.: Handbook of Medicinal Chemistry, Royal Society of Chemistry, Cambridge 2015</a:t>
            </a:r>
          </a:p>
        </p:txBody>
      </p:sp>
    </p:spTree>
    <p:extLst>
      <p:ext uri="{BB962C8B-B14F-4D97-AF65-F5344CB8AC3E}">
        <p14:creationId xmlns:p14="http://schemas.microsoft.com/office/powerpoint/2010/main" val="22593572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7895"/>
            <a:ext cx="11025554" cy="1325563"/>
          </a:xfrm>
        </p:spPr>
        <p:txBody>
          <a:bodyPr/>
          <a:lstStyle/>
          <a:p>
            <a:r>
              <a:rPr lang="en-GB" dirty="0">
                <a:solidFill>
                  <a:srgbClr val="00B050"/>
                </a:solidFill>
              </a:rPr>
              <a:t>SBDD </a:t>
            </a:r>
            <a:r>
              <a:rPr lang="en-GB" dirty="0"/>
              <a:t>of </a:t>
            </a:r>
            <a:r>
              <a:rPr lang="cs-CZ" dirty="0">
                <a:solidFill>
                  <a:srgbClr val="FF0000"/>
                </a:solidFill>
              </a:rPr>
              <a:t>n</a:t>
            </a:r>
            <a:r>
              <a:rPr lang="en-GB" dirty="0" err="1">
                <a:solidFill>
                  <a:srgbClr val="FF0000"/>
                </a:solidFill>
              </a:rPr>
              <a:t>itric</a:t>
            </a:r>
            <a:r>
              <a:rPr lang="en-GB" dirty="0">
                <a:solidFill>
                  <a:srgbClr val="FF0000"/>
                </a:solidFill>
              </a:rPr>
              <a:t> oxide synthase'</a:t>
            </a:r>
            <a:r>
              <a:rPr lang="cs-CZ" dirty="0">
                <a:solidFill>
                  <a:srgbClr val="FF0000"/>
                </a:solidFill>
              </a:rPr>
              <a:t>s</a:t>
            </a:r>
            <a:r>
              <a:rPr lang="en-GB" dirty="0">
                <a:solidFill>
                  <a:srgbClr val="FF0000"/>
                </a:solidFill>
              </a:rPr>
              <a:t> (NOS) inhibitors</a:t>
            </a:r>
            <a:endParaRPr lang="cs-CZ" dirty="0"/>
          </a:p>
        </p:txBody>
      </p:sp>
      <p:sp>
        <p:nvSpPr>
          <p:cNvPr id="3" name="Content Placeholder 2"/>
          <p:cNvSpPr>
            <a:spLocks noGrp="1"/>
          </p:cNvSpPr>
          <p:nvPr>
            <p:ph idx="1"/>
          </p:nvPr>
        </p:nvSpPr>
        <p:spPr>
          <a:xfrm>
            <a:off x="544841" y="1690688"/>
            <a:ext cx="7204113" cy="2465652"/>
          </a:xfrm>
        </p:spPr>
        <p:txBody>
          <a:bodyPr>
            <a:normAutofit fontScale="92500"/>
          </a:bodyPr>
          <a:lstStyle/>
          <a:p>
            <a:r>
              <a:rPr lang="en-GB" dirty="0"/>
              <a:t>structure design: neutral </a:t>
            </a:r>
            <a:r>
              <a:rPr lang="en-GB" dirty="0" err="1"/>
              <a:t>heme</a:t>
            </a:r>
            <a:r>
              <a:rPr lang="en-GB" dirty="0"/>
              <a:t> binder, displacing Glu, reaching for the arginine's amino acid binding site initially with a zwitterion, building into a </a:t>
            </a:r>
            <a:r>
              <a:rPr lang="cs-CZ" dirty="0" err="1"/>
              <a:t>G</a:t>
            </a:r>
            <a:r>
              <a:rPr lang="en-GB" dirty="0" err="1" smtClean="0"/>
              <a:t>lu</a:t>
            </a:r>
            <a:r>
              <a:rPr lang="en-GB" dirty="0" smtClean="0"/>
              <a:t> </a:t>
            </a:r>
            <a:r>
              <a:rPr lang="en-GB" dirty="0"/>
              <a:t>pocket for selectivity, and then replacing the zwitterionic AA with a basic group to improve cell permeability</a:t>
            </a:r>
          </a:p>
        </p:txBody>
      </p:sp>
      <p:sp>
        <p:nvSpPr>
          <p:cNvPr id="4" name="Obdélník 3"/>
          <p:cNvSpPr/>
          <p:nvPr/>
        </p:nvSpPr>
        <p:spPr>
          <a:xfrm>
            <a:off x="78987" y="6396335"/>
            <a:ext cx="2599667" cy="400110"/>
          </a:xfrm>
          <a:prstGeom prst="rect">
            <a:avLst/>
          </a:prstGeom>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Davis A., Ward S. E.: Handbook of Medicinal</a:t>
            </a:r>
            <a:endParaRPr lang="cs-CZ" sz="1000" dirty="0"/>
          </a:p>
          <a:p>
            <a:r>
              <a:rPr lang="en-GB" sz="1000" dirty="0"/>
              <a:t>Chemistry,</a:t>
            </a:r>
            <a:r>
              <a:rPr lang="cs-CZ" sz="1000" dirty="0"/>
              <a:t> RSC</a:t>
            </a:r>
            <a:r>
              <a:rPr lang="en-GB" sz="1000" dirty="0"/>
              <a:t>, Cambridge 2015</a:t>
            </a:r>
          </a:p>
        </p:txBody>
      </p:sp>
      <p:pic>
        <p:nvPicPr>
          <p:cNvPr id="5" name="Obrázek 4"/>
          <p:cNvPicPr>
            <a:picLocks noChangeAspect="1"/>
          </p:cNvPicPr>
          <p:nvPr/>
        </p:nvPicPr>
        <p:blipFill>
          <a:blip r:embed="rId3"/>
          <a:stretch>
            <a:fillRect/>
          </a:stretch>
        </p:blipFill>
        <p:spPr>
          <a:xfrm>
            <a:off x="7637787" y="1100465"/>
            <a:ext cx="4540957" cy="5211435"/>
          </a:xfrm>
          <a:prstGeom prst="rect">
            <a:avLst/>
          </a:prstGeom>
        </p:spPr>
      </p:pic>
      <p:pic>
        <p:nvPicPr>
          <p:cNvPr id="6" name="Obrázek 5"/>
          <p:cNvPicPr>
            <a:picLocks noChangeAspect="1"/>
          </p:cNvPicPr>
          <p:nvPr/>
        </p:nvPicPr>
        <p:blipFill>
          <a:blip r:embed="rId4"/>
          <a:stretch>
            <a:fillRect/>
          </a:stretch>
        </p:blipFill>
        <p:spPr>
          <a:xfrm>
            <a:off x="2969805" y="3610708"/>
            <a:ext cx="4667982" cy="3247292"/>
          </a:xfrm>
          <a:prstGeom prst="rect">
            <a:avLst/>
          </a:prstGeom>
        </p:spPr>
      </p:pic>
    </p:spTree>
    <p:extLst>
      <p:ext uri="{BB962C8B-B14F-4D97-AF65-F5344CB8AC3E}">
        <p14:creationId xmlns:p14="http://schemas.microsoft.com/office/powerpoint/2010/main" val="24974735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00B050"/>
                </a:solidFill>
              </a:rPr>
              <a:t>Fragment-based drug design</a:t>
            </a:r>
            <a:br>
              <a:rPr lang="en-GB" dirty="0">
                <a:solidFill>
                  <a:srgbClr val="00B050"/>
                </a:solidFill>
              </a:rPr>
            </a:br>
            <a:r>
              <a:rPr lang="en-GB" dirty="0" err="1">
                <a:solidFill>
                  <a:srgbClr val="FF0000"/>
                </a:solidFill>
              </a:rPr>
              <a:t>Vemurafenib</a:t>
            </a:r>
            <a:r>
              <a:rPr lang="en-GB" b="1" dirty="0">
                <a:solidFill>
                  <a:srgbClr val="FF0000"/>
                </a:solidFill>
              </a:rPr>
              <a:t> </a:t>
            </a:r>
            <a:r>
              <a:rPr lang="en-GB" dirty="0"/>
              <a:t>(</a:t>
            </a:r>
            <a:r>
              <a:rPr lang="en-GB" dirty="0" err="1"/>
              <a:t>Zelboraf</a:t>
            </a:r>
            <a:r>
              <a:rPr lang="en-GB" dirty="0"/>
              <a:t>®)</a:t>
            </a:r>
            <a:endParaRPr lang="en-GB" b="1" dirty="0"/>
          </a:p>
        </p:txBody>
      </p:sp>
      <p:sp>
        <p:nvSpPr>
          <p:cNvPr id="6" name="Zástupný symbol pro obsah 5"/>
          <p:cNvSpPr>
            <a:spLocks noGrp="1"/>
          </p:cNvSpPr>
          <p:nvPr>
            <p:ph idx="1"/>
          </p:nvPr>
        </p:nvSpPr>
        <p:spPr/>
        <p:txBody>
          <a:bodyPr>
            <a:normAutofit/>
          </a:bodyPr>
          <a:lstStyle/>
          <a:p>
            <a:r>
              <a:rPr lang="cs-CZ" dirty="0"/>
              <a:t> </a:t>
            </a:r>
            <a:r>
              <a:rPr lang="en-GB" dirty="0"/>
              <a:t>1</a:t>
            </a:r>
            <a:r>
              <a:rPr lang="en-GB" baseline="30000" dirty="0"/>
              <a:t>st</a:t>
            </a:r>
            <a:r>
              <a:rPr lang="en-GB" dirty="0"/>
              <a:t> approved drug from FBDD </a:t>
            </a:r>
            <a:endParaRPr lang="cs-CZ" dirty="0"/>
          </a:p>
          <a:p>
            <a:r>
              <a:rPr lang="en-GB" dirty="0"/>
              <a:t>is a selective </a:t>
            </a:r>
            <a:r>
              <a:rPr lang="en-GB" b="1" dirty="0"/>
              <a:t>B-</a:t>
            </a:r>
            <a:r>
              <a:rPr lang="en-GB" b="1" dirty="0" err="1"/>
              <a:t>Raf</a:t>
            </a:r>
            <a:r>
              <a:rPr lang="en-GB" b="1" dirty="0"/>
              <a:t> enzyme inhibitor </a:t>
            </a:r>
            <a:r>
              <a:rPr lang="en-GB" dirty="0"/>
              <a:t>developed by </a:t>
            </a:r>
            <a:r>
              <a:rPr lang="en-GB" dirty="0" err="1">
                <a:solidFill>
                  <a:srgbClr val="7030A0"/>
                </a:solidFill>
              </a:rPr>
              <a:t>Plexxikon</a:t>
            </a:r>
            <a:r>
              <a:rPr lang="en-GB" dirty="0">
                <a:solidFill>
                  <a:srgbClr val="7030A0"/>
                </a:solidFill>
              </a:rPr>
              <a:t> </a:t>
            </a:r>
            <a:r>
              <a:rPr lang="en-GB" dirty="0"/>
              <a:t>(now part of </a:t>
            </a:r>
            <a:r>
              <a:rPr lang="en-GB" dirty="0">
                <a:solidFill>
                  <a:srgbClr val="7030A0"/>
                </a:solidFill>
              </a:rPr>
              <a:t>Daiichi-Sankyo</a:t>
            </a:r>
            <a:r>
              <a:rPr lang="en-GB" dirty="0"/>
              <a:t>) and </a:t>
            </a:r>
            <a:r>
              <a:rPr lang="en-GB" dirty="0">
                <a:solidFill>
                  <a:srgbClr val="7030A0"/>
                </a:solidFill>
              </a:rPr>
              <a:t>Genentech</a:t>
            </a:r>
            <a:r>
              <a:rPr lang="en-GB" dirty="0"/>
              <a:t> for the </a:t>
            </a:r>
            <a:r>
              <a:rPr lang="en-GB" b="1" dirty="0"/>
              <a:t>treatment of metastatic melanoma</a:t>
            </a:r>
          </a:p>
          <a:p>
            <a:r>
              <a:rPr lang="en-GB" dirty="0"/>
              <a:t>causes programmed cell death in melanoma cell lines, it  interrupts the B-</a:t>
            </a:r>
            <a:r>
              <a:rPr lang="en-GB" dirty="0" err="1"/>
              <a:t>Raf</a:t>
            </a:r>
            <a:r>
              <a:rPr lang="en-GB" dirty="0"/>
              <a:t>/MEK step on the B-</a:t>
            </a:r>
            <a:r>
              <a:rPr lang="en-GB" dirty="0" err="1"/>
              <a:t>Raf</a:t>
            </a:r>
            <a:r>
              <a:rPr lang="en-GB" dirty="0"/>
              <a:t>/MEK/ERK pathway − if the B-</a:t>
            </a:r>
            <a:r>
              <a:rPr lang="en-GB" dirty="0" err="1"/>
              <a:t>Raf</a:t>
            </a:r>
            <a:r>
              <a:rPr lang="en-GB" dirty="0"/>
              <a:t> has the common V600E mutation</a:t>
            </a:r>
          </a:p>
          <a:p>
            <a:endParaRPr lang="cs-CZ" dirty="0"/>
          </a:p>
        </p:txBody>
      </p:sp>
      <p:sp>
        <p:nvSpPr>
          <p:cNvPr id="5" name="Obdélník 3"/>
          <p:cNvSpPr/>
          <p:nvPr/>
        </p:nvSpPr>
        <p:spPr>
          <a:xfrm>
            <a:off x="1044734" y="6611779"/>
            <a:ext cx="10102532" cy="246221"/>
          </a:xfrm>
          <a:prstGeom prst="rect">
            <a:avLst/>
          </a:prstGeom>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Davis A., Ward S. E.: Handbook of Medicinal Chemistry, Royal Society of Chemistry, Cambridge 2015</a:t>
            </a:r>
            <a:r>
              <a:rPr lang="cs-CZ" sz="1000" dirty="0"/>
              <a:t>; </a:t>
            </a:r>
            <a:r>
              <a:rPr lang="cs-CZ" sz="1000" dirty="0" err="1"/>
              <a:t>Wermuth</a:t>
            </a:r>
            <a:r>
              <a:rPr lang="cs-CZ" sz="1000" dirty="0"/>
              <a:t>, C. G. Et al.: </a:t>
            </a:r>
            <a:r>
              <a:rPr lang="cs-CZ" sz="1000" dirty="0" err="1"/>
              <a:t>The</a:t>
            </a:r>
            <a:r>
              <a:rPr lang="cs-CZ" sz="1000" dirty="0"/>
              <a:t> </a:t>
            </a:r>
            <a:r>
              <a:rPr lang="cs-CZ" sz="1000" dirty="0" err="1"/>
              <a:t>Practice</a:t>
            </a:r>
            <a:r>
              <a:rPr lang="cs-CZ" sz="1000" dirty="0"/>
              <a:t> </a:t>
            </a:r>
            <a:r>
              <a:rPr lang="cs-CZ" sz="1000" dirty="0" err="1"/>
              <a:t>of</a:t>
            </a:r>
            <a:r>
              <a:rPr lang="cs-CZ" sz="1000" dirty="0"/>
              <a:t> </a:t>
            </a:r>
            <a:r>
              <a:rPr lang="cs-CZ" sz="1000" dirty="0" err="1"/>
              <a:t>Medicinal</a:t>
            </a:r>
            <a:r>
              <a:rPr lang="cs-CZ" sz="1000" dirty="0"/>
              <a:t> </a:t>
            </a:r>
            <a:r>
              <a:rPr lang="cs-CZ" sz="1000" dirty="0" err="1"/>
              <a:t>Chemistry</a:t>
            </a:r>
            <a:r>
              <a:rPr lang="cs-CZ" sz="1000" dirty="0"/>
              <a:t>, 4th Ed., </a:t>
            </a:r>
            <a:r>
              <a:rPr lang="cs-CZ" sz="1000" dirty="0" err="1"/>
              <a:t>Elsevier</a:t>
            </a:r>
            <a:r>
              <a:rPr lang="cs-CZ" sz="1000" dirty="0"/>
              <a:t> Oxford 2015</a:t>
            </a:r>
          </a:p>
        </p:txBody>
      </p:sp>
    </p:spTree>
    <p:extLst>
      <p:ext uri="{BB962C8B-B14F-4D97-AF65-F5344CB8AC3E}">
        <p14:creationId xmlns:p14="http://schemas.microsoft.com/office/powerpoint/2010/main" val="1741522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n-GB" sz="4000" dirty="0"/>
              <a:t>Applications of </a:t>
            </a:r>
            <a:r>
              <a:rPr lang="en-GB" sz="4000" i="1" dirty="0"/>
              <a:t>in silico </a:t>
            </a:r>
            <a:r>
              <a:rPr lang="en-GB" sz="4000" dirty="0"/>
              <a:t>methods in </a:t>
            </a:r>
            <a:r>
              <a:rPr lang="cs-CZ" sz="4000" dirty="0"/>
              <a:t>M</a:t>
            </a:r>
            <a:r>
              <a:rPr lang="en-GB" sz="4000" dirty="0"/>
              <a:t>ed. </a:t>
            </a:r>
            <a:r>
              <a:rPr lang="cs-CZ" sz="4000" dirty="0"/>
              <a:t>C</a:t>
            </a:r>
            <a:r>
              <a:rPr lang="en-GB" sz="4000" dirty="0"/>
              <a:t>hem.</a:t>
            </a:r>
          </a:p>
        </p:txBody>
      </p:sp>
      <p:sp>
        <p:nvSpPr>
          <p:cNvPr id="4" name="TextovéPole 3"/>
          <p:cNvSpPr txBox="1"/>
          <p:nvPr/>
        </p:nvSpPr>
        <p:spPr>
          <a:xfrm>
            <a:off x="3520267" y="6601606"/>
            <a:ext cx="6457277" cy="246221"/>
          </a:xfrm>
          <a:prstGeom prst="rect">
            <a:avLst/>
          </a:prstGeom>
          <a:noFill/>
        </p:spPr>
        <p:txBody>
          <a:bodyPr wrap="square" rtlCol="0">
            <a:spAutoFit/>
          </a:bodyPr>
          <a:lstStyle/>
          <a:p>
            <a:r>
              <a:rPr lang="en-GB" sz="1000" dirty="0"/>
              <a:t>Brown N.: </a:t>
            </a:r>
            <a:r>
              <a:rPr lang="en-GB" sz="1000" i="1" dirty="0"/>
              <a:t>In </a:t>
            </a:r>
            <a:r>
              <a:rPr lang="en-GB" sz="1000" i="1" dirty="0" err="1"/>
              <a:t>Silico</a:t>
            </a:r>
            <a:r>
              <a:rPr lang="en-GB" sz="1000" i="1" dirty="0"/>
              <a:t> </a:t>
            </a:r>
            <a:r>
              <a:rPr lang="en-GB" sz="1000" dirty="0"/>
              <a:t>Medicinal Chemistry, Royal Society of Chemistry, Cambridge 2016</a:t>
            </a:r>
          </a:p>
        </p:txBody>
      </p:sp>
      <p:graphicFrame>
        <p:nvGraphicFramePr>
          <p:cNvPr id="10" name="Diagram 9"/>
          <p:cNvGraphicFramePr/>
          <p:nvPr>
            <p:extLst>
              <p:ext uri="{D42A27DB-BD31-4B8C-83A1-F6EECF244321}">
                <p14:modId xmlns:p14="http://schemas.microsoft.com/office/powerpoint/2010/main" val="3768602518"/>
              </p:ext>
            </p:extLst>
          </p:nvPr>
        </p:nvGraphicFramePr>
        <p:xfrm>
          <a:off x="1598578" y="880504"/>
          <a:ext cx="8680886" cy="5967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34370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t>selected library of 20 000 scaffolds with </a:t>
            </a:r>
            <a:r>
              <a:rPr lang="cs-CZ" dirty="0"/>
              <a:t>M</a:t>
            </a:r>
            <a:r>
              <a:rPr lang="en-GB" dirty="0"/>
              <a:t>W 150–300 Da screened at 200 </a:t>
            </a:r>
            <a:r>
              <a:rPr lang="en-GB" dirty="0" err="1"/>
              <a:t>μM</a:t>
            </a:r>
            <a:r>
              <a:rPr lang="en-GB" dirty="0"/>
              <a:t> against well</a:t>
            </a:r>
            <a:r>
              <a:rPr lang="cs-CZ" dirty="0"/>
              <a:t>-</a:t>
            </a:r>
            <a:r>
              <a:rPr lang="en-GB" dirty="0"/>
              <a:t>known kinases</a:t>
            </a:r>
          </a:p>
          <a:p>
            <a:r>
              <a:rPr lang="en-GB" dirty="0" err="1"/>
              <a:t>azaindole</a:t>
            </a:r>
            <a:r>
              <a:rPr lang="en-GB" dirty="0"/>
              <a:t> </a:t>
            </a:r>
            <a:r>
              <a:rPr lang="en-GB" b="1" dirty="0"/>
              <a:t>29</a:t>
            </a:r>
            <a:r>
              <a:rPr lang="en-GB" dirty="0"/>
              <a:t> identified using co-crystal structure having multiple binding, then compd. </a:t>
            </a:r>
            <a:r>
              <a:rPr lang="en-GB" b="1" dirty="0"/>
              <a:t>30</a:t>
            </a:r>
            <a:r>
              <a:rPr lang="en-GB" dirty="0"/>
              <a:t> as next fragment </a:t>
            </a:r>
            <a:r>
              <a:rPr lang="cs-CZ" dirty="0" err="1"/>
              <a:t>with</a:t>
            </a:r>
            <a:r>
              <a:rPr lang="cs-CZ" dirty="0"/>
              <a:t> </a:t>
            </a:r>
            <a:r>
              <a:rPr lang="en-GB" dirty="0"/>
              <a:t>single binding mode</a:t>
            </a:r>
          </a:p>
          <a:p>
            <a:r>
              <a:rPr lang="en-GB" dirty="0"/>
              <a:t>it led to discovery of </a:t>
            </a:r>
            <a:r>
              <a:rPr lang="en-GB" dirty="0" err="1"/>
              <a:t>compds</a:t>
            </a:r>
            <a:r>
              <a:rPr lang="en-GB" dirty="0"/>
              <a:t> PLX 4720 and PLX 4032 (</a:t>
            </a:r>
            <a:r>
              <a:rPr lang="en-GB" dirty="0" err="1"/>
              <a:t>vemurafenib</a:t>
            </a:r>
            <a:r>
              <a:rPr lang="en-GB" dirty="0"/>
              <a:t>)  </a:t>
            </a:r>
          </a:p>
        </p:txBody>
      </p:sp>
      <p:sp>
        <p:nvSpPr>
          <p:cNvPr id="4" name="TextBox 3"/>
          <p:cNvSpPr txBox="1"/>
          <p:nvPr/>
        </p:nvSpPr>
        <p:spPr>
          <a:xfrm>
            <a:off x="3504374" y="6611779"/>
            <a:ext cx="4777270" cy="246221"/>
          </a:xfrm>
          <a:prstGeom prst="rect">
            <a:avLst/>
          </a:prstGeom>
          <a:noFill/>
        </p:spPr>
        <p:txBody>
          <a:bodyPr wrap="none" rtlCol="0">
            <a:spAutoFit/>
          </a:bodyPr>
          <a:lstStyle/>
          <a:p>
            <a:r>
              <a:rPr lang="cs-CZ" sz="1000" dirty="0" err="1"/>
              <a:t>Wermuth</a:t>
            </a:r>
            <a:r>
              <a:rPr lang="cs-CZ" sz="1000" dirty="0"/>
              <a:t>, C. G. Et al.: </a:t>
            </a:r>
            <a:r>
              <a:rPr lang="cs-CZ" sz="1000" dirty="0" err="1"/>
              <a:t>The</a:t>
            </a:r>
            <a:r>
              <a:rPr lang="cs-CZ" sz="1000" dirty="0"/>
              <a:t> </a:t>
            </a:r>
            <a:r>
              <a:rPr lang="cs-CZ" sz="1000" dirty="0" err="1"/>
              <a:t>Practice</a:t>
            </a:r>
            <a:r>
              <a:rPr lang="cs-CZ" sz="1000" dirty="0"/>
              <a:t> </a:t>
            </a:r>
            <a:r>
              <a:rPr lang="cs-CZ" sz="1000" dirty="0" err="1"/>
              <a:t>of</a:t>
            </a:r>
            <a:r>
              <a:rPr lang="cs-CZ" sz="1000" dirty="0"/>
              <a:t> </a:t>
            </a:r>
            <a:r>
              <a:rPr lang="cs-CZ" sz="1000" dirty="0" err="1"/>
              <a:t>Medicinal</a:t>
            </a:r>
            <a:r>
              <a:rPr lang="cs-CZ" sz="1000" dirty="0"/>
              <a:t> </a:t>
            </a:r>
            <a:r>
              <a:rPr lang="cs-CZ" sz="1000" dirty="0" err="1"/>
              <a:t>Chemistry</a:t>
            </a:r>
            <a:r>
              <a:rPr lang="cs-CZ" sz="1000" dirty="0"/>
              <a:t>, 4th Ed., </a:t>
            </a:r>
            <a:r>
              <a:rPr lang="cs-CZ" sz="1000" dirty="0" err="1"/>
              <a:t>Elsevier</a:t>
            </a:r>
            <a:r>
              <a:rPr lang="cs-CZ" sz="1000" dirty="0"/>
              <a:t> Oxford 2015</a:t>
            </a:r>
          </a:p>
        </p:txBody>
      </p:sp>
      <p:sp>
        <p:nvSpPr>
          <p:cNvPr id="5" name="Title 1"/>
          <p:cNvSpPr>
            <a:spLocks noGrp="1"/>
          </p:cNvSpPr>
          <p:nvPr>
            <p:ph type="title"/>
          </p:nvPr>
        </p:nvSpPr>
        <p:spPr>
          <a:xfrm>
            <a:off x="494675" y="365125"/>
            <a:ext cx="11332563" cy="1325563"/>
          </a:xfrm>
        </p:spPr>
        <p:txBody>
          <a:bodyPr>
            <a:normAutofit/>
          </a:bodyPr>
          <a:lstStyle/>
          <a:p>
            <a:r>
              <a:rPr lang="en-GB" dirty="0">
                <a:solidFill>
                  <a:srgbClr val="00B050"/>
                </a:solidFill>
              </a:rPr>
              <a:t>Fragment-based drug design</a:t>
            </a:r>
            <a:br>
              <a:rPr lang="en-GB" dirty="0">
                <a:solidFill>
                  <a:srgbClr val="00B050"/>
                </a:solidFill>
              </a:rPr>
            </a:br>
            <a:r>
              <a:rPr lang="en-GB" dirty="0" err="1">
                <a:solidFill>
                  <a:srgbClr val="FF0000"/>
                </a:solidFill>
              </a:rPr>
              <a:t>Vemurafenib</a:t>
            </a:r>
            <a:r>
              <a:rPr lang="en-GB" b="1" dirty="0">
                <a:solidFill>
                  <a:srgbClr val="FF0000"/>
                </a:solidFill>
              </a:rPr>
              <a:t> </a:t>
            </a:r>
            <a:r>
              <a:rPr lang="en-GB" dirty="0"/>
              <a:t>(</a:t>
            </a:r>
            <a:r>
              <a:rPr lang="en-GB" dirty="0" err="1"/>
              <a:t>Zelboraf</a:t>
            </a:r>
            <a:r>
              <a:rPr lang="en-GB" dirty="0"/>
              <a:t>®)</a:t>
            </a:r>
            <a:endParaRPr lang="en-GB" b="1" dirty="0"/>
          </a:p>
        </p:txBody>
      </p:sp>
      <p:pic>
        <p:nvPicPr>
          <p:cNvPr id="2" name="Obrázek 1"/>
          <p:cNvPicPr>
            <a:picLocks noChangeAspect="1"/>
          </p:cNvPicPr>
          <p:nvPr/>
        </p:nvPicPr>
        <p:blipFill>
          <a:blip r:embed="rId3"/>
          <a:stretch>
            <a:fillRect/>
          </a:stretch>
        </p:blipFill>
        <p:spPr>
          <a:xfrm>
            <a:off x="2684679" y="4286251"/>
            <a:ext cx="6696360" cy="2139950"/>
          </a:xfrm>
          <a:prstGeom prst="rect">
            <a:avLst/>
          </a:prstGeom>
        </p:spPr>
      </p:pic>
    </p:spTree>
    <p:extLst>
      <p:ext uri="{BB962C8B-B14F-4D97-AF65-F5344CB8AC3E}">
        <p14:creationId xmlns:p14="http://schemas.microsoft.com/office/powerpoint/2010/main" val="4003742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00B050"/>
                </a:solidFill>
              </a:rPr>
              <a:t>SBDD</a:t>
            </a:r>
            <a:r>
              <a:rPr lang="cs-CZ" dirty="0">
                <a:solidFill>
                  <a:srgbClr val="FF0000"/>
                </a:solidFill>
              </a:rPr>
              <a:t> </a:t>
            </a:r>
            <a:r>
              <a:rPr lang="cs-CZ" dirty="0"/>
              <a:t>of</a:t>
            </a:r>
            <a:r>
              <a:rPr lang="cs-CZ" dirty="0">
                <a:solidFill>
                  <a:srgbClr val="FF0000"/>
                </a:solidFill>
              </a:rPr>
              <a:t> </a:t>
            </a:r>
            <a:r>
              <a:rPr lang="cs-CZ" b="1" dirty="0">
                <a:solidFill>
                  <a:srgbClr val="FF0000"/>
                </a:solidFill>
              </a:rPr>
              <a:t>a</a:t>
            </a:r>
            <a:r>
              <a:rPr lang="en-GB" b="1" dirty="0" err="1">
                <a:solidFill>
                  <a:srgbClr val="FF0000"/>
                </a:solidFill>
              </a:rPr>
              <a:t>leglitazar</a:t>
            </a:r>
            <a:endParaRPr lang="en-GB" b="1" dirty="0">
              <a:solidFill>
                <a:srgbClr val="FF0000"/>
              </a:solidFill>
            </a:endParaRPr>
          </a:p>
        </p:txBody>
      </p:sp>
      <p:sp>
        <p:nvSpPr>
          <p:cNvPr id="3" name="Zástupný symbol pro obsah 2"/>
          <p:cNvSpPr>
            <a:spLocks noGrp="1"/>
          </p:cNvSpPr>
          <p:nvPr>
            <p:ph idx="1"/>
          </p:nvPr>
        </p:nvSpPr>
        <p:spPr/>
        <p:txBody>
          <a:bodyPr>
            <a:normAutofit fontScale="92500" lnSpcReduction="20000"/>
          </a:bodyPr>
          <a:lstStyle/>
          <a:p>
            <a:r>
              <a:rPr lang="en-GB" b="1" dirty="0"/>
              <a:t>peroxisome proliferator activated receptors (PPARs</a:t>
            </a:r>
            <a:r>
              <a:rPr lang="en-GB" dirty="0"/>
              <a:t>) exist in 3 isoforms: PPAR-α, PPAR-δ (called also PPAR-β) and  PPAR-γ</a:t>
            </a:r>
          </a:p>
          <a:p>
            <a:r>
              <a:rPr lang="en-GB" dirty="0"/>
              <a:t>they are ligand-dependent transcription factors and belong to superfamily of </a:t>
            </a:r>
            <a:r>
              <a:rPr lang="en-GB" b="1" dirty="0"/>
              <a:t>nuclear hormone receptors </a:t>
            </a:r>
            <a:r>
              <a:rPr lang="en-GB" dirty="0"/>
              <a:t>(NHRs)</a:t>
            </a:r>
          </a:p>
          <a:p>
            <a:pPr lvl="1"/>
            <a:r>
              <a:rPr lang="en-GB" b="1" dirty="0"/>
              <a:t>PPAR-α</a:t>
            </a:r>
            <a:r>
              <a:rPr lang="en-GB" dirty="0"/>
              <a:t> highly expressed in tissues with high rates of mitochondrial fatty acid oxidation (liver, heart, muscle, kidney and cells of arterial wall) and it is activated by fibrates, fatty acids and eicosanoids, 15d-PGJ2 and </a:t>
            </a:r>
            <a:r>
              <a:rPr lang="en-GB" dirty="0" err="1"/>
              <a:t>oxidi</a:t>
            </a:r>
            <a:r>
              <a:rPr lang="cs-CZ" dirty="0"/>
              <a:t>z</a:t>
            </a:r>
            <a:r>
              <a:rPr lang="en-GB" dirty="0"/>
              <a:t>ed fatty acids</a:t>
            </a:r>
          </a:p>
          <a:p>
            <a:pPr lvl="1"/>
            <a:r>
              <a:rPr lang="en-GB" b="1" dirty="0"/>
              <a:t>PPAR-δ</a:t>
            </a:r>
            <a:r>
              <a:rPr lang="en-GB" dirty="0"/>
              <a:t> found in most tissues, no physiological relevant ligand</a:t>
            </a:r>
          </a:p>
          <a:p>
            <a:pPr lvl="1"/>
            <a:r>
              <a:rPr lang="en-GB" b="1" dirty="0"/>
              <a:t>PPAR-γ</a:t>
            </a:r>
            <a:r>
              <a:rPr lang="en-GB" dirty="0"/>
              <a:t> found in adipose tissues, activated by fatty acids and plays a pivotal role in insulin sensitivity, </a:t>
            </a:r>
            <a:r>
              <a:rPr lang="en-GB" dirty="0" err="1"/>
              <a:t>adipogenesis</a:t>
            </a:r>
            <a:r>
              <a:rPr lang="en-GB" dirty="0"/>
              <a:t> and placental function</a:t>
            </a:r>
          </a:p>
          <a:p>
            <a:r>
              <a:rPr lang="en-GB" dirty="0"/>
              <a:t>the program of </a:t>
            </a:r>
            <a:r>
              <a:rPr lang="en-GB" dirty="0" err="1">
                <a:solidFill>
                  <a:srgbClr val="7030A0"/>
                </a:solidFill>
              </a:rPr>
              <a:t>Boehringer</a:t>
            </a:r>
            <a:r>
              <a:rPr lang="en-GB" dirty="0">
                <a:solidFill>
                  <a:srgbClr val="7030A0"/>
                </a:solidFill>
              </a:rPr>
              <a:t>-Mannheim </a:t>
            </a:r>
            <a:r>
              <a:rPr lang="en-GB" dirty="0"/>
              <a:t>on </a:t>
            </a:r>
            <a:r>
              <a:rPr lang="en-GB" dirty="0" err="1"/>
              <a:t>retinoids</a:t>
            </a:r>
            <a:r>
              <a:rPr lang="en-GB" dirty="0"/>
              <a:t>/</a:t>
            </a:r>
            <a:r>
              <a:rPr lang="en-GB" dirty="0" err="1"/>
              <a:t>rexinoids</a:t>
            </a:r>
            <a:r>
              <a:rPr lang="en-GB" dirty="0"/>
              <a:t>, from 1997 </a:t>
            </a:r>
            <a:r>
              <a:rPr lang="en-GB" dirty="0">
                <a:solidFill>
                  <a:srgbClr val="7030A0"/>
                </a:solidFill>
              </a:rPr>
              <a:t>Roche Basel</a:t>
            </a:r>
            <a:r>
              <a:rPr lang="en-GB" dirty="0"/>
              <a:t> (acquisition), </a:t>
            </a:r>
            <a:r>
              <a:rPr lang="en-GB" b="1" dirty="0"/>
              <a:t>development of PPAR α/γ co-agonist </a:t>
            </a:r>
            <a:r>
              <a:rPr lang="cs-CZ" dirty="0" err="1"/>
              <a:t>for</a:t>
            </a:r>
            <a:r>
              <a:rPr lang="cs-CZ" dirty="0"/>
              <a:t> </a:t>
            </a:r>
            <a:r>
              <a:rPr lang="cs-CZ" dirty="0" err="1"/>
              <a:t>treatment</a:t>
            </a:r>
            <a:r>
              <a:rPr lang="cs-CZ" dirty="0"/>
              <a:t> </a:t>
            </a:r>
            <a:r>
              <a:rPr lang="cs-CZ" dirty="0" err="1"/>
              <a:t>of</a:t>
            </a:r>
            <a:r>
              <a:rPr lang="cs-CZ" dirty="0"/>
              <a:t> DM2 </a:t>
            </a:r>
            <a:r>
              <a:rPr lang="en-GB" dirty="0"/>
              <a:t>started in 2000</a:t>
            </a:r>
          </a:p>
        </p:txBody>
      </p:sp>
      <p:sp>
        <p:nvSpPr>
          <p:cNvPr id="4" name="Obdélník 3"/>
          <p:cNvSpPr/>
          <p:nvPr/>
        </p:nvSpPr>
        <p:spPr>
          <a:xfrm>
            <a:off x="3271567" y="6611779"/>
            <a:ext cx="5648866" cy="246221"/>
          </a:xfrm>
          <a:prstGeom prst="rect">
            <a:avLst/>
          </a:prstGeom>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Davis A., Ward S. E.: Handbook of Medicinal Chemistry, Royal Society of Chemistry, Cambridge 2015</a:t>
            </a:r>
          </a:p>
        </p:txBody>
      </p:sp>
    </p:spTree>
    <p:extLst>
      <p:ext uri="{BB962C8B-B14F-4D97-AF65-F5344CB8AC3E}">
        <p14:creationId xmlns:p14="http://schemas.microsoft.com/office/powerpoint/2010/main" val="22951559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00B050"/>
                </a:solidFill>
              </a:rPr>
              <a:t>SBDD</a:t>
            </a:r>
            <a:r>
              <a:rPr lang="cs-CZ" dirty="0">
                <a:solidFill>
                  <a:srgbClr val="FF0000"/>
                </a:solidFill>
              </a:rPr>
              <a:t> </a:t>
            </a:r>
            <a:r>
              <a:rPr lang="cs-CZ" dirty="0"/>
              <a:t>of</a:t>
            </a:r>
            <a:r>
              <a:rPr lang="cs-CZ" dirty="0">
                <a:solidFill>
                  <a:srgbClr val="FF0000"/>
                </a:solidFill>
              </a:rPr>
              <a:t> </a:t>
            </a:r>
            <a:r>
              <a:rPr lang="cs-CZ" b="1" dirty="0">
                <a:solidFill>
                  <a:srgbClr val="FF0000"/>
                </a:solidFill>
              </a:rPr>
              <a:t>a</a:t>
            </a:r>
            <a:r>
              <a:rPr lang="en-GB" b="1" dirty="0" err="1">
                <a:solidFill>
                  <a:srgbClr val="FF0000"/>
                </a:solidFill>
              </a:rPr>
              <a:t>leglitazar</a:t>
            </a:r>
            <a:endParaRPr lang="en-GB" dirty="0">
              <a:solidFill>
                <a:srgbClr val="FF0000"/>
              </a:solidFill>
            </a:endParaRPr>
          </a:p>
        </p:txBody>
      </p:sp>
      <p:sp>
        <p:nvSpPr>
          <p:cNvPr id="3" name="Zástupný symbol pro obsah 2"/>
          <p:cNvSpPr>
            <a:spLocks noGrp="1"/>
          </p:cNvSpPr>
          <p:nvPr>
            <p:ph idx="1"/>
          </p:nvPr>
        </p:nvSpPr>
        <p:spPr>
          <a:xfrm>
            <a:off x="838200" y="1917065"/>
            <a:ext cx="10515600" cy="2421910"/>
          </a:xfrm>
        </p:spPr>
        <p:txBody>
          <a:bodyPr>
            <a:normAutofit fontScale="85000" lnSpcReduction="20000"/>
          </a:bodyPr>
          <a:lstStyle/>
          <a:p>
            <a:r>
              <a:rPr lang="en-GB" dirty="0"/>
              <a:t>competitors had active compounds – </a:t>
            </a:r>
            <a:r>
              <a:rPr lang="en-GB" dirty="0">
                <a:solidFill>
                  <a:srgbClr val="FF0000"/>
                </a:solidFill>
              </a:rPr>
              <a:t>rosiglitazone</a:t>
            </a:r>
            <a:r>
              <a:rPr lang="en-GB" dirty="0"/>
              <a:t> (</a:t>
            </a:r>
            <a:r>
              <a:rPr lang="en-GB" dirty="0">
                <a:solidFill>
                  <a:srgbClr val="7030A0"/>
                </a:solidFill>
              </a:rPr>
              <a:t>GSK</a:t>
            </a:r>
            <a:r>
              <a:rPr lang="en-GB" dirty="0"/>
              <a:t>), </a:t>
            </a:r>
            <a:r>
              <a:rPr lang="en-GB" dirty="0">
                <a:solidFill>
                  <a:srgbClr val="FF0000"/>
                </a:solidFill>
              </a:rPr>
              <a:t>pioglitazone</a:t>
            </a:r>
            <a:r>
              <a:rPr lang="en-GB" dirty="0"/>
              <a:t> (</a:t>
            </a:r>
            <a:r>
              <a:rPr lang="en-GB" dirty="0">
                <a:solidFill>
                  <a:srgbClr val="7030A0"/>
                </a:solidFill>
              </a:rPr>
              <a:t>Takeda/Eli Lilly</a:t>
            </a:r>
            <a:r>
              <a:rPr lang="en-GB" dirty="0"/>
              <a:t>), </a:t>
            </a:r>
            <a:r>
              <a:rPr lang="en-GB" dirty="0" err="1">
                <a:solidFill>
                  <a:srgbClr val="FF0000"/>
                </a:solidFill>
              </a:rPr>
              <a:t>tesaglitazar</a:t>
            </a:r>
            <a:r>
              <a:rPr lang="en-GB" dirty="0">
                <a:solidFill>
                  <a:srgbClr val="FF0000"/>
                </a:solidFill>
              </a:rPr>
              <a:t> </a:t>
            </a:r>
            <a:r>
              <a:rPr lang="en-GB" dirty="0"/>
              <a:t>(</a:t>
            </a:r>
            <a:r>
              <a:rPr lang="en-GB" dirty="0">
                <a:solidFill>
                  <a:srgbClr val="7030A0"/>
                </a:solidFill>
              </a:rPr>
              <a:t>AstraZeneca</a:t>
            </a:r>
            <a:r>
              <a:rPr lang="en-GB" dirty="0"/>
              <a:t>,  later stopped – adverse effects)</a:t>
            </a:r>
          </a:p>
          <a:p>
            <a:pPr lvl="1"/>
            <a:r>
              <a:rPr lang="en-GB" dirty="0"/>
              <a:t>information concerning interaction in the binding site had been published</a:t>
            </a:r>
          </a:p>
          <a:p>
            <a:r>
              <a:rPr lang="en-GB" dirty="0"/>
              <a:t>-</a:t>
            </a:r>
            <a:r>
              <a:rPr lang="en-GB" b="1" dirty="0"/>
              <a:t>COOH forms three HBs to His 440, Tyr 314 and Tyr 464</a:t>
            </a:r>
          </a:p>
          <a:p>
            <a:pPr lvl="1"/>
            <a:r>
              <a:rPr lang="en-GB" dirty="0" err="1">
                <a:solidFill>
                  <a:srgbClr val="FF0000"/>
                </a:solidFill>
              </a:rPr>
              <a:t>farglitazar</a:t>
            </a:r>
            <a:r>
              <a:rPr lang="en-GB" dirty="0">
                <a:solidFill>
                  <a:srgbClr val="FF0000"/>
                </a:solidFill>
              </a:rPr>
              <a:t> </a:t>
            </a:r>
            <a:r>
              <a:rPr lang="en-GB" dirty="0"/>
              <a:t>is the strongest γ-binder, later adverse effects found</a:t>
            </a:r>
          </a:p>
          <a:p>
            <a:pPr lvl="1"/>
            <a:r>
              <a:rPr lang="en-GB" dirty="0" err="1"/>
              <a:t>benzothiophene</a:t>
            </a:r>
            <a:r>
              <a:rPr lang="en-GB" dirty="0"/>
              <a:t> linker inspired by </a:t>
            </a:r>
            <a:r>
              <a:rPr lang="en-GB" dirty="0" err="1">
                <a:solidFill>
                  <a:srgbClr val="FF0000"/>
                </a:solidFill>
              </a:rPr>
              <a:t>edaglitazone</a:t>
            </a:r>
            <a:endParaRPr lang="en-GB" dirty="0">
              <a:solidFill>
                <a:srgbClr val="FF0000"/>
              </a:solidFill>
            </a:endParaRPr>
          </a:p>
          <a:p>
            <a:r>
              <a:rPr lang="en-GB" dirty="0"/>
              <a:t>after two week of project, </a:t>
            </a:r>
            <a:r>
              <a:rPr lang="en-GB" dirty="0" err="1"/>
              <a:t>aleglitazar</a:t>
            </a:r>
            <a:r>
              <a:rPr lang="en-GB" dirty="0"/>
              <a:t> was synthesized</a:t>
            </a:r>
          </a:p>
        </p:txBody>
      </p:sp>
      <p:sp>
        <p:nvSpPr>
          <p:cNvPr id="4" name="Obdélník 3"/>
          <p:cNvSpPr/>
          <p:nvPr/>
        </p:nvSpPr>
        <p:spPr>
          <a:xfrm>
            <a:off x="902189" y="6611779"/>
            <a:ext cx="4762237" cy="246221"/>
          </a:xfrm>
          <a:prstGeom prst="rect">
            <a:avLst/>
          </a:prstGeom>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Davis A., Ward S. E.: Handbook of Medicinal Chemistry, R</a:t>
            </a:r>
            <a:r>
              <a:rPr lang="cs-CZ" sz="1000" dirty="0"/>
              <a:t>SC</a:t>
            </a:r>
            <a:r>
              <a:rPr lang="en-GB" sz="1000" dirty="0"/>
              <a:t>, Cambridge 2015</a:t>
            </a:r>
          </a:p>
        </p:txBody>
      </p:sp>
      <p:pic>
        <p:nvPicPr>
          <p:cNvPr id="5" name="Obrázek 4"/>
          <p:cNvPicPr>
            <a:picLocks noChangeAspect="1"/>
          </p:cNvPicPr>
          <p:nvPr/>
        </p:nvPicPr>
        <p:blipFill>
          <a:blip r:embed="rId4"/>
          <a:stretch>
            <a:fillRect/>
          </a:stretch>
        </p:blipFill>
        <p:spPr>
          <a:xfrm>
            <a:off x="7929728" y="0"/>
            <a:ext cx="4262273" cy="1884048"/>
          </a:xfrm>
          <a:prstGeom prst="rect">
            <a:avLst/>
          </a:prstGeom>
        </p:spPr>
      </p:pic>
      <p:pic>
        <p:nvPicPr>
          <p:cNvPr id="6" name="Obrázek 5"/>
          <p:cNvPicPr>
            <a:picLocks noChangeAspect="1"/>
          </p:cNvPicPr>
          <p:nvPr/>
        </p:nvPicPr>
        <p:blipFill>
          <a:blip r:embed="rId5"/>
          <a:stretch>
            <a:fillRect/>
          </a:stretch>
        </p:blipFill>
        <p:spPr>
          <a:xfrm>
            <a:off x="1009650" y="4167854"/>
            <a:ext cx="4547317" cy="2413147"/>
          </a:xfrm>
          <a:prstGeom prst="rect">
            <a:avLst/>
          </a:prstGeom>
        </p:spPr>
      </p:pic>
      <p:pic>
        <p:nvPicPr>
          <p:cNvPr id="7" name="Obrázek 6"/>
          <p:cNvPicPr>
            <a:picLocks noChangeAspect="1"/>
          </p:cNvPicPr>
          <p:nvPr/>
        </p:nvPicPr>
        <p:blipFill>
          <a:blip r:embed="rId6"/>
          <a:stretch>
            <a:fillRect/>
          </a:stretch>
        </p:blipFill>
        <p:spPr>
          <a:xfrm>
            <a:off x="6096000" y="4058057"/>
            <a:ext cx="5398323" cy="2632739"/>
          </a:xfrm>
          <a:prstGeom prst="rect">
            <a:avLst/>
          </a:prstGeom>
        </p:spPr>
      </p:pic>
      <p:graphicFrame>
        <p:nvGraphicFramePr>
          <p:cNvPr id="8" name="Objekt 7"/>
          <p:cNvGraphicFramePr>
            <a:graphicFrameLocks noChangeAspect="1"/>
          </p:cNvGraphicFramePr>
          <p:nvPr>
            <p:extLst>
              <p:ext uri="{D42A27DB-BD31-4B8C-83A1-F6EECF244321}">
                <p14:modId xmlns:p14="http://schemas.microsoft.com/office/powerpoint/2010/main" val="322812758"/>
              </p:ext>
            </p:extLst>
          </p:nvPr>
        </p:nvGraphicFramePr>
        <p:xfrm>
          <a:off x="9593036" y="2221365"/>
          <a:ext cx="2152650" cy="1803675"/>
        </p:xfrm>
        <a:graphic>
          <a:graphicData uri="http://schemas.openxmlformats.org/presentationml/2006/ole">
            <mc:AlternateContent xmlns:mc="http://schemas.openxmlformats.org/markup-compatibility/2006">
              <mc:Choice xmlns:v="urn:schemas-microsoft-com:vml" Requires="v">
                <p:oleObj spid="_x0000_s5124" name="CS ChemDraw Drawing" r:id="rId7" imgW="2674052" imgH="2239867" progId="ChemDraw.Document.6.0">
                  <p:embed/>
                </p:oleObj>
              </mc:Choice>
              <mc:Fallback>
                <p:oleObj name="CS ChemDraw Drawing" r:id="rId7" imgW="2674052" imgH="2239867" progId="ChemDraw.Document.6.0">
                  <p:embed/>
                  <p:pic>
                    <p:nvPicPr>
                      <p:cNvPr id="0" name=""/>
                      <p:cNvPicPr/>
                      <p:nvPr/>
                    </p:nvPicPr>
                    <p:blipFill>
                      <a:blip r:embed="rId8"/>
                      <a:stretch>
                        <a:fillRect/>
                      </a:stretch>
                    </p:blipFill>
                    <p:spPr>
                      <a:xfrm>
                        <a:off x="9593036" y="2221365"/>
                        <a:ext cx="2152650" cy="1803675"/>
                      </a:xfrm>
                      <a:prstGeom prst="rect">
                        <a:avLst/>
                      </a:prstGeom>
                    </p:spPr>
                  </p:pic>
                </p:oleObj>
              </mc:Fallback>
            </mc:AlternateContent>
          </a:graphicData>
        </a:graphic>
      </p:graphicFrame>
    </p:spTree>
    <p:extLst>
      <p:ext uri="{BB962C8B-B14F-4D97-AF65-F5344CB8AC3E}">
        <p14:creationId xmlns:p14="http://schemas.microsoft.com/office/powerpoint/2010/main" val="12808514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00B050"/>
                </a:solidFill>
              </a:rPr>
              <a:t>SBDD</a:t>
            </a:r>
            <a:r>
              <a:rPr lang="cs-CZ" dirty="0">
                <a:solidFill>
                  <a:srgbClr val="FF0000"/>
                </a:solidFill>
              </a:rPr>
              <a:t> </a:t>
            </a:r>
            <a:r>
              <a:rPr lang="cs-CZ" dirty="0"/>
              <a:t>of</a:t>
            </a:r>
            <a:r>
              <a:rPr lang="cs-CZ" dirty="0">
                <a:solidFill>
                  <a:srgbClr val="FF0000"/>
                </a:solidFill>
              </a:rPr>
              <a:t> </a:t>
            </a:r>
            <a:r>
              <a:rPr lang="cs-CZ" b="1" dirty="0">
                <a:solidFill>
                  <a:srgbClr val="FF0000"/>
                </a:solidFill>
              </a:rPr>
              <a:t>a</a:t>
            </a:r>
            <a:r>
              <a:rPr lang="en-GB" b="1" dirty="0" err="1">
                <a:solidFill>
                  <a:srgbClr val="FF0000"/>
                </a:solidFill>
              </a:rPr>
              <a:t>leglitazar</a:t>
            </a:r>
            <a:endParaRPr lang="en-GB" dirty="0">
              <a:solidFill>
                <a:srgbClr val="FF0000"/>
              </a:solidFill>
            </a:endParaRPr>
          </a:p>
        </p:txBody>
      </p:sp>
      <p:sp>
        <p:nvSpPr>
          <p:cNvPr id="3" name="Zástupný symbol pro obsah 2"/>
          <p:cNvSpPr>
            <a:spLocks noGrp="1"/>
          </p:cNvSpPr>
          <p:nvPr>
            <p:ph idx="1"/>
          </p:nvPr>
        </p:nvSpPr>
        <p:spPr>
          <a:xfrm>
            <a:off x="838200" y="1825625"/>
            <a:ext cx="10515600" cy="2570105"/>
          </a:xfrm>
        </p:spPr>
        <p:txBody>
          <a:bodyPr>
            <a:normAutofit fontScale="92500" lnSpcReduction="10000"/>
          </a:bodyPr>
          <a:lstStyle/>
          <a:p>
            <a:r>
              <a:rPr lang="en-GB" dirty="0"/>
              <a:t>SAR</a:t>
            </a:r>
          </a:p>
          <a:p>
            <a:pPr lvl="1"/>
            <a:r>
              <a:rPr lang="en-GB" b="1" dirty="0"/>
              <a:t>PPAR-γ</a:t>
            </a:r>
            <a:r>
              <a:rPr lang="en-GB" dirty="0"/>
              <a:t> affinity increased with </a:t>
            </a:r>
            <a:r>
              <a:rPr lang="en-GB" b="1" dirty="0"/>
              <a:t>size and </a:t>
            </a:r>
            <a:r>
              <a:rPr lang="en-GB" b="1" dirty="0" err="1"/>
              <a:t>lipophilicity</a:t>
            </a:r>
            <a:r>
              <a:rPr lang="en-GB" b="1" dirty="0"/>
              <a:t> of the side-chain</a:t>
            </a:r>
          </a:p>
          <a:p>
            <a:pPr lvl="1"/>
            <a:r>
              <a:rPr lang="en-GB" b="1" dirty="0"/>
              <a:t>PPAR-α</a:t>
            </a:r>
            <a:r>
              <a:rPr lang="en-GB" dirty="0"/>
              <a:t> affinity increased with </a:t>
            </a:r>
            <a:r>
              <a:rPr lang="en-GB" b="1" dirty="0" err="1"/>
              <a:t>methoxy</a:t>
            </a:r>
            <a:r>
              <a:rPr lang="en-GB" b="1" dirty="0"/>
              <a:t> and </a:t>
            </a:r>
            <a:r>
              <a:rPr lang="en-GB" b="1" dirty="0" err="1"/>
              <a:t>ethoxy</a:t>
            </a:r>
            <a:r>
              <a:rPr lang="en-GB" b="1" dirty="0"/>
              <a:t> in the side-chain</a:t>
            </a:r>
            <a:r>
              <a:rPr lang="en-GB" dirty="0"/>
              <a:t>, according to modelling, bulky  side-chains did not fit  into the small sub-pocket</a:t>
            </a:r>
          </a:p>
          <a:p>
            <a:pPr lvl="1"/>
            <a:r>
              <a:rPr lang="en-GB" dirty="0"/>
              <a:t>substitution of phenyl on </a:t>
            </a:r>
            <a:r>
              <a:rPr lang="en-GB" dirty="0" err="1"/>
              <a:t>oxazol</a:t>
            </a:r>
            <a:r>
              <a:rPr lang="en-GB" dirty="0"/>
              <a:t> brought nothing</a:t>
            </a:r>
          </a:p>
          <a:p>
            <a:r>
              <a:rPr lang="en-GB" dirty="0" err="1"/>
              <a:t>stereoselective</a:t>
            </a:r>
            <a:r>
              <a:rPr lang="en-GB" dirty="0"/>
              <a:t> synthesis elaborated, it forms polymorph A and B</a:t>
            </a:r>
          </a:p>
          <a:p>
            <a:r>
              <a:rPr lang="en-GB" dirty="0"/>
              <a:t>after 8 months from project start</a:t>
            </a:r>
            <a:r>
              <a:rPr lang="cs-CZ" dirty="0"/>
              <a:t>,</a:t>
            </a:r>
            <a:r>
              <a:rPr lang="en-GB" dirty="0"/>
              <a:t> </a:t>
            </a:r>
            <a:r>
              <a:rPr lang="en-GB" dirty="0" err="1"/>
              <a:t>aleglitazar</a:t>
            </a:r>
            <a:r>
              <a:rPr lang="en-GB" dirty="0"/>
              <a:t> was </a:t>
            </a:r>
            <a:r>
              <a:rPr lang="cs-CZ" dirty="0" err="1"/>
              <a:t>established</a:t>
            </a:r>
            <a:endParaRPr lang="en-GB" dirty="0"/>
          </a:p>
          <a:p>
            <a:endParaRPr lang="en-GB" dirty="0"/>
          </a:p>
        </p:txBody>
      </p:sp>
      <p:sp>
        <p:nvSpPr>
          <p:cNvPr id="4" name="Obdélník 3"/>
          <p:cNvSpPr/>
          <p:nvPr/>
        </p:nvSpPr>
        <p:spPr>
          <a:xfrm>
            <a:off x="3161641" y="6636041"/>
            <a:ext cx="6134977" cy="246221"/>
          </a:xfrm>
          <a:prstGeom prst="rect">
            <a:avLst/>
          </a:prstGeom>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Davis A., Ward S. E.: Handbook of Medicinal Chemistry, Royal Society of Chemistry, Cambridge 2015</a:t>
            </a:r>
          </a:p>
        </p:txBody>
      </p:sp>
      <p:pic>
        <p:nvPicPr>
          <p:cNvPr id="5" name="Obrázek 4"/>
          <p:cNvPicPr>
            <a:picLocks noChangeAspect="1"/>
          </p:cNvPicPr>
          <p:nvPr/>
        </p:nvPicPr>
        <p:blipFill>
          <a:blip r:embed="rId4"/>
          <a:stretch>
            <a:fillRect/>
          </a:stretch>
        </p:blipFill>
        <p:spPr>
          <a:xfrm>
            <a:off x="542199" y="4395730"/>
            <a:ext cx="5238885" cy="2179939"/>
          </a:xfrm>
          <a:prstGeom prst="rect">
            <a:avLst/>
          </a:prstGeom>
        </p:spPr>
      </p:pic>
      <p:pic>
        <p:nvPicPr>
          <p:cNvPr id="6" name="Obrázek 5"/>
          <p:cNvPicPr>
            <a:picLocks noChangeAspect="1"/>
          </p:cNvPicPr>
          <p:nvPr/>
        </p:nvPicPr>
        <p:blipFill>
          <a:blip r:embed="rId5"/>
          <a:stretch>
            <a:fillRect/>
          </a:stretch>
        </p:blipFill>
        <p:spPr>
          <a:xfrm>
            <a:off x="6096000" y="4395730"/>
            <a:ext cx="5286366" cy="2128738"/>
          </a:xfrm>
          <a:prstGeom prst="rect">
            <a:avLst/>
          </a:prstGeom>
        </p:spPr>
      </p:pic>
      <p:graphicFrame>
        <p:nvGraphicFramePr>
          <p:cNvPr id="8" name="Objekt 7"/>
          <p:cNvGraphicFramePr>
            <a:graphicFrameLocks noChangeAspect="1"/>
          </p:cNvGraphicFramePr>
          <p:nvPr>
            <p:extLst>
              <p:ext uri="{D42A27DB-BD31-4B8C-83A1-F6EECF244321}">
                <p14:modId xmlns:p14="http://schemas.microsoft.com/office/powerpoint/2010/main" val="3496264028"/>
              </p:ext>
            </p:extLst>
          </p:nvPr>
        </p:nvGraphicFramePr>
        <p:xfrm>
          <a:off x="7845598" y="365125"/>
          <a:ext cx="2039937" cy="1643063"/>
        </p:xfrm>
        <a:graphic>
          <a:graphicData uri="http://schemas.openxmlformats.org/presentationml/2006/ole">
            <mc:AlternateContent xmlns:mc="http://schemas.openxmlformats.org/markup-compatibility/2006">
              <mc:Choice xmlns:v="urn:schemas-microsoft-com:vml" Requires="v">
                <p:oleObj spid="_x0000_s3088" name="CS ChemDraw Drawing" r:id="rId6" imgW="2040367" imgH="1642373" progId="ChemDraw.Document.6.0">
                  <p:embed/>
                </p:oleObj>
              </mc:Choice>
              <mc:Fallback>
                <p:oleObj name="CS ChemDraw Drawing" r:id="rId6" imgW="2040367" imgH="1642373" progId="ChemDraw.Document.6.0">
                  <p:embed/>
                  <p:pic>
                    <p:nvPicPr>
                      <p:cNvPr id="0" name=""/>
                      <p:cNvPicPr/>
                      <p:nvPr/>
                    </p:nvPicPr>
                    <p:blipFill>
                      <a:blip r:embed="rId7"/>
                      <a:stretch>
                        <a:fillRect/>
                      </a:stretch>
                    </p:blipFill>
                    <p:spPr>
                      <a:xfrm>
                        <a:off x="7845598" y="365125"/>
                        <a:ext cx="2039937" cy="1643063"/>
                      </a:xfrm>
                      <a:prstGeom prst="rect">
                        <a:avLst/>
                      </a:prstGeom>
                    </p:spPr>
                  </p:pic>
                </p:oleObj>
              </mc:Fallback>
            </mc:AlternateContent>
          </a:graphicData>
        </a:graphic>
      </p:graphicFrame>
    </p:spTree>
    <p:extLst>
      <p:ext uri="{BB962C8B-B14F-4D97-AF65-F5344CB8AC3E}">
        <p14:creationId xmlns:p14="http://schemas.microsoft.com/office/powerpoint/2010/main" val="33124552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Neuraminidase inhibitors:</a:t>
            </a:r>
            <a:r>
              <a:rPr lang="en-GB" dirty="0"/>
              <a:t/>
            </a:r>
            <a:br>
              <a:rPr lang="en-GB" dirty="0"/>
            </a:br>
            <a:r>
              <a:rPr lang="en-GB" dirty="0">
                <a:solidFill>
                  <a:srgbClr val="FF0000"/>
                </a:solidFill>
              </a:rPr>
              <a:t>oseltamivir</a:t>
            </a:r>
            <a:r>
              <a:rPr lang="en-GB" dirty="0"/>
              <a:t> (TAMIFLU) and </a:t>
            </a:r>
            <a:r>
              <a:rPr lang="en-GB" dirty="0" err="1">
                <a:solidFill>
                  <a:srgbClr val="FF0000"/>
                </a:solidFill>
              </a:rPr>
              <a:t>zanamivir</a:t>
            </a:r>
            <a:r>
              <a:rPr lang="en-GB" dirty="0">
                <a:solidFill>
                  <a:srgbClr val="FF0000"/>
                </a:solidFill>
              </a:rPr>
              <a:t> </a:t>
            </a:r>
            <a:r>
              <a:rPr lang="en-GB" dirty="0"/>
              <a:t>(RELENZA)</a:t>
            </a:r>
          </a:p>
        </p:txBody>
      </p:sp>
      <p:sp>
        <p:nvSpPr>
          <p:cNvPr id="3" name="Content Placeholder 2"/>
          <p:cNvSpPr>
            <a:spLocks noGrp="1"/>
          </p:cNvSpPr>
          <p:nvPr>
            <p:ph idx="1"/>
          </p:nvPr>
        </p:nvSpPr>
        <p:spPr>
          <a:xfrm>
            <a:off x="838200" y="1825625"/>
            <a:ext cx="10515600" cy="4351338"/>
          </a:xfrm>
        </p:spPr>
        <p:txBody>
          <a:bodyPr>
            <a:normAutofit/>
          </a:bodyPr>
          <a:lstStyle/>
          <a:p>
            <a:r>
              <a:rPr lang="en-GB" dirty="0"/>
              <a:t>one of the earliest application of </a:t>
            </a:r>
            <a:r>
              <a:rPr lang="en-GB" dirty="0">
                <a:solidFill>
                  <a:srgbClr val="00B050"/>
                </a:solidFill>
              </a:rPr>
              <a:t>SBDD</a:t>
            </a:r>
          </a:p>
          <a:p>
            <a:r>
              <a:rPr lang="en-GB" dirty="0"/>
              <a:t>first-in-class drug </a:t>
            </a:r>
            <a:r>
              <a:rPr lang="en-GB" b="1" dirty="0" err="1"/>
              <a:t>zanamivir</a:t>
            </a:r>
            <a:r>
              <a:rPr lang="en-GB" dirty="0"/>
              <a:t> (</a:t>
            </a:r>
            <a:r>
              <a:rPr lang="en-GB" dirty="0" err="1"/>
              <a:t>inhal</a:t>
            </a:r>
            <a:r>
              <a:rPr lang="en-GB" dirty="0"/>
              <a:t>.) developed by </a:t>
            </a:r>
            <a:r>
              <a:rPr lang="en-GB" dirty="0">
                <a:solidFill>
                  <a:srgbClr val="7030A0"/>
                </a:solidFill>
              </a:rPr>
              <a:t>GlaxoSmithKline</a:t>
            </a:r>
            <a:r>
              <a:rPr lang="en-GB" dirty="0"/>
              <a:t> </a:t>
            </a:r>
            <a:r>
              <a:rPr lang="cs-CZ" dirty="0"/>
              <a:t>(</a:t>
            </a:r>
            <a:r>
              <a:rPr lang="en-GB" dirty="0"/>
              <a:t>approved in 1999) and </a:t>
            </a:r>
            <a:r>
              <a:rPr lang="en-GB" b="1" dirty="0"/>
              <a:t>oseltamivir</a:t>
            </a:r>
            <a:r>
              <a:rPr lang="en-GB" dirty="0"/>
              <a:t> (</a:t>
            </a:r>
            <a:r>
              <a:rPr lang="en-GB" dirty="0" err="1"/>
              <a:t>p.o.</a:t>
            </a:r>
            <a:r>
              <a:rPr lang="en-GB" dirty="0"/>
              <a:t>) by </a:t>
            </a:r>
            <a:r>
              <a:rPr lang="en-GB" dirty="0" err="1">
                <a:solidFill>
                  <a:srgbClr val="7030A0"/>
                </a:solidFill>
              </a:rPr>
              <a:t>Gilea</a:t>
            </a:r>
            <a:r>
              <a:rPr lang="cs-CZ" dirty="0">
                <a:solidFill>
                  <a:srgbClr val="7030A0"/>
                </a:solidFill>
              </a:rPr>
              <a:t>d</a:t>
            </a:r>
            <a:r>
              <a:rPr lang="en-GB" dirty="0">
                <a:solidFill>
                  <a:srgbClr val="7030A0"/>
                </a:solidFill>
              </a:rPr>
              <a:t> Sciences </a:t>
            </a:r>
            <a:r>
              <a:rPr lang="en-GB" dirty="0"/>
              <a:t>(licenced to </a:t>
            </a:r>
            <a:r>
              <a:rPr lang="en-GB" dirty="0">
                <a:solidFill>
                  <a:srgbClr val="7030A0"/>
                </a:solidFill>
              </a:rPr>
              <a:t>Roche</a:t>
            </a:r>
            <a:r>
              <a:rPr lang="en-GB" dirty="0"/>
              <a:t>)</a:t>
            </a:r>
          </a:p>
          <a:p>
            <a:r>
              <a:rPr lang="en-GB" dirty="0"/>
              <a:t>neuraminidase (</a:t>
            </a:r>
            <a:r>
              <a:rPr lang="en-GB" dirty="0" err="1"/>
              <a:t>exo</a:t>
            </a:r>
            <a:r>
              <a:rPr lang="en-GB" dirty="0"/>
              <a:t>-α-</a:t>
            </a:r>
            <a:r>
              <a:rPr lang="en-GB" dirty="0" err="1"/>
              <a:t>sialidase</a:t>
            </a:r>
            <a:r>
              <a:rPr lang="en-GB" dirty="0"/>
              <a:t>) inhibitors against influenza A and B used for treatment and prevention</a:t>
            </a:r>
          </a:p>
          <a:p>
            <a:r>
              <a:rPr lang="en-GB" dirty="0"/>
              <a:t>rational drug design utilizing available </a:t>
            </a:r>
            <a:r>
              <a:rPr lang="en-GB" b="1" dirty="0"/>
              <a:t>X-ray crystal structures of sialic acid analogues bound to the active site of influenza virus neuraminidase</a:t>
            </a:r>
          </a:p>
        </p:txBody>
      </p:sp>
      <p:sp>
        <p:nvSpPr>
          <p:cNvPr id="4" name="TextBox 3"/>
          <p:cNvSpPr txBox="1"/>
          <p:nvPr/>
        </p:nvSpPr>
        <p:spPr>
          <a:xfrm>
            <a:off x="4926449" y="6611779"/>
            <a:ext cx="2339102" cy="246221"/>
          </a:xfrm>
          <a:prstGeom prst="rect">
            <a:avLst/>
          </a:prstGeom>
          <a:noFill/>
        </p:spPr>
        <p:txBody>
          <a:bodyPr wrap="none" rtlCol="0">
            <a:spAutoFit/>
          </a:bodyPr>
          <a:lstStyle/>
          <a:p>
            <a:r>
              <a:rPr lang="cs-CZ" sz="1000" dirty="0"/>
              <a:t>Von </a:t>
            </a:r>
            <a:r>
              <a:rPr lang="cs-CZ" sz="1000" dirty="0" err="1"/>
              <a:t>Itzenstein</a:t>
            </a:r>
            <a:r>
              <a:rPr lang="cs-CZ" sz="1000" dirty="0"/>
              <a:t> R.: </a:t>
            </a:r>
            <a:r>
              <a:rPr lang="cs-CZ" sz="1000" dirty="0" err="1"/>
              <a:t>Nat</a:t>
            </a:r>
            <a:r>
              <a:rPr lang="cs-CZ" sz="1000" dirty="0"/>
              <a:t>. </a:t>
            </a:r>
            <a:r>
              <a:rPr lang="cs-CZ" sz="1000" dirty="0" err="1"/>
              <a:t>Rev</a:t>
            </a:r>
            <a:r>
              <a:rPr lang="cs-CZ" sz="1000" dirty="0"/>
              <a:t>. 2007, 6, 967</a:t>
            </a:r>
          </a:p>
        </p:txBody>
      </p:sp>
    </p:spTree>
    <p:extLst>
      <p:ext uri="{BB962C8B-B14F-4D97-AF65-F5344CB8AC3E}">
        <p14:creationId xmlns:p14="http://schemas.microsoft.com/office/powerpoint/2010/main" val="28398391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34440" y="13808"/>
            <a:ext cx="3509009" cy="6812876"/>
          </a:xfrm>
          <a:prstGeom prst="rect">
            <a:avLst/>
          </a:prstGeom>
        </p:spPr>
      </p:pic>
      <p:pic>
        <p:nvPicPr>
          <p:cNvPr id="5" name="Picture 4"/>
          <p:cNvPicPr>
            <a:picLocks noChangeAspect="1"/>
          </p:cNvPicPr>
          <p:nvPr/>
        </p:nvPicPr>
        <p:blipFill>
          <a:blip r:embed="rId4"/>
          <a:stretch>
            <a:fillRect/>
          </a:stretch>
        </p:blipFill>
        <p:spPr>
          <a:xfrm>
            <a:off x="7332356" y="6584"/>
            <a:ext cx="4103631" cy="6860365"/>
          </a:xfrm>
          <a:prstGeom prst="rect">
            <a:avLst/>
          </a:prstGeom>
        </p:spPr>
      </p:pic>
      <p:sp>
        <p:nvSpPr>
          <p:cNvPr id="2" name="TextBox 1">
            <a:extLst>
              <a:ext uri="{FF2B5EF4-FFF2-40B4-BE49-F238E27FC236}">
                <a16:creationId xmlns:a16="http://schemas.microsoft.com/office/drawing/2014/main" xmlns="" id="{693E31A1-6DB9-2E45-D9BE-E8167D162B79}"/>
              </a:ext>
            </a:extLst>
          </p:cNvPr>
          <p:cNvSpPr txBox="1"/>
          <p:nvPr/>
        </p:nvSpPr>
        <p:spPr>
          <a:xfrm>
            <a:off x="4926449" y="6611779"/>
            <a:ext cx="2339102" cy="246221"/>
          </a:xfrm>
          <a:prstGeom prst="rect">
            <a:avLst/>
          </a:prstGeom>
          <a:noFill/>
        </p:spPr>
        <p:txBody>
          <a:bodyPr wrap="none" rtlCol="0">
            <a:spAutoFit/>
          </a:bodyPr>
          <a:lstStyle/>
          <a:p>
            <a:r>
              <a:rPr lang="cs-CZ" sz="1000" dirty="0"/>
              <a:t>Von </a:t>
            </a:r>
            <a:r>
              <a:rPr lang="cs-CZ" sz="1000" dirty="0" err="1"/>
              <a:t>Itzenstein</a:t>
            </a:r>
            <a:r>
              <a:rPr lang="cs-CZ" sz="1000" dirty="0"/>
              <a:t> R.: </a:t>
            </a:r>
            <a:r>
              <a:rPr lang="cs-CZ" sz="1000" dirty="0" err="1"/>
              <a:t>Nat</a:t>
            </a:r>
            <a:r>
              <a:rPr lang="cs-CZ" sz="1000" dirty="0"/>
              <a:t>. </a:t>
            </a:r>
            <a:r>
              <a:rPr lang="cs-CZ" sz="1000" dirty="0" err="1"/>
              <a:t>Rev</a:t>
            </a:r>
            <a:r>
              <a:rPr lang="cs-CZ" sz="1000" dirty="0"/>
              <a:t>. 2007, 6, 967</a:t>
            </a:r>
          </a:p>
        </p:txBody>
      </p:sp>
      <p:graphicFrame>
        <p:nvGraphicFramePr>
          <p:cNvPr id="3" name="Object 2">
            <a:extLst>
              <a:ext uri="{FF2B5EF4-FFF2-40B4-BE49-F238E27FC236}">
                <a16:creationId xmlns:a16="http://schemas.microsoft.com/office/drawing/2014/main" xmlns="" id="{CC658F00-BD1B-08F3-503F-2D7EB511E638}"/>
              </a:ext>
            </a:extLst>
          </p:cNvPr>
          <p:cNvGraphicFramePr>
            <a:graphicFrameLocks noChangeAspect="1"/>
          </p:cNvGraphicFramePr>
          <p:nvPr>
            <p:extLst>
              <p:ext uri="{D42A27DB-BD31-4B8C-83A1-F6EECF244321}">
                <p14:modId xmlns:p14="http://schemas.microsoft.com/office/powerpoint/2010/main" val="2025853819"/>
              </p:ext>
            </p:extLst>
          </p:nvPr>
        </p:nvGraphicFramePr>
        <p:xfrm>
          <a:off x="6067490" y="598558"/>
          <a:ext cx="1264866" cy="963467"/>
        </p:xfrm>
        <a:graphic>
          <a:graphicData uri="http://schemas.openxmlformats.org/presentationml/2006/ole">
            <mc:AlternateContent xmlns:mc="http://schemas.openxmlformats.org/markup-compatibility/2006">
              <mc:Choice xmlns:v="urn:schemas-microsoft-com:vml" Requires="v">
                <p:oleObj spid="_x0000_s4112" name="CS ChemDraw Drawing" r:id="rId5" imgW="1592132" imgH="1212802" progId="ChemDraw.Document.6.0">
                  <p:embed/>
                </p:oleObj>
              </mc:Choice>
              <mc:Fallback>
                <p:oleObj name="CS ChemDraw Drawing" r:id="rId5" imgW="1592132" imgH="1212802" progId="ChemDraw.Document.6.0">
                  <p:embed/>
                  <p:pic>
                    <p:nvPicPr>
                      <p:cNvPr id="0" name=""/>
                      <p:cNvPicPr/>
                      <p:nvPr/>
                    </p:nvPicPr>
                    <p:blipFill>
                      <a:blip r:embed="rId6"/>
                      <a:stretch>
                        <a:fillRect/>
                      </a:stretch>
                    </p:blipFill>
                    <p:spPr>
                      <a:xfrm>
                        <a:off x="6067490" y="598558"/>
                        <a:ext cx="1264866" cy="963467"/>
                      </a:xfrm>
                      <a:prstGeom prst="rect">
                        <a:avLst/>
                      </a:prstGeom>
                    </p:spPr>
                  </p:pic>
                </p:oleObj>
              </mc:Fallback>
            </mc:AlternateContent>
          </a:graphicData>
        </a:graphic>
      </p:graphicFrame>
    </p:spTree>
    <p:extLst>
      <p:ext uri="{BB962C8B-B14F-4D97-AF65-F5344CB8AC3E}">
        <p14:creationId xmlns:p14="http://schemas.microsoft.com/office/powerpoint/2010/main" val="39947119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64575" y="6604084"/>
            <a:ext cx="2595582" cy="253916"/>
          </a:xfrm>
          <a:prstGeom prst="rect">
            <a:avLst/>
          </a:prstGeom>
          <a:noFill/>
        </p:spPr>
        <p:txBody>
          <a:bodyPr wrap="none" rtlCol="0">
            <a:spAutoFit/>
          </a:bodyPr>
          <a:lstStyle/>
          <a:p>
            <a:r>
              <a:rPr lang="cs-CZ" sz="1050" dirty="0"/>
              <a:t>Kuhn B. et al.: J. Med. </a:t>
            </a:r>
            <a:r>
              <a:rPr lang="cs-CZ" sz="1050" dirty="0" err="1"/>
              <a:t>Chem</a:t>
            </a:r>
            <a:r>
              <a:rPr lang="cs-CZ" sz="1050" dirty="0"/>
              <a:t>. 2016, 59, 4087</a:t>
            </a:r>
          </a:p>
        </p:txBody>
      </p:sp>
      <p:sp>
        <p:nvSpPr>
          <p:cNvPr id="3" name="Title 2"/>
          <p:cNvSpPr>
            <a:spLocks noGrp="1"/>
          </p:cNvSpPr>
          <p:nvPr>
            <p:ph type="title"/>
          </p:nvPr>
        </p:nvSpPr>
        <p:spPr/>
        <p:txBody>
          <a:bodyPr/>
          <a:lstStyle/>
          <a:p>
            <a:r>
              <a:rPr lang="en-GB" dirty="0">
                <a:solidFill>
                  <a:srgbClr val="00B050"/>
                </a:solidFill>
              </a:rPr>
              <a:t>Molecular </a:t>
            </a:r>
            <a:r>
              <a:rPr lang="cs-CZ" dirty="0">
                <a:solidFill>
                  <a:srgbClr val="00B050"/>
                </a:solidFill>
              </a:rPr>
              <a:t>d</a:t>
            </a:r>
            <a:r>
              <a:rPr lang="en-GB" dirty="0" err="1">
                <a:solidFill>
                  <a:srgbClr val="00B050"/>
                </a:solidFill>
              </a:rPr>
              <a:t>esign</a:t>
            </a:r>
            <a:r>
              <a:rPr lang="en-GB" dirty="0">
                <a:solidFill>
                  <a:srgbClr val="00B050"/>
                </a:solidFill>
              </a:rPr>
              <a:t> </a:t>
            </a:r>
            <a:r>
              <a:rPr lang="en-GB" dirty="0"/>
              <a:t>in </a:t>
            </a:r>
            <a:r>
              <a:rPr lang="cs-CZ" dirty="0"/>
              <a:t>c</a:t>
            </a:r>
            <a:r>
              <a:rPr lang="en-GB" dirty="0" err="1"/>
              <a:t>ase</a:t>
            </a:r>
            <a:r>
              <a:rPr lang="en-GB" dirty="0"/>
              <a:t> </a:t>
            </a:r>
            <a:r>
              <a:rPr lang="cs-CZ" dirty="0"/>
              <a:t>s</a:t>
            </a:r>
            <a:r>
              <a:rPr lang="en-GB" dirty="0" err="1"/>
              <a:t>tudies</a:t>
            </a:r>
            <a:r>
              <a:rPr lang="en-GB" dirty="0"/>
              <a:t> of </a:t>
            </a:r>
            <a:r>
              <a:rPr lang="en-GB" dirty="0">
                <a:solidFill>
                  <a:srgbClr val="7030A0"/>
                </a:solidFill>
              </a:rPr>
              <a:t>Roche</a:t>
            </a:r>
            <a:r>
              <a:rPr lang="en-GB" dirty="0"/>
              <a:t/>
            </a:r>
            <a:br>
              <a:rPr lang="en-GB" dirty="0"/>
            </a:br>
            <a:r>
              <a:rPr lang="en-GB" b="1" dirty="0"/>
              <a:t>DPP-IV </a:t>
            </a:r>
            <a:r>
              <a:rPr lang="cs-CZ" b="1" dirty="0"/>
              <a:t>i</a:t>
            </a:r>
            <a:r>
              <a:rPr lang="en-GB" b="1" dirty="0" err="1"/>
              <a:t>nhibitors</a:t>
            </a:r>
            <a:endParaRPr lang="en-GB" b="1" dirty="0"/>
          </a:p>
        </p:txBody>
      </p:sp>
      <p:sp>
        <p:nvSpPr>
          <p:cNvPr id="4" name="Content Placeholder 3"/>
          <p:cNvSpPr>
            <a:spLocks noGrp="1"/>
          </p:cNvSpPr>
          <p:nvPr>
            <p:ph idx="1"/>
          </p:nvPr>
        </p:nvSpPr>
        <p:spPr>
          <a:xfrm>
            <a:off x="178130" y="1825625"/>
            <a:ext cx="6175169" cy="3886406"/>
          </a:xfrm>
        </p:spPr>
        <p:txBody>
          <a:bodyPr>
            <a:normAutofit fontScale="92500" lnSpcReduction="20000"/>
          </a:bodyPr>
          <a:lstStyle/>
          <a:p>
            <a:r>
              <a:rPr lang="en-GB" dirty="0"/>
              <a:t>Dipeptidyl peptidase IV inhibitors in </a:t>
            </a:r>
            <a:r>
              <a:rPr lang="en-GB" b="1" dirty="0"/>
              <a:t>treatment of DM2</a:t>
            </a:r>
          </a:p>
          <a:p>
            <a:pPr lvl="1"/>
            <a:r>
              <a:rPr lang="en-GB" dirty="0"/>
              <a:t>in-house HTS campaign identified </a:t>
            </a:r>
            <a:r>
              <a:rPr lang="en-GB" b="1" dirty="0"/>
              <a:t>2-aminobenzo[a]</a:t>
            </a:r>
            <a:r>
              <a:rPr lang="en-GB" b="1" dirty="0" err="1"/>
              <a:t>quinolizine</a:t>
            </a:r>
            <a:r>
              <a:rPr lang="en-GB" dirty="0"/>
              <a:t> hit</a:t>
            </a:r>
          </a:p>
          <a:p>
            <a:pPr lvl="1"/>
            <a:r>
              <a:rPr lang="en-GB" dirty="0"/>
              <a:t>chem. modifications</a:t>
            </a:r>
          </a:p>
          <a:p>
            <a:pPr lvl="1"/>
            <a:r>
              <a:rPr lang="en-GB" dirty="0"/>
              <a:t>co-crystal structure → </a:t>
            </a:r>
            <a:r>
              <a:rPr lang="en-GB" dirty="0" err="1"/>
              <a:t>rigidification</a:t>
            </a:r>
            <a:r>
              <a:rPr lang="en-GB" dirty="0"/>
              <a:t> of </a:t>
            </a:r>
            <a:r>
              <a:rPr lang="en-GB" i="1" dirty="0"/>
              <a:t>n</a:t>
            </a:r>
            <a:r>
              <a:rPr lang="en-GB" dirty="0"/>
              <a:t>-butyl</a:t>
            </a:r>
          </a:p>
          <a:p>
            <a:pPr lvl="1"/>
            <a:r>
              <a:rPr lang="en-GB" dirty="0"/>
              <a:t>virtual screening and molecular design → subst. </a:t>
            </a:r>
            <a:r>
              <a:rPr lang="cs-CZ" dirty="0"/>
              <a:t>l</a:t>
            </a:r>
            <a:r>
              <a:rPr lang="en-GB" dirty="0" err="1"/>
              <a:t>actam</a:t>
            </a:r>
            <a:endParaRPr lang="en-GB" dirty="0"/>
          </a:p>
          <a:p>
            <a:pPr lvl="1"/>
            <a:r>
              <a:rPr lang="en-GB" dirty="0" err="1"/>
              <a:t>overlayment</a:t>
            </a:r>
            <a:r>
              <a:rPr lang="en-GB" dirty="0"/>
              <a:t> of DPP-IV inhibitors → additional space in aromatic position</a:t>
            </a:r>
          </a:p>
          <a:p>
            <a:pPr lvl="1"/>
            <a:r>
              <a:rPr lang="en-GB" dirty="0"/>
              <a:t> compd. </a:t>
            </a:r>
            <a:r>
              <a:rPr lang="en-GB" b="1" dirty="0"/>
              <a:t>8</a:t>
            </a:r>
            <a:r>
              <a:rPr lang="en-GB" dirty="0"/>
              <a:t> and </a:t>
            </a:r>
            <a:r>
              <a:rPr lang="en-GB" b="1" dirty="0"/>
              <a:t>9</a:t>
            </a:r>
            <a:r>
              <a:rPr lang="en-GB" dirty="0"/>
              <a:t> drug-like (</a:t>
            </a:r>
            <a:r>
              <a:rPr lang="en-GB" b="1" dirty="0" err="1"/>
              <a:t>balanc</a:t>
            </a:r>
            <a:r>
              <a:rPr lang="cs-CZ" b="1" dirty="0" err="1"/>
              <a:t>ing</a:t>
            </a:r>
            <a:r>
              <a:rPr lang="cs-CZ" b="1" dirty="0"/>
              <a:t> polarity</a:t>
            </a:r>
            <a:r>
              <a:rPr lang="cs-CZ" dirty="0"/>
              <a:t>)</a:t>
            </a:r>
            <a:r>
              <a:rPr lang="en-GB" dirty="0"/>
              <a:t>, </a:t>
            </a:r>
            <a:r>
              <a:rPr lang="cs-CZ" dirty="0" err="1"/>
              <a:t>compd</a:t>
            </a:r>
            <a:r>
              <a:rPr lang="en-GB" dirty="0"/>
              <a:t>. </a:t>
            </a:r>
            <a:r>
              <a:rPr lang="en-GB" b="1" dirty="0"/>
              <a:t>9</a:t>
            </a:r>
            <a:r>
              <a:rPr lang="en-GB" dirty="0"/>
              <a:t> selected for clinical development (</a:t>
            </a:r>
            <a:r>
              <a:rPr lang="en-GB" dirty="0" err="1">
                <a:solidFill>
                  <a:srgbClr val="FF0000"/>
                </a:solidFill>
              </a:rPr>
              <a:t>carmegliptin</a:t>
            </a:r>
            <a:r>
              <a:rPr lang="en-GB" dirty="0"/>
              <a:t>)</a:t>
            </a:r>
          </a:p>
        </p:txBody>
      </p:sp>
      <p:pic>
        <p:nvPicPr>
          <p:cNvPr id="5" name="Picture 4"/>
          <p:cNvPicPr>
            <a:picLocks noChangeAspect="1"/>
          </p:cNvPicPr>
          <p:nvPr/>
        </p:nvPicPr>
        <p:blipFill>
          <a:blip r:embed="rId2"/>
          <a:stretch>
            <a:fillRect/>
          </a:stretch>
        </p:blipFill>
        <p:spPr>
          <a:xfrm>
            <a:off x="6315075" y="1965185"/>
            <a:ext cx="5876925" cy="3881784"/>
          </a:xfrm>
          <a:prstGeom prst="rect">
            <a:avLst/>
          </a:prstGeom>
        </p:spPr>
      </p:pic>
    </p:spTree>
    <p:extLst>
      <p:ext uri="{BB962C8B-B14F-4D97-AF65-F5344CB8AC3E}">
        <p14:creationId xmlns:p14="http://schemas.microsoft.com/office/powerpoint/2010/main" val="25510607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solidFill>
                  <a:srgbClr val="00B050"/>
                </a:solidFill>
              </a:rPr>
              <a:t>Molecular </a:t>
            </a:r>
            <a:r>
              <a:rPr lang="cs-CZ" dirty="0">
                <a:solidFill>
                  <a:srgbClr val="00B050"/>
                </a:solidFill>
              </a:rPr>
              <a:t>d</a:t>
            </a:r>
            <a:r>
              <a:rPr lang="en-GB" dirty="0" err="1">
                <a:solidFill>
                  <a:srgbClr val="00B050"/>
                </a:solidFill>
              </a:rPr>
              <a:t>esign</a:t>
            </a:r>
            <a:r>
              <a:rPr lang="en-GB" dirty="0">
                <a:solidFill>
                  <a:srgbClr val="00B050"/>
                </a:solidFill>
              </a:rPr>
              <a:t> </a:t>
            </a:r>
            <a:r>
              <a:rPr lang="en-GB" dirty="0"/>
              <a:t>in </a:t>
            </a:r>
            <a:r>
              <a:rPr lang="cs-CZ" dirty="0"/>
              <a:t>c</a:t>
            </a:r>
            <a:r>
              <a:rPr lang="en-GB" dirty="0" err="1"/>
              <a:t>ase</a:t>
            </a:r>
            <a:r>
              <a:rPr lang="en-GB" dirty="0"/>
              <a:t> </a:t>
            </a:r>
            <a:r>
              <a:rPr lang="cs-CZ" dirty="0"/>
              <a:t>s</a:t>
            </a:r>
            <a:r>
              <a:rPr lang="en-GB" dirty="0" err="1"/>
              <a:t>tudies</a:t>
            </a:r>
            <a:r>
              <a:rPr lang="en-GB" dirty="0"/>
              <a:t> of </a:t>
            </a:r>
            <a:r>
              <a:rPr lang="en-GB" dirty="0">
                <a:solidFill>
                  <a:srgbClr val="7030A0"/>
                </a:solidFill>
              </a:rPr>
              <a:t>Roche</a:t>
            </a:r>
            <a:r>
              <a:rPr lang="en-GB" dirty="0"/>
              <a:t/>
            </a:r>
            <a:br>
              <a:rPr lang="en-GB" dirty="0"/>
            </a:br>
            <a:r>
              <a:rPr lang="en-GB" b="1" dirty="0"/>
              <a:t>Fatty </a:t>
            </a:r>
            <a:r>
              <a:rPr lang="cs-CZ" b="1" dirty="0"/>
              <a:t>a</a:t>
            </a:r>
            <a:r>
              <a:rPr lang="en-GB" b="1" dirty="0" err="1"/>
              <a:t>cid</a:t>
            </a:r>
            <a:r>
              <a:rPr lang="en-GB" b="1" dirty="0"/>
              <a:t> </a:t>
            </a:r>
            <a:r>
              <a:rPr lang="cs-CZ" b="1" dirty="0"/>
              <a:t>b</a:t>
            </a:r>
            <a:r>
              <a:rPr lang="en-GB" b="1" dirty="0" err="1"/>
              <a:t>inding</a:t>
            </a:r>
            <a:r>
              <a:rPr lang="en-GB" b="1" dirty="0"/>
              <a:t> </a:t>
            </a:r>
            <a:r>
              <a:rPr lang="cs-CZ" b="1" dirty="0"/>
              <a:t>p</a:t>
            </a:r>
            <a:r>
              <a:rPr lang="en-GB" b="1" dirty="0" err="1"/>
              <a:t>rotein</a:t>
            </a:r>
            <a:r>
              <a:rPr lang="en-GB" b="1" dirty="0"/>
              <a:t> 4/5</a:t>
            </a:r>
          </a:p>
        </p:txBody>
      </p:sp>
      <p:sp>
        <p:nvSpPr>
          <p:cNvPr id="6" name="Content Placeholder 5"/>
          <p:cNvSpPr>
            <a:spLocks noGrp="1"/>
          </p:cNvSpPr>
          <p:nvPr>
            <p:ph idx="1"/>
          </p:nvPr>
        </p:nvSpPr>
        <p:spPr>
          <a:xfrm>
            <a:off x="190006" y="1825625"/>
            <a:ext cx="5779944" cy="4351338"/>
          </a:xfrm>
        </p:spPr>
        <p:txBody>
          <a:bodyPr>
            <a:normAutofit/>
          </a:bodyPr>
          <a:lstStyle/>
          <a:p>
            <a:r>
              <a:rPr lang="en-GB" dirty="0"/>
              <a:t>FABP4 and FABP5 = cytosolic FA binding proteins as potential </a:t>
            </a:r>
            <a:r>
              <a:rPr lang="en-GB" b="1" dirty="0"/>
              <a:t>diabetes and atherosclerosis targets</a:t>
            </a:r>
          </a:p>
          <a:p>
            <a:pPr lvl="1"/>
            <a:r>
              <a:rPr lang="en-GB" dirty="0"/>
              <a:t>screen of Roche library (1200 compd.) yielded </a:t>
            </a:r>
            <a:r>
              <a:rPr lang="en-GB" dirty="0" err="1"/>
              <a:t>quinoline</a:t>
            </a:r>
            <a:r>
              <a:rPr lang="en-GB" dirty="0"/>
              <a:t> with activity on FABP4</a:t>
            </a:r>
          </a:p>
          <a:p>
            <a:pPr lvl="1"/>
            <a:r>
              <a:rPr lang="en-GB" dirty="0"/>
              <a:t>binding interactions of co-crystal revealed a sequence of 3 side chains: </a:t>
            </a:r>
            <a:r>
              <a:rPr lang="cs-CZ" b="1" dirty="0" err="1"/>
              <a:t>I</a:t>
            </a:r>
            <a:r>
              <a:rPr lang="en-GB" b="1" dirty="0"/>
              <a:t>le, </a:t>
            </a:r>
            <a:r>
              <a:rPr lang="cs-CZ" b="1" dirty="0"/>
              <a:t>V</a:t>
            </a:r>
            <a:r>
              <a:rPr lang="en-GB" b="1" dirty="0"/>
              <a:t>al, </a:t>
            </a:r>
            <a:r>
              <a:rPr lang="cs-CZ" b="1" dirty="0"/>
              <a:t>C</a:t>
            </a:r>
            <a:r>
              <a:rPr lang="en-GB" b="1" dirty="0" err="1"/>
              <a:t>ys</a:t>
            </a:r>
            <a:r>
              <a:rPr lang="en-GB" b="1" dirty="0"/>
              <a:t> in FABP 4 and 5</a:t>
            </a:r>
            <a:r>
              <a:rPr lang="en-GB" dirty="0"/>
              <a:t>, where as in </a:t>
            </a:r>
            <a:r>
              <a:rPr lang="en-GB" b="1" dirty="0"/>
              <a:t>FABP3</a:t>
            </a:r>
            <a:r>
              <a:rPr lang="en-GB" dirty="0"/>
              <a:t> there are </a:t>
            </a:r>
            <a:r>
              <a:rPr lang="cs-CZ" b="1" dirty="0" err="1"/>
              <a:t>three</a:t>
            </a:r>
            <a:r>
              <a:rPr lang="en-GB" b="1" dirty="0"/>
              <a:t> </a:t>
            </a:r>
            <a:r>
              <a:rPr lang="en-GB" b="1" dirty="0" err="1"/>
              <a:t>leucins</a:t>
            </a:r>
            <a:r>
              <a:rPr lang="en-GB" b="1" dirty="0"/>
              <a:t> </a:t>
            </a:r>
            <a:r>
              <a:rPr lang="en-GB" dirty="0"/>
              <a:t>→ steric clash (</a:t>
            </a:r>
            <a:r>
              <a:rPr lang="en-GB" dirty="0" err="1"/>
              <a:t>antitarget</a:t>
            </a:r>
            <a:r>
              <a:rPr lang="en-GB" dirty="0"/>
              <a:t>, isoform selectivity)</a:t>
            </a:r>
          </a:p>
        </p:txBody>
      </p:sp>
      <p:pic>
        <p:nvPicPr>
          <p:cNvPr id="7" name="Picture 6"/>
          <p:cNvPicPr>
            <a:picLocks noChangeAspect="1"/>
          </p:cNvPicPr>
          <p:nvPr/>
        </p:nvPicPr>
        <p:blipFill>
          <a:blip r:embed="rId2"/>
          <a:stretch>
            <a:fillRect/>
          </a:stretch>
        </p:blipFill>
        <p:spPr>
          <a:xfrm>
            <a:off x="5969949" y="2250700"/>
            <a:ext cx="6047880" cy="3731803"/>
          </a:xfrm>
          <a:prstGeom prst="rect">
            <a:avLst/>
          </a:prstGeom>
        </p:spPr>
      </p:pic>
      <p:sp>
        <p:nvSpPr>
          <p:cNvPr id="5" name="TextBox 4">
            <a:extLst>
              <a:ext uri="{FF2B5EF4-FFF2-40B4-BE49-F238E27FC236}">
                <a16:creationId xmlns:a16="http://schemas.microsoft.com/office/drawing/2014/main" xmlns="" id="{F6C14793-87D7-482B-4147-AD7192A4543E}"/>
              </a:ext>
            </a:extLst>
          </p:cNvPr>
          <p:cNvSpPr txBox="1"/>
          <p:nvPr/>
        </p:nvSpPr>
        <p:spPr>
          <a:xfrm>
            <a:off x="4864575" y="6604084"/>
            <a:ext cx="2595582" cy="253916"/>
          </a:xfrm>
          <a:prstGeom prst="rect">
            <a:avLst/>
          </a:prstGeom>
          <a:noFill/>
        </p:spPr>
        <p:txBody>
          <a:bodyPr wrap="none" rtlCol="0">
            <a:spAutoFit/>
          </a:bodyPr>
          <a:lstStyle/>
          <a:p>
            <a:r>
              <a:rPr lang="cs-CZ" sz="1050" dirty="0"/>
              <a:t>Kuhn B. et al.: J. Med. </a:t>
            </a:r>
            <a:r>
              <a:rPr lang="cs-CZ" sz="1050" dirty="0" err="1"/>
              <a:t>Chem</a:t>
            </a:r>
            <a:r>
              <a:rPr lang="cs-CZ" sz="1050" dirty="0"/>
              <a:t>. 2016, 59, 4087</a:t>
            </a:r>
          </a:p>
        </p:txBody>
      </p:sp>
    </p:spTree>
    <p:extLst>
      <p:ext uri="{BB962C8B-B14F-4D97-AF65-F5344CB8AC3E}">
        <p14:creationId xmlns:p14="http://schemas.microsoft.com/office/powerpoint/2010/main" val="4903844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solidFill>
                  <a:srgbClr val="00B050"/>
                </a:solidFill>
              </a:rPr>
              <a:t>Molecular </a:t>
            </a:r>
            <a:r>
              <a:rPr lang="cs-CZ" dirty="0">
                <a:solidFill>
                  <a:srgbClr val="00B050"/>
                </a:solidFill>
              </a:rPr>
              <a:t>d</a:t>
            </a:r>
            <a:r>
              <a:rPr lang="en-GB" dirty="0" err="1">
                <a:solidFill>
                  <a:srgbClr val="00B050"/>
                </a:solidFill>
              </a:rPr>
              <a:t>esign</a:t>
            </a:r>
            <a:r>
              <a:rPr lang="en-GB" dirty="0">
                <a:solidFill>
                  <a:srgbClr val="00B050"/>
                </a:solidFill>
              </a:rPr>
              <a:t> </a:t>
            </a:r>
            <a:r>
              <a:rPr lang="en-GB" dirty="0"/>
              <a:t>in </a:t>
            </a:r>
            <a:r>
              <a:rPr lang="cs-CZ" dirty="0"/>
              <a:t>c</a:t>
            </a:r>
            <a:r>
              <a:rPr lang="en-GB" dirty="0" err="1"/>
              <a:t>ase</a:t>
            </a:r>
            <a:r>
              <a:rPr lang="en-GB" dirty="0"/>
              <a:t> </a:t>
            </a:r>
            <a:r>
              <a:rPr lang="cs-CZ" dirty="0"/>
              <a:t>s</a:t>
            </a:r>
            <a:r>
              <a:rPr lang="en-GB" dirty="0" err="1"/>
              <a:t>tudies</a:t>
            </a:r>
            <a:r>
              <a:rPr lang="en-GB" dirty="0"/>
              <a:t> of </a:t>
            </a:r>
            <a:r>
              <a:rPr lang="en-GB" dirty="0">
                <a:solidFill>
                  <a:srgbClr val="7030A0"/>
                </a:solidFill>
              </a:rPr>
              <a:t>Roche</a:t>
            </a:r>
            <a:r>
              <a:rPr lang="en-GB" dirty="0"/>
              <a:t/>
            </a:r>
            <a:br>
              <a:rPr lang="en-GB" dirty="0"/>
            </a:br>
            <a:r>
              <a:rPr lang="en-GB" b="1" dirty="0" err="1"/>
              <a:t>Cathepsin</a:t>
            </a:r>
            <a:r>
              <a:rPr lang="en-GB" b="1" dirty="0"/>
              <a:t> S/L</a:t>
            </a:r>
          </a:p>
        </p:txBody>
      </p:sp>
      <p:sp>
        <p:nvSpPr>
          <p:cNvPr id="4" name="Content Placeholder 3"/>
          <p:cNvSpPr>
            <a:spLocks noGrp="1"/>
          </p:cNvSpPr>
          <p:nvPr>
            <p:ph idx="1"/>
          </p:nvPr>
        </p:nvSpPr>
        <p:spPr>
          <a:xfrm>
            <a:off x="162928" y="1789999"/>
            <a:ext cx="5257800" cy="4351338"/>
          </a:xfrm>
        </p:spPr>
        <p:txBody>
          <a:bodyPr>
            <a:normAutofit fontScale="92500" lnSpcReduction="10000"/>
          </a:bodyPr>
          <a:lstStyle/>
          <a:p>
            <a:r>
              <a:rPr lang="en-GB" b="1" dirty="0"/>
              <a:t>dual inhibition  of </a:t>
            </a:r>
            <a:r>
              <a:rPr lang="en-GB" b="1" dirty="0" err="1"/>
              <a:t>CatS</a:t>
            </a:r>
            <a:r>
              <a:rPr lang="en-GB" b="1" dirty="0"/>
              <a:t> and </a:t>
            </a:r>
            <a:r>
              <a:rPr lang="en-GB" b="1" dirty="0" err="1"/>
              <a:t>CatL</a:t>
            </a:r>
            <a:r>
              <a:rPr lang="en-GB" b="1" dirty="0"/>
              <a:t> </a:t>
            </a:r>
            <a:r>
              <a:rPr lang="en-GB" dirty="0"/>
              <a:t>is potential strategy to combat </a:t>
            </a:r>
            <a:r>
              <a:rPr lang="en-GB" b="1" dirty="0"/>
              <a:t>glomerular diseases of the kidney</a:t>
            </a:r>
          </a:p>
          <a:p>
            <a:pPr lvl="1"/>
            <a:r>
              <a:rPr lang="en-GB" dirty="0"/>
              <a:t>former project on selective </a:t>
            </a:r>
            <a:r>
              <a:rPr lang="en-GB" dirty="0" err="1"/>
              <a:t>CatS</a:t>
            </a:r>
            <a:r>
              <a:rPr lang="en-GB" dirty="0"/>
              <a:t> inhibitors showed covalent binding of subst. </a:t>
            </a:r>
            <a:r>
              <a:rPr lang="en-GB" dirty="0" err="1"/>
              <a:t>pyrrolidine</a:t>
            </a:r>
            <a:r>
              <a:rPr lang="en-GB" dirty="0"/>
              <a:t> </a:t>
            </a:r>
            <a:r>
              <a:rPr lang="en-GB" i="1" dirty="0"/>
              <a:t>via</a:t>
            </a:r>
            <a:r>
              <a:rPr lang="en-GB" dirty="0"/>
              <a:t> </a:t>
            </a:r>
            <a:r>
              <a:rPr lang="en-GB" b="1" dirty="0"/>
              <a:t>nitrile group to </a:t>
            </a:r>
            <a:r>
              <a:rPr lang="en-GB" b="1" dirty="0" err="1"/>
              <a:t>cys</a:t>
            </a:r>
            <a:r>
              <a:rPr lang="en-GB" dirty="0"/>
              <a:t>, </a:t>
            </a:r>
            <a:r>
              <a:rPr lang="en-GB" b="1" dirty="0" err="1"/>
              <a:t>chloro</a:t>
            </a:r>
            <a:r>
              <a:rPr lang="en-GB" b="1" dirty="0"/>
              <a:t> pyridine occupies S2 and S3 pocket</a:t>
            </a:r>
          </a:p>
          <a:p>
            <a:pPr lvl="1"/>
            <a:r>
              <a:rPr lang="en-GB" dirty="0" err="1"/>
              <a:t>cathepsins</a:t>
            </a:r>
            <a:r>
              <a:rPr lang="en-GB" dirty="0"/>
              <a:t> binding sites differ in their electrostatic potentials (</a:t>
            </a:r>
            <a:r>
              <a:rPr lang="en-GB" dirty="0" err="1"/>
              <a:t>CatL</a:t>
            </a:r>
            <a:r>
              <a:rPr lang="en-GB" dirty="0"/>
              <a:t> negative surface, </a:t>
            </a:r>
            <a:r>
              <a:rPr lang="en-GB" dirty="0" err="1"/>
              <a:t>CatS</a:t>
            </a:r>
            <a:r>
              <a:rPr lang="en-GB" dirty="0"/>
              <a:t> balanced)</a:t>
            </a:r>
          </a:p>
          <a:p>
            <a:pPr lvl="1"/>
            <a:r>
              <a:rPr lang="en-GB" dirty="0"/>
              <a:t>balancing the interaction with binding site as well solvent –</a:t>
            </a:r>
            <a:r>
              <a:rPr lang="cs-CZ" dirty="0"/>
              <a:t> </a:t>
            </a:r>
            <a:r>
              <a:rPr lang="en-GB" dirty="0"/>
              <a:t>exposed ligand groups</a:t>
            </a:r>
          </a:p>
        </p:txBody>
      </p:sp>
      <p:pic>
        <p:nvPicPr>
          <p:cNvPr id="5" name="Picture 4"/>
          <p:cNvPicPr>
            <a:picLocks noChangeAspect="1"/>
          </p:cNvPicPr>
          <p:nvPr/>
        </p:nvPicPr>
        <p:blipFill>
          <a:blip r:embed="rId2"/>
          <a:stretch>
            <a:fillRect/>
          </a:stretch>
        </p:blipFill>
        <p:spPr>
          <a:xfrm>
            <a:off x="5420728" y="2099574"/>
            <a:ext cx="6771272" cy="3895041"/>
          </a:xfrm>
          <a:prstGeom prst="rect">
            <a:avLst/>
          </a:prstGeom>
        </p:spPr>
      </p:pic>
      <p:sp>
        <p:nvSpPr>
          <p:cNvPr id="6" name="TextBox 5">
            <a:extLst>
              <a:ext uri="{FF2B5EF4-FFF2-40B4-BE49-F238E27FC236}">
                <a16:creationId xmlns:a16="http://schemas.microsoft.com/office/drawing/2014/main" xmlns="" id="{C8DB9D2E-9CC6-6923-E985-4DC33A57FB23}"/>
              </a:ext>
            </a:extLst>
          </p:cNvPr>
          <p:cNvSpPr txBox="1"/>
          <p:nvPr/>
        </p:nvSpPr>
        <p:spPr>
          <a:xfrm>
            <a:off x="4864575" y="6604084"/>
            <a:ext cx="2595582" cy="253916"/>
          </a:xfrm>
          <a:prstGeom prst="rect">
            <a:avLst/>
          </a:prstGeom>
          <a:noFill/>
        </p:spPr>
        <p:txBody>
          <a:bodyPr wrap="none" rtlCol="0">
            <a:spAutoFit/>
          </a:bodyPr>
          <a:lstStyle/>
          <a:p>
            <a:r>
              <a:rPr lang="cs-CZ" sz="1050" dirty="0"/>
              <a:t>Kuhn B. et al.: J. Med. </a:t>
            </a:r>
            <a:r>
              <a:rPr lang="cs-CZ" sz="1050" dirty="0" err="1"/>
              <a:t>Chem</a:t>
            </a:r>
            <a:r>
              <a:rPr lang="cs-CZ" sz="1050" dirty="0"/>
              <a:t>. 2016, 59, 4087</a:t>
            </a:r>
          </a:p>
        </p:txBody>
      </p:sp>
    </p:spTree>
    <p:extLst>
      <p:ext uri="{BB962C8B-B14F-4D97-AF65-F5344CB8AC3E}">
        <p14:creationId xmlns:p14="http://schemas.microsoft.com/office/powerpoint/2010/main" val="24497166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solidFill>
                  <a:srgbClr val="00B050"/>
                </a:solidFill>
              </a:rPr>
              <a:t>Molecular </a:t>
            </a:r>
            <a:r>
              <a:rPr lang="cs-CZ" dirty="0">
                <a:solidFill>
                  <a:srgbClr val="00B050"/>
                </a:solidFill>
              </a:rPr>
              <a:t>d</a:t>
            </a:r>
            <a:r>
              <a:rPr lang="en-GB" dirty="0" err="1">
                <a:solidFill>
                  <a:srgbClr val="00B050"/>
                </a:solidFill>
              </a:rPr>
              <a:t>esign</a:t>
            </a:r>
            <a:r>
              <a:rPr lang="en-GB" dirty="0">
                <a:solidFill>
                  <a:srgbClr val="00B050"/>
                </a:solidFill>
              </a:rPr>
              <a:t> </a:t>
            </a:r>
            <a:r>
              <a:rPr lang="en-GB" dirty="0"/>
              <a:t>in </a:t>
            </a:r>
            <a:r>
              <a:rPr lang="cs-CZ" dirty="0"/>
              <a:t>c</a:t>
            </a:r>
            <a:r>
              <a:rPr lang="en-GB" dirty="0" err="1"/>
              <a:t>ase</a:t>
            </a:r>
            <a:r>
              <a:rPr lang="en-GB" dirty="0"/>
              <a:t> </a:t>
            </a:r>
            <a:r>
              <a:rPr lang="cs-CZ" dirty="0"/>
              <a:t>s</a:t>
            </a:r>
            <a:r>
              <a:rPr lang="en-GB" dirty="0" err="1"/>
              <a:t>tudies</a:t>
            </a:r>
            <a:r>
              <a:rPr lang="en-GB" dirty="0"/>
              <a:t> of </a:t>
            </a:r>
            <a:r>
              <a:rPr lang="en-GB" dirty="0">
                <a:solidFill>
                  <a:srgbClr val="7030A0"/>
                </a:solidFill>
              </a:rPr>
              <a:t>Roche</a:t>
            </a:r>
            <a:r>
              <a:rPr lang="en-GB" dirty="0"/>
              <a:t/>
            </a:r>
            <a:br>
              <a:rPr lang="en-GB" dirty="0"/>
            </a:br>
            <a:r>
              <a:rPr lang="en-GB" b="1" dirty="0"/>
              <a:t>β-</a:t>
            </a:r>
            <a:r>
              <a:rPr lang="en-GB" b="1" dirty="0" err="1"/>
              <a:t>Tryptase</a:t>
            </a:r>
            <a:endParaRPr lang="en-GB" b="1" dirty="0"/>
          </a:p>
        </p:txBody>
      </p:sp>
      <p:sp>
        <p:nvSpPr>
          <p:cNvPr id="6" name="Content Placeholder 5"/>
          <p:cNvSpPr>
            <a:spLocks noGrp="1"/>
          </p:cNvSpPr>
          <p:nvPr>
            <p:ph idx="1"/>
          </p:nvPr>
        </p:nvSpPr>
        <p:spPr>
          <a:xfrm>
            <a:off x="838200" y="1825625"/>
            <a:ext cx="10515600" cy="1865356"/>
          </a:xfrm>
        </p:spPr>
        <p:txBody>
          <a:bodyPr>
            <a:normAutofit fontScale="92500" lnSpcReduction="20000"/>
          </a:bodyPr>
          <a:lstStyle/>
          <a:p>
            <a:r>
              <a:rPr lang="en-GB" dirty="0"/>
              <a:t>is a heparin-stabilized tetrameric serine protease expressed in mast cell with role in </a:t>
            </a:r>
            <a:r>
              <a:rPr lang="en-GB" b="1" dirty="0"/>
              <a:t>airway inflammatory and allergic responses</a:t>
            </a:r>
          </a:p>
          <a:p>
            <a:pPr lvl="1"/>
            <a:r>
              <a:rPr lang="en-GB" dirty="0"/>
              <a:t>inhibitor series from Sanofi-Aventis contain</a:t>
            </a:r>
            <a:r>
              <a:rPr lang="cs-CZ" dirty="0" err="1"/>
              <a:t>ed</a:t>
            </a:r>
            <a:r>
              <a:rPr lang="en-GB" dirty="0"/>
              <a:t> </a:t>
            </a:r>
            <a:r>
              <a:rPr lang="en-GB" b="1" dirty="0" err="1"/>
              <a:t>benzylamine</a:t>
            </a:r>
            <a:r>
              <a:rPr lang="en-GB" b="1" dirty="0"/>
              <a:t> in S1 pocket</a:t>
            </a:r>
            <a:r>
              <a:rPr lang="en-GB" dirty="0"/>
              <a:t>, </a:t>
            </a:r>
            <a:r>
              <a:rPr lang="en-GB" dirty="0" err="1"/>
              <a:t>piperidine</a:t>
            </a:r>
            <a:r>
              <a:rPr lang="en-GB" dirty="0"/>
              <a:t> amide scaffold linker and various </a:t>
            </a:r>
            <a:r>
              <a:rPr lang="en-GB" b="1" dirty="0"/>
              <a:t>subst. aryl rings in S4 pocket</a:t>
            </a:r>
          </a:p>
          <a:p>
            <a:pPr lvl="1"/>
            <a:r>
              <a:rPr lang="en-GB" dirty="0"/>
              <a:t>co-crystal structure revealed interaction with </a:t>
            </a:r>
            <a:r>
              <a:rPr lang="en-GB" b="1" dirty="0"/>
              <a:t>Asp207 in S1 pocket</a:t>
            </a:r>
          </a:p>
          <a:p>
            <a:pPr lvl="1"/>
            <a:r>
              <a:rPr lang="en-GB" dirty="0"/>
              <a:t>search for a better linker via scaffold hopping</a:t>
            </a:r>
          </a:p>
        </p:txBody>
      </p:sp>
      <p:pic>
        <p:nvPicPr>
          <p:cNvPr id="7" name="Picture 6"/>
          <p:cNvPicPr>
            <a:picLocks noChangeAspect="1"/>
          </p:cNvPicPr>
          <p:nvPr/>
        </p:nvPicPr>
        <p:blipFill>
          <a:blip r:embed="rId2"/>
          <a:stretch>
            <a:fillRect/>
          </a:stretch>
        </p:blipFill>
        <p:spPr>
          <a:xfrm>
            <a:off x="1633847" y="3690981"/>
            <a:ext cx="7113320" cy="3013130"/>
          </a:xfrm>
          <a:prstGeom prst="rect">
            <a:avLst/>
          </a:prstGeom>
        </p:spPr>
      </p:pic>
      <p:sp>
        <p:nvSpPr>
          <p:cNvPr id="4" name="TextBox 3">
            <a:extLst>
              <a:ext uri="{FF2B5EF4-FFF2-40B4-BE49-F238E27FC236}">
                <a16:creationId xmlns:a16="http://schemas.microsoft.com/office/drawing/2014/main" xmlns="" id="{2F0F4B51-1D45-F599-5A88-7B66E19267EA}"/>
              </a:ext>
            </a:extLst>
          </p:cNvPr>
          <p:cNvSpPr txBox="1"/>
          <p:nvPr/>
        </p:nvSpPr>
        <p:spPr>
          <a:xfrm>
            <a:off x="9677629" y="6604084"/>
            <a:ext cx="2595582" cy="253916"/>
          </a:xfrm>
          <a:prstGeom prst="rect">
            <a:avLst/>
          </a:prstGeom>
          <a:noFill/>
        </p:spPr>
        <p:txBody>
          <a:bodyPr wrap="none" rtlCol="0">
            <a:spAutoFit/>
          </a:bodyPr>
          <a:lstStyle/>
          <a:p>
            <a:r>
              <a:rPr lang="cs-CZ" sz="1050" dirty="0"/>
              <a:t>Kuhn B. et al.: J. Med. </a:t>
            </a:r>
            <a:r>
              <a:rPr lang="cs-CZ" sz="1050" dirty="0" err="1"/>
              <a:t>Chem</a:t>
            </a:r>
            <a:r>
              <a:rPr lang="cs-CZ" sz="1050" dirty="0"/>
              <a:t>. 2016, 59, 4087</a:t>
            </a:r>
          </a:p>
        </p:txBody>
      </p:sp>
    </p:spTree>
    <p:extLst>
      <p:ext uri="{BB962C8B-B14F-4D97-AF65-F5344CB8AC3E}">
        <p14:creationId xmlns:p14="http://schemas.microsoft.com/office/powerpoint/2010/main" val="1550300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3"/>
          <a:stretch>
            <a:fillRect/>
          </a:stretch>
        </p:blipFill>
        <p:spPr>
          <a:xfrm>
            <a:off x="6049877" y="1339157"/>
            <a:ext cx="6003349" cy="4837806"/>
          </a:xfrm>
          <a:prstGeom prst="rect">
            <a:avLst/>
          </a:prstGeom>
        </p:spPr>
      </p:pic>
      <p:sp>
        <p:nvSpPr>
          <p:cNvPr id="4" name="TextovéPole 3"/>
          <p:cNvSpPr txBox="1"/>
          <p:nvPr/>
        </p:nvSpPr>
        <p:spPr>
          <a:xfrm>
            <a:off x="2365786" y="6605195"/>
            <a:ext cx="7638826" cy="252805"/>
          </a:xfrm>
          <a:prstGeom prst="rect">
            <a:avLst/>
          </a:prstGeom>
          <a:noFill/>
        </p:spPr>
        <p:txBody>
          <a:bodyPr wrap="square" rtlCol="0">
            <a:spAutoFit/>
          </a:bodyPr>
          <a:lstStyle/>
          <a:p>
            <a:r>
              <a:rPr lang="cs-CZ" sz="1000" dirty="0" err="1"/>
              <a:t>Hughes</a:t>
            </a:r>
            <a:r>
              <a:rPr lang="cs-CZ" sz="1000" dirty="0"/>
              <a:t> JP et al.: </a:t>
            </a:r>
            <a:r>
              <a:rPr lang="en-US" sz="1000" dirty="0"/>
              <a:t>Brit</a:t>
            </a:r>
            <a:r>
              <a:rPr lang="cs-CZ" sz="1000" dirty="0"/>
              <a:t>.</a:t>
            </a:r>
            <a:r>
              <a:rPr lang="en-US" sz="1000" dirty="0"/>
              <a:t> J</a:t>
            </a:r>
            <a:r>
              <a:rPr lang="cs-CZ" sz="1000" dirty="0"/>
              <a:t>. </a:t>
            </a:r>
            <a:r>
              <a:rPr lang="en-US" sz="1000" dirty="0" err="1"/>
              <a:t>Pharmacol</a:t>
            </a:r>
            <a:r>
              <a:rPr lang="cs-CZ" sz="1000" dirty="0"/>
              <a:t>. </a:t>
            </a:r>
            <a:r>
              <a:rPr lang="en-US" sz="1000" dirty="0"/>
              <a:t>2011</a:t>
            </a:r>
            <a:r>
              <a:rPr lang="cs-CZ" sz="1000" dirty="0"/>
              <a:t>,</a:t>
            </a:r>
            <a:r>
              <a:rPr lang="en-US" sz="1000" dirty="0"/>
              <a:t> 162</a:t>
            </a:r>
            <a:r>
              <a:rPr lang="cs-CZ" sz="1000" dirty="0"/>
              <a:t>,</a:t>
            </a:r>
            <a:r>
              <a:rPr lang="en-US" sz="1000" dirty="0"/>
              <a:t> 1239</a:t>
            </a:r>
            <a:r>
              <a:rPr lang="cs-CZ" sz="1000" dirty="0"/>
              <a:t>; </a:t>
            </a:r>
            <a:r>
              <a:rPr lang="en-GB" sz="1000" dirty="0"/>
              <a:t>Brown N.: </a:t>
            </a:r>
            <a:r>
              <a:rPr lang="en-GB" sz="1000" i="1" dirty="0"/>
              <a:t>In Silico </a:t>
            </a:r>
            <a:r>
              <a:rPr lang="en-GB" sz="1000" dirty="0"/>
              <a:t>Medicinal Chemistry, Royal Society of Chemistry, Cambridge 2016</a:t>
            </a:r>
          </a:p>
        </p:txBody>
      </p:sp>
      <p:pic>
        <p:nvPicPr>
          <p:cNvPr id="6" name="Obrázek 5">
            <a:extLst>
              <a:ext uri="{FF2B5EF4-FFF2-40B4-BE49-F238E27FC236}">
                <a16:creationId xmlns:a16="http://schemas.microsoft.com/office/drawing/2014/main" xmlns="" id="{4EABB237-9F02-4AA0-8914-CA60A350D199}"/>
              </a:ext>
            </a:extLst>
          </p:cNvPr>
          <p:cNvPicPr>
            <a:picLocks noChangeAspect="1"/>
          </p:cNvPicPr>
          <p:nvPr/>
        </p:nvPicPr>
        <p:blipFill>
          <a:blip r:embed="rId4"/>
          <a:stretch>
            <a:fillRect/>
          </a:stretch>
        </p:blipFill>
        <p:spPr>
          <a:xfrm>
            <a:off x="138774" y="3139457"/>
            <a:ext cx="5957226" cy="3367657"/>
          </a:xfrm>
          <a:prstGeom prst="rect">
            <a:avLst/>
          </a:prstGeom>
        </p:spPr>
      </p:pic>
      <p:sp>
        <p:nvSpPr>
          <p:cNvPr id="7" name="Nadpis 6"/>
          <p:cNvSpPr>
            <a:spLocks noGrp="1"/>
          </p:cNvSpPr>
          <p:nvPr>
            <p:ph type="title"/>
          </p:nvPr>
        </p:nvSpPr>
        <p:spPr/>
        <p:txBody>
          <a:bodyPr/>
          <a:lstStyle/>
          <a:p>
            <a:r>
              <a:rPr lang="cs-CZ" dirty="0" err="1"/>
              <a:t>Druggability</a:t>
            </a:r>
            <a:r>
              <a:rPr lang="cs-CZ" dirty="0"/>
              <a:t> of </a:t>
            </a:r>
            <a:r>
              <a:rPr lang="cs-CZ" dirty="0" err="1"/>
              <a:t>the</a:t>
            </a:r>
            <a:r>
              <a:rPr lang="cs-CZ" dirty="0"/>
              <a:t> </a:t>
            </a:r>
            <a:r>
              <a:rPr lang="cs-CZ" dirty="0" err="1"/>
              <a:t>target</a:t>
            </a:r>
            <a:endParaRPr lang="en-GB" dirty="0"/>
          </a:p>
        </p:txBody>
      </p:sp>
      <p:sp>
        <p:nvSpPr>
          <p:cNvPr id="8" name="Zástupný symbol pro obsah 7"/>
          <p:cNvSpPr>
            <a:spLocks noGrp="1"/>
          </p:cNvSpPr>
          <p:nvPr>
            <p:ph idx="1"/>
          </p:nvPr>
        </p:nvSpPr>
        <p:spPr/>
        <p:txBody>
          <a:bodyPr/>
          <a:lstStyle/>
          <a:p>
            <a:r>
              <a:rPr lang="cs-CZ" dirty="0" err="1">
                <a:hlinkClick r:id="rId5"/>
              </a:rPr>
              <a:t>Therapeutic</a:t>
            </a:r>
            <a:r>
              <a:rPr lang="cs-CZ" dirty="0">
                <a:hlinkClick r:id="rId5"/>
              </a:rPr>
              <a:t> Target Database (TTD)</a:t>
            </a:r>
          </a:p>
          <a:p>
            <a:pPr marL="0" indent="0">
              <a:buNone/>
            </a:pPr>
            <a:r>
              <a:rPr lang="cs-CZ" dirty="0">
                <a:hlinkClick r:id="rId5"/>
              </a:rPr>
              <a:t>(idrblab.net)</a:t>
            </a:r>
            <a:endParaRPr lang="en-GB" dirty="0"/>
          </a:p>
        </p:txBody>
      </p:sp>
    </p:spTree>
    <p:extLst>
      <p:ext uri="{BB962C8B-B14F-4D97-AF65-F5344CB8AC3E}">
        <p14:creationId xmlns:p14="http://schemas.microsoft.com/office/powerpoint/2010/main" val="13687456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5C2B2B49-643B-48AF-9349-65B49AA2B582}"/>
              </a:ext>
            </a:extLst>
          </p:cNvPr>
          <p:cNvSpPr>
            <a:spLocks noGrp="1"/>
          </p:cNvSpPr>
          <p:nvPr>
            <p:ph type="title"/>
          </p:nvPr>
        </p:nvSpPr>
        <p:spPr/>
        <p:txBody>
          <a:bodyPr/>
          <a:lstStyle/>
          <a:p>
            <a:r>
              <a:rPr lang="cs-CZ" dirty="0" err="1"/>
              <a:t>Important</a:t>
            </a:r>
            <a:r>
              <a:rPr lang="cs-CZ" dirty="0"/>
              <a:t> </a:t>
            </a:r>
            <a:r>
              <a:rPr lang="cs-CZ" dirty="0" err="1"/>
              <a:t>properties</a:t>
            </a:r>
            <a:r>
              <a:rPr lang="cs-CZ" dirty="0"/>
              <a:t> of </a:t>
            </a:r>
            <a:r>
              <a:rPr lang="cs-CZ" dirty="0" err="1"/>
              <a:t>drug</a:t>
            </a:r>
            <a:r>
              <a:rPr lang="cs-CZ" dirty="0"/>
              <a:t> </a:t>
            </a:r>
            <a:r>
              <a:rPr lang="cs-CZ" dirty="0" err="1"/>
              <a:t>candidates</a:t>
            </a:r>
            <a:endParaRPr lang="cs-CZ" dirty="0"/>
          </a:p>
        </p:txBody>
      </p:sp>
      <p:pic>
        <p:nvPicPr>
          <p:cNvPr id="5" name="Zástupný obsah 4">
            <a:extLst>
              <a:ext uri="{FF2B5EF4-FFF2-40B4-BE49-F238E27FC236}">
                <a16:creationId xmlns:a16="http://schemas.microsoft.com/office/drawing/2014/main" xmlns="" id="{8CFED7AF-2745-40E3-8A69-89519199AAFD}"/>
              </a:ext>
            </a:extLst>
          </p:cNvPr>
          <p:cNvPicPr>
            <a:picLocks noGrp="1" noChangeAspect="1"/>
          </p:cNvPicPr>
          <p:nvPr>
            <p:ph idx="1"/>
          </p:nvPr>
        </p:nvPicPr>
        <p:blipFill>
          <a:blip r:embed="rId2"/>
          <a:stretch>
            <a:fillRect/>
          </a:stretch>
        </p:blipFill>
        <p:spPr>
          <a:xfrm>
            <a:off x="123013" y="1957342"/>
            <a:ext cx="7474011" cy="4040006"/>
          </a:xfrm>
        </p:spPr>
      </p:pic>
      <p:pic>
        <p:nvPicPr>
          <p:cNvPr id="7" name="Obrázek 6">
            <a:extLst>
              <a:ext uri="{FF2B5EF4-FFF2-40B4-BE49-F238E27FC236}">
                <a16:creationId xmlns:a16="http://schemas.microsoft.com/office/drawing/2014/main" xmlns="" id="{EB49B799-8564-4D81-8F2D-FD12982E02D3}"/>
              </a:ext>
            </a:extLst>
          </p:cNvPr>
          <p:cNvPicPr>
            <a:picLocks noChangeAspect="1"/>
          </p:cNvPicPr>
          <p:nvPr/>
        </p:nvPicPr>
        <p:blipFill>
          <a:blip r:embed="rId3"/>
          <a:stretch>
            <a:fillRect/>
          </a:stretch>
        </p:blipFill>
        <p:spPr>
          <a:xfrm>
            <a:off x="7654174" y="1690688"/>
            <a:ext cx="4226383" cy="4840857"/>
          </a:xfrm>
          <a:prstGeom prst="rect">
            <a:avLst/>
          </a:prstGeom>
        </p:spPr>
      </p:pic>
      <p:sp>
        <p:nvSpPr>
          <p:cNvPr id="8" name="TextovéPole 7">
            <a:extLst>
              <a:ext uri="{FF2B5EF4-FFF2-40B4-BE49-F238E27FC236}">
                <a16:creationId xmlns:a16="http://schemas.microsoft.com/office/drawing/2014/main" xmlns="" id="{5685D096-ED24-4240-B05A-5B648441628F}"/>
              </a:ext>
            </a:extLst>
          </p:cNvPr>
          <p:cNvSpPr txBox="1"/>
          <p:nvPr/>
        </p:nvSpPr>
        <p:spPr>
          <a:xfrm>
            <a:off x="180163" y="6550223"/>
            <a:ext cx="6094268" cy="307777"/>
          </a:xfrm>
          <a:prstGeom prst="rect">
            <a:avLst/>
          </a:prstGeom>
          <a:noFill/>
        </p:spPr>
        <p:txBody>
          <a:bodyPr wrap="square">
            <a:spAutoFit/>
          </a:bodyPr>
          <a:lstStyle/>
          <a:p>
            <a:r>
              <a:rPr lang="cs-CZ" sz="1400" dirty="0" err="1"/>
              <a:t>Hughes</a:t>
            </a:r>
            <a:r>
              <a:rPr lang="cs-CZ" sz="1400" dirty="0"/>
              <a:t> JP et al.: </a:t>
            </a:r>
            <a:r>
              <a:rPr lang="en-US" sz="1400" dirty="0"/>
              <a:t>Brit</a:t>
            </a:r>
            <a:r>
              <a:rPr lang="cs-CZ" sz="1400" dirty="0"/>
              <a:t>.</a:t>
            </a:r>
            <a:r>
              <a:rPr lang="en-US" sz="1400" dirty="0"/>
              <a:t> J</a:t>
            </a:r>
            <a:r>
              <a:rPr lang="cs-CZ" sz="1400" dirty="0"/>
              <a:t>. </a:t>
            </a:r>
            <a:r>
              <a:rPr lang="en-US" sz="1400" dirty="0" err="1"/>
              <a:t>Pharmacol</a:t>
            </a:r>
            <a:r>
              <a:rPr lang="cs-CZ" sz="1400" dirty="0"/>
              <a:t>. </a:t>
            </a:r>
            <a:r>
              <a:rPr lang="en-US" sz="1400" dirty="0"/>
              <a:t>2011</a:t>
            </a:r>
            <a:r>
              <a:rPr lang="cs-CZ" sz="1400" dirty="0"/>
              <a:t>,</a:t>
            </a:r>
            <a:r>
              <a:rPr lang="en-US" sz="1400" dirty="0"/>
              <a:t> 162</a:t>
            </a:r>
            <a:r>
              <a:rPr lang="cs-CZ" sz="1400" dirty="0"/>
              <a:t>,</a:t>
            </a:r>
            <a:r>
              <a:rPr lang="en-US" sz="1400" dirty="0"/>
              <a:t> 1239</a:t>
            </a:r>
            <a:endParaRPr lang="cs-CZ" sz="1400" dirty="0"/>
          </a:p>
        </p:txBody>
      </p:sp>
    </p:spTree>
    <p:extLst>
      <p:ext uri="{BB962C8B-B14F-4D97-AF65-F5344CB8AC3E}">
        <p14:creationId xmlns:p14="http://schemas.microsoft.com/office/powerpoint/2010/main" val="16308822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Conclusion</a:t>
            </a:r>
          </a:p>
        </p:txBody>
      </p:sp>
      <p:sp>
        <p:nvSpPr>
          <p:cNvPr id="5" name="Content Placeholder 4"/>
          <p:cNvSpPr>
            <a:spLocks noGrp="1"/>
          </p:cNvSpPr>
          <p:nvPr>
            <p:ph idx="1"/>
          </p:nvPr>
        </p:nvSpPr>
        <p:spPr/>
        <p:txBody>
          <a:bodyPr>
            <a:normAutofit fontScale="92500" lnSpcReduction="20000"/>
          </a:bodyPr>
          <a:lstStyle/>
          <a:p>
            <a:r>
              <a:rPr lang="en-GB" dirty="0"/>
              <a:t>Current small molecule drug discovery</a:t>
            </a:r>
          </a:p>
          <a:p>
            <a:pPr lvl="1"/>
            <a:r>
              <a:rPr lang="en-GB" b="1" dirty="0"/>
              <a:t>filling of lipophilic pockets to gain affinity or selectivity</a:t>
            </a:r>
          </a:p>
          <a:p>
            <a:pPr lvl="1"/>
            <a:r>
              <a:rPr lang="en-GB" b="1" dirty="0"/>
              <a:t>addition of polar substituents</a:t>
            </a:r>
          </a:p>
          <a:p>
            <a:pPr lvl="1"/>
            <a:r>
              <a:rPr lang="en-GB" b="1" dirty="0"/>
              <a:t>scaffold hopping</a:t>
            </a:r>
          </a:p>
          <a:p>
            <a:pPr lvl="1"/>
            <a:r>
              <a:rPr lang="en-GB" b="1" dirty="0"/>
              <a:t>transfer of SAR</a:t>
            </a:r>
          </a:p>
          <a:p>
            <a:pPr lvl="1"/>
            <a:r>
              <a:rPr lang="en-GB" b="1" dirty="0"/>
              <a:t>conformation analysis</a:t>
            </a:r>
          </a:p>
          <a:p>
            <a:pPr lvl="1"/>
            <a:r>
              <a:rPr lang="en-GB" b="1" dirty="0"/>
              <a:t>molecular overlays</a:t>
            </a:r>
          </a:p>
          <a:p>
            <a:pPr lvl="1"/>
            <a:endParaRPr lang="en-GB" b="1" dirty="0"/>
          </a:p>
          <a:p>
            <a:r>
              <a:rPr lang="en-GB" dirty="0"/>
              <a:t>Other methods:</a:t>
            </a:r>
          </a:p>
          <a:p>
            <a:pPr lvl="1"/>
            <a:r>
              <a:rPr lang="en-GB" dirty="0" smtClean="0"/>
              <a:t>F</a:t>
            </a:r>
            <a:r>
              <a:rPr lang="cs-CZ" dirty="0" smtClean="0"/>
              <a:t>f</a:t>
            </a:r>
            <a:r>
              <a:rPr lang="en-GB" dirty="0" err="1" smtClean="0"/>
              <a:t>ragment</a:t>
            </a:r>
            <a:r>
              <a:rPr lang="cs-CZ" dirty="0"/>
              <a:t>-</a:t>
            </a:r>
            <a:r>
              <a:rPr lang="en-GB" dirty="0"/>
              <a:t>based drug design</a:t>
            </a:r>
          </a:p>
          <a:p>
            <a:pPr lvl="1"/>
            <a:r>
              <a:rPr lang="en-GB" dirty="0"/>
              <a:t>design of protein-protein interaction inhibitors</a:t>
            </a:r>
          </a:p>
          <a:p>
            <a:pPr lvl="1"/>
            <a:r>
              <a:rPr lang="en-GB" dirty="0"/>
              <a:t>allosteric modulators</a:t>
            </a:r>
          </a:p>
          <a:p>
            <a:pPr lvl="1"/>
            <a:r>
              <a:rPr lang="en-GB" dirty="0"/>
              <a:t>…</a:t>
            </a:r>
          </a:p>
        </p:txBody>
      </p:sp>
      <p:pic>
        <p:nvPicPr>
          <p:cNvPr id="6" name="Content Placeholder 3"/>
          <p:cNvPicPr>
            <a:picLocks noChangeAspect="1"/>
          </p:cNvPicPr>
          <p:nvPr/>
        </p:nvPicPr>
        <p:blipFill>
          <a:blip r:embed="rId2"/>
          <a:stretch>
            <a:fillRect/>
          </a:stretch>
        </p:blipFill>
        <p:spPr>
          <a:xfrm>
            <a:off x="8221063" y="1452365"/>
            <a:ext cx="3630509" cy="3094613"/>
          </a:xfrm>
          <a:prstGeom prst="rect">
            <a:avLst/>
          </a:prstGeom>
        </p:spPr>
      </p:pic>
      <p:sp>
        <p:nvSpPr>
          <p:cNvPr id="7" name="TextBox 6"/>
          <p:cNvSpPr txBox="1"/>
          <p:nvPr/>
        </p:nvSpPr>
        <p:spPr>
          <a:xfrm>
            <a:off x="5230218" y="6586408"/>
            <a:ext cx="1731564" cy="246221"/>
          </a:xfrm>
          <a:prstGeom prst="rect">
            <a:avLst/>
          </a:prstGeom>
          <a:noFill/>
        </p:spPr>
        <p:txBody>
          <a:bodyPr wrap="none" rtlCol="0">
            <a:spAutoFit/>
          </a:bodyPr>
          <a:lstStyle/>
          <a:p>
            <a:r>
              <a:rPr lang="cs-CZ" sz="1000" dirty="0"/>
              <a:t>J. Med. </a:t>
            </a:r>
            <a:r>
              <a:rPr lang="cs-CZ" sz="1000" dirty="0" err="1"/>
              <a:t>Chem</a:t>
            </a:r>
            <a:r>
              <a:rPr lang="cs-CZ" sz="1000" dirty="0"/>
              <a:t>. 2016, 59, 4087</a:t>
            </a:r>
          </a:p>
        </p:txBody>
      </p:sp>
    </p:spTree>
    <p:extLst>
      <p:ext uri="{BB962C8B-B14F-4D97-AF65-F5344CB8AC3E}">
        <p14:creationId xmlns:p14="http://schemas.microsoft.com/office/powerpoint/2010/main" val="19922231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D313F1-8C38-4AA1-8974-56C76194BAFA}"/>
              </a:ext>
            </a:extLst>
          </p:cNvPr>
          <p:cNvSpPr>
            <a:spLocks noGrp="1"/>
          </p:cNvSpPr>
          <p:nvPr>
            <p:ph type="title"/>
          </p:nvPr>
        </p:nvSpPr>
        <p:spPr>
          <a:xfrm>
            <a:off x="838200" y="84621"/>
            <a:ext cx="10515600" cy="1325563"/>
          </a:xfrm>
        </p:spPr>
        <p:txBody>
          <a:bodyPr/>
          <a:lstStyle/>
          <a:p>
            <a:r>
              <a:rPr lang="en-US" dirty="0"/>
              <a:t>Target</a:t>
            </a:r>
            <a:r>
              <a:rPr lang="cs-CZ" dirty="0"/>
              <a:t> </a:t>
            </a:r>
            <a:r>
              <a:rPr lang="en-US" dirty="0"/>
              <a:t>fishing</a:t>
            </a:r>
            <a:endParaRPr lang="cs-CZ" dirty="0"/>
          </a:p>
        </p:txBody>
      </p:sp>
      <p:sp>
        <p:nvSpPr>
          <p:cNvPr id="3" name="Content Placeholder 2">
            <a:extLst>
              <a:ext uri="{FF2B5EF4-FFF2-40B4-BE49-F238E27FC236}">
                <a16:creationId xmlns:a16="http://schemas.microsoft.com/office/drawing/2014/main" xmlns="" id="{9A520E8C-8C6F-4E4A-AFAC-962B76B0C859}"/>
              </a:ext>
            </a:extLst>
          </p:cNvPr>
          <p:cNvSpPr>
            <a:spLocks noGrp="1"/>
          </p:cNvSpPr>
          <p:nvPr>
            <p:ph idx="1"/>
          </p:nvPr>
        </p:nvSpPr>
        <p:spPr>
          <a:xfrm>
            <a:off x="838200" y="1200150"/>
            <a:ext cx="10515600" cy="4976813"/>
          </a:xfrm>
        </p:spPr>
        <p:txBody>
          <a:bodyPr/>
          <a:lstStyle/>
          <a:p>
            <a:r>
              <a:rPr lang="en-US" dirty="0"/>
              <a:t>has increasingly become a key approach for </a:t>
            </a:r>
            <a:r>
              <a:rPr lang="en-US" dirty="0" err="1"/>
              <a:t>polypharmacology</a:t>
            </a:r>
            <a:r>
              <a:rPr lang="en-US" dirty="0"/>
              <a:t>, drug repurposing, and the</a:t>
            </a:r>
            <a:r>
              <a:rPr lang="cs-CZ" dirty="0"/>
              <a:t> </a:t>
            </a:r>
            <a:r>
              <a:rPr lang="en-US" dirty="0"/>
              <a:t>identification of new drug targets</a:t>
            </a:r>
            <a:endParaRPr lang="cs-CZ" dirty="0"/>
          </a:p>
        </p:txBody>
      </p:sp>
      <p:pic>
        <p:nvPicPr>
          <p:cNvPr id="5" name="Picture 4">
            <a:extLst>
              <a:ext uri="{FF2B5EF4-FFF2-40B4-BE49-F238E27FC236}">
                <a16:creationId xmlns:a16="http://schemas.microsoft.com/office/drawing/2014/main" xmlns="" id="{337182EF-049D-4593-B1F6-5F23353D70D6}"/>
              </a:ext>
            </a:extLst>
          </p:cNvPr>
          <p:cNvPicPr>
            <a:picLocks noChangeAspect="1"/>
          </p:cNvPicPr>
          <p:nvPr/>
        </p:nvPicPr>
        <p:blipFill>
          <a:blip r:embed="rId2"/>
          <a:stretch>
            <a:fillRect/>
          </a:stretch>
        </p:blipFill>
        <p:spPr>
          <a:xfrm>
            <a:off x="1814513" y="2071888"/>
            <a:ext cx="6886994" cy="4786112"/>
          </a:xfrm>
          <a:prstGeom prst="rect">
            <a:avLst/>
          </a:prstGeom>
        </p:spPr>
      </p:pic>
      <p:sp>
        <p:nvSpPr>
          <p:cNvPr id="4" name="TextovéPole 3">
            <a:extLst>
              <a:ext uri="{FF2B5EF4-FFF2-40B4-BE49-F238E27FC236}">
                <a16:creationId xmlns:a16="http://schemas.microsoft.com/office/drawing/2014/main" xmlns="" id="{EE50A2AD-6EAE-4DC0-A0AD-66BC5A08FF6C}"/>
              </a:ext>
            </a:extLst>
          </p:cNvPr>
          <p:cNvSpPr txBox="1"/>
          <p:nvPr/>
        </p:nvSpPr>
        <p:spPr>
          <a:xfrm>
            <a:off x="9892973" y="6611779"/>
            <a:ext cx="2299027" cy="246221"/>
          </a:xfrm>
          <a:prstGeom prst="rect">
            <a:avLst/>
          </a:prstGeom>
          <a:noFill/>
        </p:spPr>
        <p:txBody>
          <a:bodyPr wrap="none" rtlCol="0">
            <a:spAutoFit/>
          </a:bodyPr>
          <a:lstStyle/>
          <a:p>
            <a:r>
              <a:rPr lang="cs-CZ" sz="1000" dirty="0" err="1"/>
              <a:t>Galati</a:t>
            </a:r>
            <a:r>
              <a:rPr lang="cs-CZ" sz="1000" dirty="0"/>
              <a:t> S. et al.: </a:t>
            </a:r>
            <a:r>
              <a:rPr lang="cs-CZ" sz="1000" dirty="0" err="1"/>
              <a:t>Molecules</a:t>
            </a:r>
            <a:r>
              <a:rPr lang="cs-CZ" sz="1000" dirty="0"/>
              <a:t> 2021, 26, 5124</a:t>
            </a:r>
          </a:p>
        </p:txBody>
      </p:sp>
    </p:spTree>
    <p:extLst>
      <p:ext uri="{BB962C8B-B14F-4D97-AF65-F5344CB8AC3E}">
        <p14:creationId xmlns:p14="http://schemas.microsoft.com/office/powerpoint/2010/main" val="4056148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text 3"/>
          <p:cNvSpPr>
            <a:spLocks noGrp="1"/>
          </p:cNvSpPr>
          <p:nvPr>
            <p:ph type="body" sz="quarter" idx="11"/>
          </p:nvPr>
        </p:nvSpPr>
        <p:spPr/>
        <p:txBody>
          <a:bodyPr>
            <a:normAutofit fontScale="55000" lnSpcReduction="20000"/>
          </a:bodyPr>
          <a:lstStyle/>
          <a:p>
            <a:r>
              <a:rPr lang="cs-CZ" sz="2400" dirty="0">
                <a:latin typeface="Arial" panose="020B0604020202020204" pitchFamily="34" charset="0"/>
                <a:ea typeface="Calibri" panose="020F0502020204030204" pitchFamily="34" charset="0"/>
                <a:cs typeface="Times New Roman" panose="02020603050405020304" pitchFamily="18" charset="0"/>
              </a:rPr>
              <a:t>Projekt</a:t>
            </a:r>
            <a:endParaRPr lang="cs-CZ" sz="2400" dirty="0">
              <a:latin typeface="Calibri" panose="020F0502020204030204" pitchFamily="34" charset="0"/>
              <a:ea typeface="Calibri" panose="020F0502020204030204" pitchFamily="34" charset="0"/>
              <a:cs typeface="Times New Roman" panose="02020603050405020304" pitchFamily="18" charset="0"/>
            </a:endParaRPr>
          </a:p>
          <a:p>
            <a:r>
              <a:rPr lang="cs-CZ" sz="2400" dirty="0">
                <a:latin typeface="Arial" panose="020B0604020202020204" pitchFamily="34" charset="0"/>
                <a:ea typeface="Calibri" panose="020F0502020204030204" pitchFamily="34" charset="0"/>
                <a:cs typeface="Times New Roman" panose="02020603050405020304" pitchFamily="18" charset="0"/>
              </a:rPr>
              <a:t>„Zvýšení kvality vzdělávání na UK a jeho relevance pro potřeby trhu práce-ESF</a:t>
            </a:r>
            <a:endParaRPr lang="cs-CZ" sz="2400" dirty="0">
              <a:latin typeface="Calibri" panose="020F0502020204030204" pitchFamily="34" charset="0"/>
              <a:ea typeface="Calibri" panose="020F0502020204030204" pitchFamily="34" charset="0"/>
              <a:cs typeface="Times New Roman" panose="02020603050405020304" pitchFamily="18" charset="0"/>
            </a:endParaRPr>
          </a:p>
          <a:p>
            <a:r>
              <a:rPr lang="cs-CZ" sz="2400" dirty="0">
                <a:latin typeface="Arial" panose="020B0604020202020204" pitchFamily="34" charset="0"/>
                <a:ea typeface="Calibri" panose="020F0502020204030204" pitchFamily="34" charset="0"/>
                <a:cs typeface="Times New Roman" panose="02020603050405020304" pitchFamily="18" charset="0"/>
              </a:rPr>
              <a:t>Reg. č. CZ.02.2.69/0.0/0.0/16_015/0002362“, je financován z programu OP VVV</a:t>
            </a:r>
            <a:endParaRPr lang="cs-CZ" sz="2400" dirty="0">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7016" y="1009133"/>
            <a:ext cx="4352544" cy="4371007"/>
          </a:xfrm>
          <a:prstGeom prst="rect">
            <a:avLst/>
          </a:prstGeom>
        </p:spPr>
      </p:pic>
      <p:sp>
        <p:nvSpPr>
          <p:cNvPr id="3" name="Obdélník 2"/>
          <p:cNvSpPr/>
          <p:nvPr/>
        </p:nvSpPr>
        <p:spPr>
          <a:xfrm>
            <a:off x="3706404" y="5374548"/>
            <a:ext cx="4615474" cy="246221"/>
          </a:xfrm>
          <a:prstGeom prst="rect">
            <a:avLst/>
          </a:prstGeom>
        </p:spPr>
        <p:txBody>
          <a:bodyPr wrap="square">
            <a:spAutoFit/>
          </a:bodyPr>
          <a:lstStyle/>
          <a:p>
            <a:r>
              <a:rPr lang="en-US" sz="1000" dirty="0"/>
              <a:t>S. Henderson</a:t>
            </a:r>
            <a:r>
              <a:rPr lang="cs-CZ" sz="1000" dirty="0"/>
              <a:t> et al.:</a:t>
            </a:r>
            <a:r>
              <a:rPr lang="en-US" sz="1000" dirty="0"/>
              <a:t> </a:t>
            </a:r>
            <a:r>
              <a:rPr lang="en-US" sz="1000" i="1" dirty="0"/>
              <a:t>Education in Chemistry</a:t>
            </a:r>
            <a:r>
              <a:rPr lang="en-US" sz="1000" dirty="0"/>
              <a:t>, Vol 48, No. 6 (November 2011)</a:t>
            </a:r>
            <a:endParaRPr lang="cs-CZ" sz="1000" dirty="0"/>
          </a:p>
        </p:txBody>
      </p:sp>
    </p:spTree>
    <p:extLst>
      <p:ext uri="{BB962C8B-B14F-4D97-AF65-F5344CB8AC3E}">
        <p14:creationId xmlns:p14="http://schemas.microsoft.com/office/powerpoint/2010/main" val="1797421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xmlns="" id="{AC19DFEA-378D-4489-BDE0-6CA5F0C9AB6E}"/>
              </a:ext>
            </a:extLst>
          </p:cNvPr>
          <p:cNvPicPr>
            <a:picLocks noChangeAspect="1"/>
          </p:cNvPicPr>
          <p:nvPr/>
        </p:nvPicPr>
        <p:blipFill>
          <a:blip r:embed="rId3"/>
          <a:stretch>
            <a:fillRect/>
          </a:stretch>
        </p:blipFill>
        <p:spPr>
          <a:xfrm>
            <a:off x="7028209" y="108506"/>
            <a:ext cx="4615608" cy="6454243"/>
          </a:xfrm>
          <a:prstGeom prst="rect">
            <a:avLst/>
          </a:prstGeom>
        </p:spPr>
      </p:pic>
      <p:sp>
        <p:nvSpPr>
          <p:cNvPr id="7" name="TextovéPole 6">
            <a:extLst>
              <a:ext uri="{FF2B5EF4-FFF2-40B4-BE49-F238E27FC236}">
                <a16:creationId xmlns:a16="http://schemas.microsoft.com/office/drawing/2014/main" xmlns="" id="{BC5821EC-AA55-47B6-96F3-7BA0F052962A}"/>
              </a:ext>
            </a:extLst>
          </p:cNvPr>
          <p:cNvSpPr txBox="1"/>
          <p:nvPr/>
        </p:nvSpPr>
        <p:spPr>
          <a:xfrm>
            <a:off x="7028209" y="6626383"/>
            <a:ext cx="4943523" cy="246221"/>
          </a:xfrm>
          <a:prstGeom prst="rect">
            <a:avLst/>
          </a:prstGeom>
          <a:noFill/>
        </p:spPr>
        <p:txBody>
          <a:bodyPr wrap="square">
            <a:spAutoFit/>
          </a:bodyPr>
          <a:lstStyle/>
          <a:p>
            <a:r>
              <a:rPr lang="en-GB" sz="1000" dirty="0"/>
              <a:t>Brown N.: </a:t>
            </a:r>
            <a:r>
              <a:rPr lang="en-GB" sz="1000" i="1" dirty="0"/>
              <a:t>In Silico </a:t>
            </a:r>
            <a:r>
              <a:rPr lang="en-GB" sz="1000" dirty="0"/>
              <a:t>Medicinal Chemistry, Royal Society of Chemistry, Cambridge 2016</a:t>
            </a:r>
            <a:endParaRPr lang="cs-CZ" sz="1000" dirty="0"/>
          </a:p>
        </p:txBody>
      </p:sp>
      <p:sp>
        <p:nvSpPr>
          <p:cNvPr id="8" name="TextovéPole 7">
            <a:extLst>
              <a:ext uri="{FF2B5EF4-FFF2-40B4-BE49-F238E27FC236}">
                <a16:creationId xmlns:a16="http://schemas.microsoft.com/office/drawing/2014/main" xmlns="" id="{D82E5B3A-7FA7-444B-A699-E566FC40E71B}"/>
              </a:ext>
            </a:extLst>
          </p:cNvPr>
          <p:cNvSpPr txBox="1"/>
          <p:nvPr/>
        </p:nvSpPr>
        <p:spPr>
          <a:xfrm>
            <a:off x="903514" y="6562749"/>
            <a:ext cx="2935419" cy="246221"/>
          </a:xfrm>
          <a:prstGeom prst="rect">
            <a:avLst/>
          </a:prstGeom>
          <a:noFill/>
        </p:spPr>
        <p:txBody>
          <a:bodyPr wrap="none" rtlCol="0">
            <a:spAutoFit/>
          </a:bodyPr>
          <a:lstStyle/>
          <a:p>
            <a:r>
              <a:rPr lang="cs-CZ" sz="1000" dirty="0" err="1"/>
              <a:t>Reynolds</a:t>
            </a:r>
            <a:r>
              <a:rPr lang="cs-CZ" sz="1000" dirty="0"/>
              <a:t> CH.: </a:t>
            </a:r>
            <a:r>
              <a:rPr lang="en-US" sz="1000" dirty="0"/>
              <a:t>Future Med. Chem. (2015) 7(11), 1363</a:t>
            </a:r>
            <a:endParaRPr lang="cs-CZ" sz="1000" dirty="0"/>
          </a:p>
        </p:txBody>
      </p:sp>
      <p:sp>
        <p:nvSpPr>
          <p:cNvPr id="6" name="Nadpis 5"/>
          <p:cNvSpPr>
            <a:spLocks noGrp="1"/>
          </p:cNvSpPr>
          <p:nvPr>
            <p:ph type="title"/>
          </p:nvPr>
        </p:nvSpPr>
        <p:spPr/>
        <p:txBody>
          <a:bodyPr/>
          <a:lstStyle/>
          <a:p>
            <a:r>
              <a:rPr lang="en-GB" dirty="0"/>
              <a:t>Evaluation of ligands</a:t>
            </a:r>
          </a:p>
        </p:txBody>
      </p:sp>
      <p:sp>
        <p:nvSpPr>
          <p:cNvPr id="3" name="Zástupný symbol pro obsah 2"/>
          <p:cNvSpPr>
            <a:spLocks noGrp="1"/>
          </p:cNvSpPr>
          <p:nvPr>
            <p:ph idx="1"/>
          </p:nvPr>
        </p:nvSpPr>
        <p:spPr>
          <a:xfrm>
            <a:off x="341194" y="1825625"/>
            <a:ext cx="6168398" cy="4351338"/>
          </a:xfrm>
        </p:spPr>
        <p:txBody>
          <a:bodyPr>
            <a:normAutofit fontScale="85000" lnSpcReduction="20000"/>
          </a:bodyPr>
          <a:lstStyle/>
          <a:p>
            <a:r>
              <a:rPr lang="cs-CZ" dirty="0" err="1">
                <a:solidFill>
                  <a:srgbClr val="FF0000"/>
                </a:solidFill>
                <a:latin typeface="AGaramond-Regular"/>
              </a:rPr>
              <a:t>clustering</a:t>
            </a:r>
            <a:r>
              <a:rPr lang="cs-CZ" dirty="0">
                <a:solidFill>
                  <a:srgbClr val="FF0000"/>
                </a:solidFill>
                <a:latin typeface="AGaramond-Regular"/>
              </a:rPr>
              <a:t> </a:t>
            </a:r>
            <a:r>
              <a:rPr lang="cs-CZ" dirty="0" err="1">
                <a:solidFill>
                  <a:srgbClr val="FF0000"/>
                </a:solidFill>
                <a:latin typeface="AGaramond-Regular"/>
              </a:rPr>
              <a:t>based</a:t>
            </a:r>
            <a:r>
              <a:rPr lang="cs-CZ" dirty="0">
                <a:solidFill>
                  <a:srgbClr val="FF0000"/>
                </a:solidFill>
                <a:latin typeface="AGaramond-Regular"/>
              </a:rPr>
              <a:t> on </a:t>
            </a:r>
            <a:r>
              <a:rPr lang="cs-CZ" dirty="0" err="1">
                <a:solidFill>
                  <a:srgbClr val="FF0000"/>
                </a:solidFill>
                <a:latin typeface="AGaramond-Regular"/>
              </a:rPr>
              <a:t>similarity</a:t>
            </a:r>
            <a:r>
              <a:rPr lang="cs-CZ" dirty="0">
                <a:solidFill>
                  <a:srgbClr val="FF0000"/>
                </a:solidFill>
                <a:latin typeface="AGaramond-Regular"/>
              </a:rPr>
              <a:t> </a:t>
            </a:r>
            <a:r>
              <a:rPr lang="cs-CZ" dirty="0">
                <a:latin typeface="AGaramond-Regular"/>
              </a:rPr>
              <a:t>in </a:t>
            </a:r>
          </a:p>
          <a:p>
            <a:pPr lvl="1"/>
            <a:r>
              <a:rPr lang="cs-CZ" b="1" dirty="0" err="1">
                <a:latin typeface="AGaramond-Regular"/>
              </a:rPr>
              <a:t>molecular</a:t>
            </a:r>
            <a:r>
              <a:rPr lang="cs-CZ" b="1" dirty="0">
                <a:latin typeface="AGaramond-Regular"/>
              </a:rPr>
              <a:t> </a:t>
            </a:r>
            <a:r>
              <a:rPr lang="cs-CZ" b="1" dirty="0" err="1">
                <a:latin typeface="AGaramond-Regular"/>
              </a:rPr>
              <a:t>property</a:t>
            </a:r>
            <a:r>
              <a:rPr lang="cs-CZ" b="1" dirty="0">
                <a:latin typeface="AGaramond-Regular"/>
              </a:rPr>
              <a:t> </a:t>
            </a:r>
            <a:r>
              <a:rPr lang="cs-CZ" b="1" dirty="0" err="1">
                <a:latin typeface="AGaramond-Regular"/>
              </a:rPr>
              <a:t>descriptors</a:t>
            </a:r>
            <a:r>
              <a:rPr lang="cs-CZ" b="1" dirty="0">
                <a:latin typeface="AGaramond-Regular"/>
              </a:rPr>
              <a:t> </a:t>
            </a:r>
            <a:r>
              <a:rPr lang="cs-CZ" dirty="0">
                <a:latin typeface="AGaramond-Regular"/>
              </a:rPr>
              <a:t>(MW, </a:t>
            </a:r>
            <a:r>
              <a:rPr lang="cs-CZ" dirty="0" err="1">
                <a:latin typeface="AGaramond-Regular"/>
              </a:rPr>
              <a:t>Clog</a:t>
            </a:r>
            <a:r>
              <a:rPr lang="cs-CZ" i="1" dirty="0" err="1">
                <a:latin typeface="AGaramond-Regular"/>
              </a:rPr>
              <a:t>P</a:t>
            </a:r>
            <a:r>
              <a:rPr lang="cs-CZ" dirty="0">
                <a:latin typeface="AGaramond-Regular"/>
              </a:rPr>
              <a:t>, TPSA, HBD/HBA)</a:t>
            </a:r>
          </a:p>
          <a:p>
            <a:pPr lvl="1"/>
            <a:r>
              <a:rPr lang="cs-CZ" b="1" dirty="0" err="1">
                <a:latin typeface="AGaramond-Regular"/>
              </a:rPr>
              <a:t>topological</a:t>
            </a:r>
            <a:r>
              <a:rPr lang="cs-CZ" b="1" dirty="0">
                <a:latin typeface="AGaramond-Regular"/>
              </a:rPr>
              <a:t> </a:t>
            </a:r>
            <a:r>
              <a:rPr lang="cs-CZ" b="1" dirty="0" err="1">
                <a:latin typeface="AGaramond-Regular"/>
              </a:rPr>
              <a:t>descriptors</a:t>
            </a:r>
            <a:r>
              <a:rPr lang="cs-CZ" b="1" dirty="0">
                <a:latin typeface="AGaramond-Regular"/>
              </a:rPr>
              <a:t> </a:t>
            </a:r>
            <a:r>
              <a:rPr lang="cs-CZ" dirty="0">
                <a:latin typeface="AGaramond-Regular"/>
              </a:rPr>
              <a:t>(</a:t>
            </a:r>
            <a:r>
              <a:rPr lang="cs-CZ" dirty="0" err="1">
                <a:latin typeface="AGaramond-Regular"/>
              </a:rPr>
              <a:t>topological</a:t>
            </a:r>
            <a:r>
              <a:rPr lang="cs-CZ" dirty="0">
                <a:latin typeface="AGaramond-Regular"/>
              </a:rPr>
              <a:t> </a:t>
            </a:r>
            <a:r>
              <a:rPr lang="cs-CZ" dirty="0" err="1">
                <a:latin typeface="AGaramond-Regular"/>
              </a:rPr>
              <a:t>indeces</a:t>
            </a:r>
            <a:r>
              <a:rPr lang="cs-CZ" dirty="0">
                <a:latin typeface="AGaramond-Regular"/>
              </a:rPr>
              <a:t> and </a:t>
            </a:r>
            <a:r>
              <a:rPr lang="cs-CZ" dirty="0" err="1">
                <a:latin typeface="AGaramond-Regular"/>
              </a:rPr>
              <a:t>molecular</a:t>
            </a:r>
            <a:r>
              <a:rPr lang="cs-CZ" dirty="0">
                <a:latin typeface="AGaramond-Regular"/>
              </a:rPr>
              <a:t> </a:t>
            </a:r>
            <a:r>
              <a:rPr lang="cs-CZ" dirty="0" err="1">
                <a:latin typeface="AGaramond-Regular"/>
              </a:rPr>
              <a:t>fingerprints</a:t>
            </a:r>
            <a:r>
              <a:rPr lang="cs-CZ" dirty="0">
                <a:latin typeface="AGaramond-Regular"/>
              </a:rPr>
              <a:t>, (</a:t>
            </a:r>
            <a:r>
              <a:rPr lang="cs-CZ" i="1" dirty="0" err="1">
                <a:latin typeface="AGaramond-Regular"/>
              </a:rPr>
              <a:t>e.g</a:t>
            </a:r>
            <a:r>
              <a:rPr lang="cs-CZ" i="1" dirty="0">
                <a:latin typeface="AGaramond-Regular"/>
              </a:rPr>
              <a:t>.</a:t>
            </a:r>
            <a:r>
              <a:rPr lang="cs-CZ" dirty="0">
                <a:latin typeface="AGaramond-Regular"/>
              </a:rPr>
              <a:t>, </a:t>
            </a:r>
            <a:r>
              <a:rPr lang="cs-CZ" dirty="0" err="1">
                <a:latin typeface="AGaramond-Regular"/>
                <a:hlinkClick r:id="rId4"/>
              </a:rPr>
              <a:t>Tanimoto</a:t>
            </a:r>
            <a:r>
              <a:rPr lang="cs-CZ" dirty="0">
                <a:latin typeface="AGaramond-Regular"/>
                <a:hlinkClick r:id="rId4"/>
              </a:rPr>
              <a:t> index</a:t>
            </a:r>
            <a:r>
              <a:rPr lang="cs-CZ" dirty="0">
                <a:latin typeface="AGaramond-Regular"/>
              </a:rPr>
              <a:t>)</a:t>
            </a:r>
          </a:p>
          <a:p>
            <a:pPr lvl="1"/>
            <a:r>
              <a:rPr lang="cs-CZ" b="1" dirty="0" err="1">
                <a:latin typeface="AGaramond-Regular"/>
              </a:rPr>
              <a:t>topographical</a:t>
            </a:r>
            <a:r>
              <a:rPr lang="cs-CZ" b="1" dirty="0">
                <a:latin typeface="AGaramond-Regular"/>
              </a:rPr>
              <a:t> </a:t>
            </a:r>
            <a:r>
              <a:rPr lang="cs-CZ" b="1" dirty="0" err="1">
                <a:latin typeface="AGaramond-Regular"/>
              </a:rPr>
              <a:t>descriptors</a:t>
            </a:r>
            <a:r>
              <a:rPr lang="cs-CZ" b="1" dirty="0">
                <a:latin typeface="AGaramond-Regular"/>
              </a:rPr>
              <a:t> </a:t>
            </a:r>
            <a:r>
              <a:rPr lang="cs-CZ" dirty="0">
                <a:latin typeface="AGaramond-Regular"/>
              </a:rPr>
              <a:t>(</a:t>
            </a:r>
            <a:r>
              <a:rPr lang="cs-CZ" dirty="0" err="1">
                <a:latin typeface="AGaramond-Regular"/>
              </a:rPr>
              <a:t>scaffold</a:t>
            </a:r>
            <a:r>
              <a:rPr lang="cs-CZ" dirty="0">
                <a:latin typeface="AGaramond-Regular"/>
              </a:rPr>
              <a:t>)</a:t>
            </a:r>
            <a:endParaRPr lang="cs-CZ" b="1" dirty="0">
              <a:latin typeface="AGaramond-Regular"/>
            </a:endParaRPr>
          </a:p>
          <a:p>
            <a:pPr lvl="1"/>
            <a:endParaRPr lang="cs-CZ" b="1" dirty="0">
              <a:latin typeface="AGaramond-Regular"/>
            </a:endParaRPr>
          </a:p>
          <a:p>
            <a:r>
              <a:rPr lang="cs-CZ" dirty="0">
                <a:latin typeface="AGaramond-Regular"/>
              </a:rPr>
              <a:t>IC</a:t>
            </a:r>
            <a:r>
              <a:rPr lang="cs-CZ" baseline="-25000" dirty="0">
                <a:latin typeface="AGaramond-Regular"/>
              </a:rPr>
              <a:t>50</a:t>
            </a:r>
            <a:r>
              <a:rPr lang="cs-CZ" dirty="0">
                <a:latin typeface="AGaramond-Regular"/>
              </a:rPr>
              <a:t> versus </a:t>
            </a:r>
            <a:r>
              <a:rPr lang="en-US" dirty="0">
                <a:solidFill>
                  <a:srgbClr val="FF0000"/>
                </a:solidFill>
                <a:latin typeface="AGaramond-Regular"/>
              </a:rPr>
              <a:t>Ligand </a:t>
            </a:r>
            <a:r>
              <a:rPr lang="cs-CZ" dirty="0">
                <a:solidFill>
                  <a:srgbClr val="FF0000"/>
                </a:solidFill>
                <a:latin typeface="AGaramond-Regular"/>
              </a:rPr>
              <a:t>E</a:t>
            </a:r>
            <a:r>
              <a:rPr lang="en-US" dirty="0" err="1">
                <a:solidFill>
                  <a:srgbClr val="FF0000"/>
                </a:solidFill>
                <a:latin typeface="AGaramond-Regular"/>
              </a:rPr>
              <a:t>fficiency</a:t>
            </a:r>
            <a:r>
              <a:rPr lang="en-US" dirty="0">
                <a:solidFill>
                  <a:srgbClr val="FF0000"/>
                </a:solidFill>
                <a:latin typeface="AGaramond-Regular"/>
              </a:rPr>
              <a:t> (LE)</a:t>
            </a:r>
            <a:r>
              <a:rPr lang="en-US" dirty="0">
                <a:latin typeface="AGaramond-Regular"/>
              </a:rPr>
              <a:t> </a:t>
            </a:r>
            <a:r>
              <a:rPr lang="cs-CZ" dirty="0">
                <a:latin typeface="AGaramond-Regular"/>
              </a:rPr>
              <a:t>–</a:t>
            </a:r>
            <a:r>
              <a:rPr lang="en-US" dirty="0">
                <a:latin typeface="AGaramond-Regular"/>
              </a:rPr>
              <a:t> most commonly</a:t>
            </a:r>
            <a:r>
              <a:rPr lang="cs-CZ" dirty="0">
                <a:latin typeface="AGaramond-Regular"/>
              </a:rPr>
              <a:t> </a:t>
            </a:r>
            <a:r>
              <a:rPr lang="en-US" dirty="0">
                <a:latin typeface="AGaramond-Regular"/>
              </a:rPr>
              <a:t>defined as the ratio of the affinity of a</a:t>
            </a:r>
            <a:r>
              <a:rPr lang="cs-CZ" dirty="0">
                <a:latin typeface="AGaramond-Regular"/>
              </a:rPr>
              <a:t> </a:t>
            </a:r>
            <a:r>
              <a:rPr lang="en-US" dirty="0">
                <a:latin typeface="AGaramond-Regular"/>
              </a:rPr>
              <a:t>ligand divided by the number of heavy</a:t>
            </a:r>
            <a:r>
              <a:rPr lang="cs-CZ" dirty="0">
                <a:latin typeface="AGaramond-Regular"/>
              </a:rPr>
              <a:t> </a:t>
            </a:r>
            <a:r>
              <a:rPr lang="en-US" dirty="0">
                <a:latin typeface="AGaramond-Regular"/>
              </a:rPr>
              <a:t>(non</a:t>
            </a:r>
            <a:r>
              <a:rPr lang="cs-CZ" dirty="0">
                <a:latin typeface="AGaramond-Regular"/>
              </a:rPr>
              <a:t>-</a:t>
            </a:r>
            <a:r>
              <a:rPr lang="en-US" dirty="0">
                <a:latin typeface="AGaramond-Regular"/>
              </a:rPr>
              <a:t>hydrogen) atoms in the molecule (LE</a:t>
            </a:r>
            <a:r>
              <a:rPr lang="cs-CZ" dirty="0">
                <a:latin typeface="AGaramond-Regular"/>
              </a:rPr>
              <a:t> </a:t>
            </a:r>
            <a:r>
              <a:rPr lang="en-US" dirty="0">
                <a:latin typeface="AGaramond-Regular"/>
              </a:rPr>
              <a:t>= </a:t>
            </a:r>
            <a:r>
              <a:rPr lang="en-US" dirty="0">
                <a:latin typeface="SymbolMT"/>
              </a:rPr>
              <a:t>Δ</a:t>
            </a:r>
            <a:r>
              <a:rPr lang="en-US" dirty="0">
                <a:latin typeface="AGaramond-Regular"/>
              </a:rPr>
              <a:t>G/[number of heavy atoms])</a:t>
            </a:r>
            <a:endParaRPr lang="cs-CZ" dirty="0">
              <a:latin typeface="AGaramond-Regular"/>
            </a:endParaRPr>
          </a:p>
          <a:p>
            <a:pPr lvl="1"/>
            <a:r>
              <a:rPr lang="cs-CZ" i="1" dirty="0" err="1"/>
              <a:t>e.g</a:t>
            </a:r>
            <a:r>
              <a:rPr lang="cs-CZ" i="1" dirty="0"/>
              <a:t>.</a:t>
            </a:r>
            <a:r>
              <a:rPr lang="cs-CZ" dirty="0"/>
              <a:t>, </a:t>
            </a:r>
            <a:r>
              <a:rPr lang="en-US" dirty="0" err="1"/>
              <a:t>saquinavir</a:t>
            </a:r>
            <a:r>
              <a:rPr lang="en-US" dirty="0"/>
              <a:t> (LE = 0.25)</a:t>
            </a:r>
            <a:r>
              <a:rPr lang="cs-CZ" dirty="0"/>
              <a:t> </a:t>
            </a:r>
            <a:r>
              <a:rPr lang="en-US" dirty="0"/>
              <a:t>is much larger and less potent</a:t>
            </a:r>
            <a:r>
              <a:rPr lang="cs-CZ" dirty="0"/>
              <a:t> </a:t>
            </a:r>
            <a:r>
              <a:rPr lang="en-US" dirty="0"/>
              <a:t>than </a:t>
            </a:r>
            <a:r>
              <a:rPr lang="en-US" dirty="0" err="1"/>
              <a:t>darunavir</a:t>
            </a:r>
            <a:r>
              <a:rPr lang="en-US" dirty="0"/>
              <a:t> (LE = 0.40)</a:t>
            </a:r>
            <a:endParaRPr lang="cs-CZ" dirty="0"/>
          </a:p>
          <a:p>
            <a:endParaRPr lang="en-GB" dirty="0"/>
          </a:p>
        </p:txBody>
      </p:sp>
    </p:spTree>
    <p:extLst>
      <p:ext uri="{BB962C8B-B14F-4D97-AF65-F5344CB8AC3E}">
        <p14:creationId xmlns:p14="http://schemas.microsoft.com/office/powerpoint/2010/main" val="2914854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Virtual methods in development of </a:t>
            </a:r>
            <a:r>
              <a:rPr lang="cs-CZ" dirty="0"/>
              <a:t>d</a:t>
            </a:r>
            <a:r>
              <a:rPr lang="en-GB" dirty="0"/>
              <a:t>rugs</a:t>
            </a:r>
          </a:p>
        </p:txBody>
      </p:sp>
      <p:sp>
        <p:nvSpPr>
          <p:cNvPr id="3" name="Content Placeholder 2"/>
          <p:cNvSpPr>
            <a:spLocks noGrp="1"/>
          </p:cNvSpPr>
          <p:nvPr>
            <p:ph idx="1"/>
          </p:nvPr>
        </p:nvSpPr>
        <p:spPr/>
        <p:txBody>
          <a:bodyPr>
            <a:normAutofit/>
          </a:bodyPr>
          <a:lstStyle/>
          <a:p>
            <a:r>
              <a:rPr lang="en-GB" dirty="0">
                <a:solidFill>
                  <a:srgbClr val="FF0000"/>
                </a:solidFill>
              </a:rPr>
              <a:t>SBDD</a:t>
            </a:r>
            <a:r>
              <a:rPr lang="en-GB" dirty="0"/>
              <a:t> (began almost forty years ago…)</a:t>
            </a:r>
          </a:p>
          <a:p>
            <a:pPr lvl="1"/>
            <a:r>
              <a:rPr lang="en-GB" dirty="0"/>
              <a:t>neuraminidase inhibitors: </a:t>
            </a:r>
            <a:r>
              <a:rPr lang="en-GB" b="1" dirty="0" err="1"/>
              <a:t>zanamivir</a:t>
            </a:r>
            <a:r>
              <a:rPr lang="en-GB" b="1" dirty="0"/>
              <a:t>, </a:t>
            </a:r>
            <a:r>
              <a:rPr lang="en-GB" b="1" dirty="0" err="1"/>
              <a:t>oseltamivir</a:t>
            </a:r>
            <a:endParaRPr lang="en-GB" b="1" dirty="0"/>
          </a:p>
          <a:p>
            <a:pPr lvl="1"/>
            <a:r>
              <a:rPr lang="en-GB" dirty="0"/>
              <a:t>renin inhibitor: </a:t>
            </a:r>
            <a:r>
              <a:rPr lang="en-GB" b="1" dirty="0" err="1"/>
              <a:t>aliskiren</a:t>
            </a:r>
            <a:endParaRPr lang="en-GB" b="1" dirty="0"/>
          </a:p>
          <a:p>
            <a:pPr lvl="1"/>
            <a:r>
              <a:rPr lang="en-GB" dirty="0"/>
              <a:t>carbonic anhydrase glaucoma drug: </a:t>
            </a:r>
            <a:r>
              <a:rPr lang="en-GB" b="1" dirty="0" err="1"/>
              <a:t>dorzolamide</a:t>
            </a:r>
            <a:endParaRPr lang="en-GB" b="1" dirty="0"/>
          </a:p>
          <a:p>
            <a:pPr lvl="1"/>
            <a:r>
              <a:rPr lang="en-GB" dirty="0"/>
              <a:t>many </a:t>
            </a:r>
            <a:r>
              <a:rPr lang="en-GB" b="1" dirty="0"/>
              <a:t>HIV protease inhibitors</a:t>
            </a:r>
          </a:p>
          <a:p>
            <a:pPr lvl="1"/>
            <a:r>
              <a:rPr lang="en-GB" dirty="0"/>
              <a:t>HCV protease inhibitors: </a:t>
            </a:r>
            <a:r>
              <a:rPr lang="en-GB" b="1" dirty="0" err="1"/>
              <a:t>telaprevir</a:t>
            </a:r>
            <a:r>
              <a:rPr lang="en-GB" b="1" dirty="0"/>
              <a:t>, </a:t>
            </a:r>
            <a:r>
              <a:rPr lang="en-GB" b="1" dirty="0" err="1"/>
              <a:t>boceprevir</a:t>
            </a:r>
            <a:r>
              <a:rPr lang="en-GB" b="1" dirty="0"/>
              <a:t>, </a:t>
            </a:r>
            <a:r>
              <a:rPr lang="en-GB" b="1" dirty="0" err="1"/>
              <a:t>simeprevir</a:t>
            </a:r>
            <a:endParaRPr lang="en-GB" b="1" dirty="0"/>
          </a:p>
          <a:p>
            <a:pPr lvl="1"/>
            <a:r>
              <a:rPr lang="en-GB" dirty="0"/>
              <a:t>kinase inhibitors: </a:t>
            </a:r>
            <a:r>
              <a:rPr lang="en-GB" b="1" dirty="0" err="1"/>
              <a:t>imatinib</a:t>
            </a:r>
            <a:r>
              <a:rPr lang="en-GB" b="1" dirty="0"/>
              <a:t>, </a:t>
            </a:r>
            <a:r>
              <a:rPr lang="en-GB" b="1" dirty="0" err="1"/>
              <a:t>nilotinib</a:t>
            </a:r>
            <a:r>
              <a:rPr lang="en-GB" b="1" dirty="0"/>
              <a:t>, </a:t>
            </a:r>
            <a:r>
              <a:rPr lang="en-GB" b="1" dirty="0" err="1"/>
              <a:t>gefitini</a:t>
            </a:r>
            <a:r>
              <a:rPr lang="cs-CZ" b="1" dirty="0"/>
              <a:t>b</a:t>
            </a:r>
            <a:r>
              <a:rPr lang="en-GB" b="1" dirty="0"/>
              <a:t>, </a:t>
            </a:r>
            <a:r>
              <a:rPr lang="en-GB" b="1" dirty="0" err="1"/>
              <a:t>verumafenib</a:t>
            </a:r>
            <a:endParaRPr lang="en-GB" b="1" dirty="0"/>
          </a:p>
          <a:p>
            <a:pPr lvl="1"/>
            <a:r>
              <a:rPr lang="en-GB" dirty="0" err="1"/>
              <a:t>dihydrofolate</a:t>
            </a:r>
            <a:r>
              <a:rPr lang="en-GB" dirty="0"/>
              <a:t> reductase inhibitor: </a:t>
            </a:r>
            <a:r>
              <a:rPr lang="en-GB" b="1" dirty="0"/>
              <a:t>methotrexate</a:t>
            </a:r>
          </a:p>
          <a:p>
            <a:r>
              <a:rPr lang="cs-CZ" dirty="0">
                <a:solidFill>
                  <a:srgbClr val="FF0000"/>
                </a:solidFill>
              </a:rPr>
              <a:t>p</a:t>
            </a:r>
            <a:r>
              <a:rPr lang="en-GB" dirty="0" err="1">
                <a:solidFill>
                  <a:srgbClr val="FF0000"/>
                </a:solidFill>
              </a:rPr>
              <a:t>harmacophore</a:t>
            </a:r>
            <a:r>
              <a:rPr lang="en-GB" dirty="0">
                <a:solidFill>
                  <a:srgbClr val="FF0000"/>
                </a:solidFill>
              </a:rPr>
              <a:t> </a:t>
            </a:r>
            <a:r>
              <a:rPr lang="cs-CZ" dirty="0">
                <a:solidFill>
                  <a:srgbClr val="FF0000"/>
                </a:solidFill>
              </a:rPr>
              <a:t>m</a:t>
            </a:r>
            <a:r>
              <a:rPr lang="en-GB" dirty="0" err="1">
                <a:solidFill>
                  <a:srgbClr val="FF0000"/>
                </a:solidFill>
              </a:rPr>
              <a:t>odels</a:t>
            </a:r>
            <a:endParaRPr lang="en-GB" dirty="0">
              <a:solidFill>
                <a:srgbClr val="FF0000"/>
              </a:solidFill>
            </a:endParaRPr>
          </a:p>
          <a:p>
            <a:pPr lvl="1"/>
            <a:r>
              <a:rPr lang="en-GB" b="1" dirty="0" err="1"/>
              <a:t>tirofiban</a:t>
            </a:r>
            <a:r>
              <a:rPr lang="en-GB" dirty="0"/>
              <a:t> (the very first drug in this approach)</a:t>
            </a:r>
          </a:p>
        </p:txBody>
      </p:sp>
      <p:sp>
        <p:nvSpPr>
          <p:cNvPr id="4" name="Obdélník 3"/>
          <p:cNvSpPr/>
          <p:nvPr/>
        </p:nvSpPr>
        <p:spPr>
          <a:xfrm>
            <a:off x="282290" y="6457890"/>
            <a:ext cx="11778028" cy="400110"/>
          </a:xfrm>
          <a:prstGeom prst="rect">
            <a:avLst/>
          </a:prstGeom>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Davis A., Ward S. E.: Handbook of Medicinal Chemistry, Royal Society of Chemistry, Cambridge 2015</a:t>
            </a:r>
            <a:r>
              <a:rPr lang="cs-CZ" sz="1000" dirty="0"/>
              <a:t>; </a:t>
            </a:r>
            <a:r>
              <a:rPr lang="en-GB" sz="1000" dirty="0"/>
              <a:t>Abraham D. J., Rotella D. P.: Burger´s Medicinal Chemistry, Drug Discovery and D</a:t>
            </a:r>
            <a:r>
              <a:rPr lang="en-GB" sz="1000" u="sng" dirty="0"/>
              <a:t>e</a:t>
            </a:r>
            <a:r>
              <a:rPr lang="en-GB" sz="1000" dirty="0"/>
              <a:t>velopment – Discovering Lead Molecules (Volume 2), Wiley, New Jersey 2010</a:t>
            </a:r>
            <a:r>
              <a:rPr lang="cs-CZ" sz="1000" dirty="0"/>
              <a:t>; </a:t>
            </a:r>
            <a:r>
              <a:rPr lang="en-GB" sz="1000" dirty="0"/>
              <a:t>Chem. </a:t>
            </a:r>
            <a:r>
              <a:rPr lang="en-GB" sz="1000" dirty="0" err="1"/>
              <a:t>Listy</a:t>
            </a:r>
            <a:r>
              <a:rPr lang="en-GB" sz="1000" dirty="0"/>
              <a:t> 2016, 110- </a:t>
            </a:r>
            <a:r>
              <a:rPr lang="en-GB" sz="1000" dirty="0" smtClean="0"/>
              <a:t>575-580</a:t>
            </a:r>
            <a:r>
              <a:rPr lang="cs-CZ" sz="1000" dirty="0"/>
              <a:t>; </a:t>
            </a:r>
            <a:r>
              <a:rPr lang="cs-CZ" sz="1000" dirty="0" err="1"/>
              <a:t>Bisht</a:t>
            </a:r>
            <a:r>
              <a:rPr lang="cs-CZ" sz="1000" dirty="0"/>
              <a:t> N et al: </a:t>
            </a:r>
            <a:r>
              <a:rPr lang="cs-CZ" sz="1000" dirty="0" err="1"/>
              <a:t>Int</a:t>
            </a:r>
            <a:r>
              <a:rPr lang="cs-CZ" sz="1000" dirty="0"/>
              <a:t>. J. </a:t>
            </a:r>
            <a:r>
              <a:rPr lang="cs-CZ" sz="1000" dirty="0" err="1"/>
              <a:t>Pharm</a:t>
            </a:r>
            <a:r>
              <a:rPr lang="cs-CZ" sz="1000" dirty="0"/>
              <a:t>. </a:t>
            </a:r>
            <a:r>
              <a:rPr lang="cs-CZ" sz="1000" dirty="0" err="1"/>
              <a:t>Sci</a:t>
            </a:r>
            <a:r>
              <a:rPr lang="cs-CZ" sz="1000" dirty="0"/>
              <a:t>. Res. 2017, 8, </a:t>
            </a:r>
            <a:r>
              <a:rPr lang="cs-CZ" sz="1000" dirty="0" smtClean="0"/>
              <a:t>1405-1415</a:t>
            </a:r>
            <a:endParaRPr lang="en-GB" sz="1000" dirty="0"/>
          </a:p>
        </p:txBody>
      </p:sp>
    </p:spTree>
    <p:extLst>
      <p:ext uri="{BB962C8B-B14F-4D97-AF65-F5344CB8AC3E}">
        <p14:creationId xmlns:p14="http://schemas.microsoft.com/office/powerpoint/2010/main" val="1549905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8812" y="365125"/>
            <a:ext cx="12023187" cy="1325563"/>
          </a:xfrm>
        </p:spPr>
        <p:txBody>
          <a:bodyPr>
            <a:normAutofit fontScale="90000"/>
          </a:bodyPr>
          <a:lstStyle/>
          <a:p>
            <a:r>
              <a:rPr lang="en-GB" dirty="0"/>
              <a:t>Design of ACE inhibitors</a:t>
            </a:r>
            <a:r>
              <a:rPr lang="cs-CZ" dirty="0"/>
              <a:t> </a:t>
            </a:r>
            <a:r>
              <a:rPr lang="cs-CZ" dirty="0" err="1"/>
              <a:t>using</a:t>
            </a:r>
            <a:r>
              <a:rPr lang="cs-CZ" dirty="0"/>
              <a:t> </a:t>
            </a:r>
            <a:r>
              <a:rPr lang="cs-CZ" dirty="0">
                <a:solidFill>
                  <a:srgbClr val="00B050"/>
                </a:solidFill>
              </a:rPr>
              <a:t>SBDD</a:t>
            </a:r>
            <a:r>
              <a:rPr lang="cs-CZ" dirty="0"/>
              <a:t> </a:t>
            </a:r>
            <a:r>
              <a:rPr lang="cs-CZ" dirty="0" err="1"/>
              <a:t>with</a:t>
            </a:r>
            <a:r>
              <a:rPr lang="cs-CZ" dirty="0"/>
              <a:t> </a:t>
            </a:r>
            <a:r>
              <a:rPr lang="cs-CZ" dirty="0" smtClean="0"/>
              <a:t>a </a:t>
            </a:r>
            <a:r>
              <a:rPr lang="cs-CZ" dirty="0" err="1" smtClean="0"/>
              <a:t>similar</a:t>
            </a:r>
            <a:r>
              <a:rPr lang="cs-CZ" dirty="0" smtClean="0"/>
              <a:t> protein:</a:t>
            </a:r>
            <a:r>
              <a:rPr lang="cs-CZ" dirty="0"/>
              <a:t/>
            </a:r>
            <a:br>
              <a:rPr lang="cs-CZ" dirty="0"/>
            </a:br>
            <a:r>
              <a:rPr lang="cs-CZ" dirty="0" err="1">
                <a:solidFill>
                  <a:srgbClr val="FF0000"/>
                </a:solidFill>
              </a:rPr>
              <a:t>captopril</a:t>
            </a:r>
            <a:r>
              <a:rPr lang="cs-CZ" dirty="0">
                <a:solidFill>
                  <a:srgbClr val="FF0000"/>
                </a:solidFill>
              </a:rPr>
              <a:t> </a:t>
            </a:r>
            <a:r>
              <a:rPr lang="cs-CZ" dirty="0"/>
              <a:t>(</a:t>
            </a:r>
            <a:r>
              <a:rPr lang="cs-CZ" dirty="0" err="1">
                <a:solidFill>
                  <a:srgbClr val="7030A0"/>
                </a:solidFill>
              </a:rPr>
              <a:t>Squibb</a:t>
            </a:r>
            <a:r>
              <a:rPr lang="cs-CZ" dirty="0"/>
              <a:t>) and </a:t>
            </a:r>
            <a:r>
              <a:rPr lang="cs-CZ" dirty="0" err="1">
                <a:solidFill>
                  <a:srgbClr val="FF0000"/>
                </a:solidFill>
              </a:rPr>
              <a:t>enalapril</a:t>
            </a:r>
            <a:r>
              <a:rPr lang="cs-CZ" dirty="0">
                <a:solidFill>
                  <a:srgbClr val="FF0000"/>
                </a:solidFill>
              </a:rPr>
              <a:t> </a:t>
            </a:r>
            <a:r>
              <a:rPr lang="cs-CZ" dirty="0"/>
              <a:t>(</a:t>
            </a:r>
            <a:r>
              <a:rPr lang="cs-CZ" dirty="0" err="1">
                <a:solidFill>
                  <a:srgbClr val="7030A0"/>
                </a:solidFill>
              </a:rPr>
              <a:t>Merck</a:t>
            </a:r>
            <a:r>
              <a:rPr lang="cs-CZ" dirty="0">
                <a:solidFill>
                  <a:srgbClr val="7030A0"/>
                </a:solidFill>
              </a:rPr>
              <a:t> &amp; Co.</a:t>
            </a:r>
            <a:r>
              <a:rPr lang="cs-CZ" dirty="0"/>
              <a:t>)</a:t>
            </a:r>
            <a:endParaRPr lang="en-GB" dirty="0"/>
          </a:p>
        </p:txBody>
      </p:sp>
      <p:sp>
        <p:nvSpPr>
          <p:cNvPr id="3" name="Zástupný symbol pro obsah 2"/>
          <p:cNvSpPr>
            <a:spLocks noGrp="1"/>
          </p:cNvSpPr>
          <p:nvPr>
            <p:ph idx="1"/>
          </p:nvPr>
        </p:nvSpPr>
        <p:spPr>
          <a:xfrm>
            <a:off x="838200" y="1825625"/>
            <a:ext cx="10753578" cy="4351338"/>
          </a:xfrm>
        </p:spPr>
        <p:txBody>
          <a:bodyPr/>
          <a:lstStyle/>
          <a:p>
            <a:r>
              <a:rPr lang="en-GB" dirty="0"/>
              <a:t>ACE </a:t>
            </a:r>
            <a:r>
              <a:rPr lang="cs-CZ" dirty="0"/>
              <a:t>=</a:t>
            </a:r>
            <a:r>
              <a:rPr lang="en-GB" dirty="0"/>
              <a:t> membrane-bound enzyme from group of </a:t>
            </a:r>
            <a:r>
              <a:rPr lang="en-GB" b="1" dirty="0"/>
              <a:t>zinc metalloproteinases</a:t>
            </a:r>
            <a:r>
              <a:rPr lang="en-GB" dirty="0"/>
              <a:t> and catalyses hydrolysis of a dipeptide from the </a:t>
            </a:r>
            <a:r>
              <a:rPr lang="en-GB" dirty="0" err="1"/>
              <a:t>decapeptide</a:t>
            </a:r>
            <a:r>
              <a:rPr lang="en-GB" dirty="0"/>
              <a:t> </a:t>
            </a:r>
            <a:r>
              <a:rPr lang="en-GB" b="1" dirty="0"/>
              <a:t>angiotensin I</a:t>
            </a:r>
            <a:r>
              <a:rPr lang="en-GB" dirty="0"/>
              <a:t> to give </a:t>
            </a:r>
            <a:r>
              <a:rPr lang="en-GB" dirty="0" err="1"/>
              <a:t>octapeptid</a:t>
            </a:r>
            <a:r>
              <a:rPr lang="cs-CZ" dirty="0"/>
              <a:t>e</a:t>
            </a:r>
            <a:r>
              <a:rPr lang="en-GB" dirty="0"/>
              <a:t> </a:t>
            </a:r>
            <a:r>
              <a:rPr lang="en-GB" b="1" dirty="0"/>
              <a:t>angiotensin II </a:t>
            </a:r>
            <a:r>
              <a:rPr lang="en-GB" dirty="0"/>
              <a:t>(vasoconstrictor)</a:t>
            </a:r>
          </a:p>
          <a:p>
            <a:pPr lvl="1"/>
            <a:endParaRPr lang="en-GB" dirty="0"/>
          </a:p>
          <a:p>
            <a:r>
              <a:rPr lang="en-GB" dirty="0"/>
              <a:t>design of ACE inhibitors was helped by studying the structure and mechanism of </a:t>
            </a:r>
            <a:r>
              <a:rPr lang="en-GB" b="1" dirty="0"/>
              <a:t>carboxypeptidase</a:t>
            </a:r>
            <a:r>
              <a:rPr lang="en-GB" dirty="0"/>
              <a:t> from group of zinc </a:t>
            </a:r>
            <a:r>
              <a:rPr lang="en-GB" dirty="0" err="1"/>
              <a:t>metalloproteinases</a:t>
            </a:r>
            <a:r>
              <a:rPr lang="en-GB" dirty="0"/>
              <a:t> (</a:t>
            </a:r>
            <a:r>
              <a:rPr lang="cs-CZ" dirty="0" err="1"/>
              <a:t>cleaves</a:t>
            </a:r>
            <a:r>
              <a:rPr lang="cs-CZ" dirty="0"/>
              <a:t> </a:t>
            </a:r>
            <a:r>
              <a:rPr lang="cs-CZ" dirty="0" err="1"/>
              <a:t>one</a:t>
            </a:r>
            <a:r>
              <a:rPr lang="cs-CZ" dirty="0"/>
              <a:t> </a:t>
            </a:r>
            <a:r>
              <a:rPr lang="cs-CZ" dirty="0" err="1"/>
              <a:t>amino</a:t>
            </a:r>
            <a:r>
              <a:rPr lang="cs-CZ" dirty="0"/>
              <a:t> acid, </a:t>
            </a:r>
            <a:r>
              <a:rPr lang="en-GB" dirty="0"/>
              <a:t>inhibited by L-</a:t>
            </a:r>
            <a:r>
              <a:rPr lang="en-GB" dirty="0" err="1"/>
              <a:t>benzylsuccinic</a:t>
            </a:r>
            <a:r>
              <a:rPr lang="en-GB" dirty="0"/>
              <a:t> acid)</a:t>
            </a:r>
          </a:p>
          <a:p>
            <a:endParaRPr lang="cs-CZ" dirty="0"/>
          </a:p>
        </p:txBody>
      </p:sp>
      <p:sp>
        <p:nvSpPr>
          <p:cNvPr id="4" name="Obdélník 3"/>
          <p:cNvSpPr/>
          <p:nvPr/>
        </p:nvSpPr>
        <p:spPr>
          <a:xfrm>
            <a:off x="3257177" y="6633801"/>
            <a:ext cx="6251986" cy="246221"/>
          </a:xfrm>
          <a:prstGeom prst="rect">
            <a:avLst/>
          </a:prstGeom>
        </p:spPr>
        <p:txBody>
          <a:bodyPr wrap="square">
            <a:spAutoFit/>
          </a:bodyPr>
          <a:lstStyle/>
          <a:p>
            <a:r>
              <a:rPr lang="en-GB" sz="1000" dirty="0"/>
              <a:t>Patrick GL: An Introduction to Medicinal Chemistry, Oxford University Press, New York 2009, 4</a:t>
            </a:r>
            <a:r>
              <a:rPr lang="en-GB" sz="1000" baseline="30000" dirty="0"/>
              <a:t>th</a:t>
            </a:r>
            <a:r>
              <a:rPr lang="en-GB" sz="1000" dirty="0"/>
              <a:t> Ed.</a:t>
            </a:r>
          </a:p>
        </p:txBody>
      </p:sp>
      <p:grpSp>
        <p:nvGrpSpPr>
          <p:cNvPr id="11" name="Skupina 10"/>
          <p:cNvGrpSpPr/>
          <p:nvPr/>
        </p:nvGrpSpPr>
        <p:grpSpPr>
          <a:xfrm>
            <a:off x="4421124" y="3118934"/>
            <a:ext cx="5263364" cy="722305"/>
            <a:chOff x="4347972" y="3171028"/>
            <a:chExt cx="5263364" cy="722305"/>
          </a:xfrm>
        </p:grpSpPr>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9140" y="3171028"/>
              <a:ext cx="4428744" cy="414528"/>
            </a:xfrm>
            <a:prstGeom prst="rect">
              <a:avLst/>
            </a:prstGeom>
          </p:spPr>
        </p:pic>
        <p:sp>
          <p:nvSpPr>
            <p:cNvPr id="8" name="TextovéPole 7"/>
            <p:cNvSpPr txBox="1"/>
            <p:nvPr/>
          </p:nvSpPr>
          <p:spPr>
            <a:xfrm>
              <a:off x="4347972" y="3585556"/>
              <a:ext cx="5263364" cy="307777"/>
            </a:xfrm>
            <a:prstGeom prst="rect">
              <a:avLst/>
            </a:prstGeom>
            <a:noFill/>
          </p:spPr>
          <p:txBody>
            <a:bodyPr wrap="none" rtlCol="0">
              <a:spAutoFit/>
            </a:bodyPr>
            <a:lstStyle/>
            <a:p>
              <a:r>
                <a:rPr lang="en-GB" sz="1400" dirty="0"/>
                <a:t>Fig. CS2.2 Reaction ca</a:t>
              </a:r>
              <a:r>
                <a:rPr lang="cs-CZ" sz="1400" dirty="0"/>
                <a:t>ta</a:t>
              </a:r>
              <a:r>
                <a:rPr lang="en-GB" sz="1400" dirty="0"/>
                <a:t>lysed by angiotensin-converting enzyme (ACE)</a:t>
              </a:r>
            </a:p>
          </p:txBody>
        </p:sp>
      </p:grpSp>
      <p:grpSp>
        <p:nvGrpSpPr>
          <p:cNvPr id="10" name="Skupina 9"/>
          <p:cNvGrpSpPr/>
          <p:nvPr/>
        </p:nvGrpSpPr>
        <p:grpSpPr>
          <a:xfrm>
            <a:off x="1498728" y="5183488"/>
            <a:ext cx="8668220" cy="1383792"/>
            <a:chOff x="710476" y="5134547"/>
            <a:chExt cx="8668220" cy="1383792"/>
          </a:xfrm>
        </p:grpSpPr>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4712" y="5134547"/>
              <a:ext cx="4443984" cy="1383792"/>
            </a:xfrm>
            <a:prstGeom prst="rect">
              <a:avLst/>
            </a:prstGeom>
          </p:spPr>
        </p:pic>
        <p:sp>
          <p:nvSpPr>
            <p:cNvPr id="9" name="TextovéPole 8"/>
            <p:cNvSpPr txBox="1"/>
            <p:nvPr/>
          </p:nvSpPr>
          <p:spPr>
            <a:xfrm>
              <a:off x="710476" y="5691150"/>
              <a:ext cx="5337936" cy="738664"/>
            </a:xfrm>
            <a:prstGeom prst="rect">
              <a:avLst/>
            </a:prstGeom>
            <a:noFill/>
          </p:spPr>
          <p:txBody>
            <a:bodyPr wrap="none" rtlCol="0">
              <a:spAutoFit/>
            </a:bodyPr>
            <a:lstStyle/>
            <a:p>
              <a:r>
                <a:rPr lang="en-GB" sz="1400" dirty="0"/>
                <a:t>Fig. CS2.3 Hydrolysis of terminal amino acid</a:t>
              </a:r>
            </a:p>
            <a:p>
              <a:r>
                <a:rPr lang="en-GB" sz="1400" dirty="0"/>
                <a:t>from a peptide chain by the carboxypeptidase enzyme.</a:t>
              </a:r>
            </a:p>
            <a:p>
              <a:r>
                <a:rPr lang="en-GB" sz="1400" dirty="0"/>
                <a:t>The </a:t>
              </a:r>
              <a:r>
                <a:rPr lang="en-GB" sz="1400" dirty="0" err="1"/>
                <a:t>assymetric</a:t>
              </a:r>
              <a:r>
                <a:rPr lang="en-GB" sz="1400" dirty="0"/>
                <a:t> centre of L-</a:t>
              </a:r>
              <a:r>
                <a:rPr lang="en-GB" sz="1400" dirty="0" err="1"/>
                <a:t>benzylsuccinic</a:t>
              </a:r>
              <a:r>
                <a:rPr lang="en-GB" sz="1400" dirty="0"/>
                <a:t> acid has the </a:t>
              </a:r>
              <a:r>
                <a:rPr lang="en-GB" sz="1400" i="1" dirty="0"/>
                <a:t>R</a:t>
              </a:r>
              <a:r>
                <a:rPr lang="en-GB" sz="1400" dirty="0"/>
                <a:t> configuration.</a:t>
              </a:r>
            </a:p>
          </p:txBody>
        </p:sp>
      </p:grpSp>
    </p:spTree>
    <p:extLst>
      <p:ext uri="{BB962C8B-B14F-4D97-AF65-F5344CB8AC3E}">
        <p14:creationId xmlns:p14="http://schemas.microsoft.com/office/powerpoint/2010/main" val="1055190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365125"/>
            <a:ext cx="12191999" cy="1325563"/>
          </a:xfrm>
        </p:spPr>
        <p:txBody>
          <a:bodyPr>
            <a:normAutofit fontScale="90000"/>
          </a:bodyPr>
          <a:lstStyle/>
          <a:p>
            <a:r>
              <a:rPr lang="en-GB" dirty="0"/>
              <a:t>Design of ACE inhibitors</a:t>
            </a:r>
            <a:r>
              <a:rPr lang="cs-CZ" dirty="0"/>
              <a:t> </a:t>
            </a:r>
            <a:r>
              <a:rPr lang="cs-CZ" dirty="0" err="1"/>
              <a:t>using</a:t>
            </a:r>
            <a:r>
              <a:rPr lang="cs-CZ" dirty="0"/>
              <a:t> </a:t>
            </a:r>
            <a:r>
              <a:rPr lang="cs-CZ" dirty="0">
                <a:solidFill>
                  <a:srgbClr val="00B050"/>
                </a:solidFill>
              </a:rPr>
              <a:t>SBDD</a:t>
            </a:r>
            <a:r>
              <a:rPr lang="cs-CZ" dirty="0"/>
              <a:t> </a:t>
            </a:r>
            <a:r>
              <a:rPr lang="cs-CZ" dirty="0" err="1"/>
              <a:t>with</a:t>
            </a:r>
            <a:r>
              <a:rPr lang="cs-CZ" dirty="0"/>
              <a:t> </a:t>
            </a:r>
            <a:r>
              <a:rPr lang="cs-CZ" dirty="0" smtClean="0"/>
              <a:t>a </a:t>
            </a:r>
            <a:r>
              <a:rPr lang="cs-CZ" dirty="0" err="1" smtClean="0"/>
              <a:t>similar</a:t>
            </a:r>
            <a:r>
              <a:rPr lang="cs-CZ" dirty="0" smtClean="0"/>
              <a:t> protein: </a:t>
            </a:r>
            <a:r>
              <a:rPr lang="cs-CZ" dirty="0" err="1">
                <a:solidFill>
                  <a:srgbClr val="FF0000"/>
                </a:solidFill>
              </a:rPr>
              <a:t>captopril</a:t>
            </a:r>
            <a:r>
              <a:rPr lang="cs-CZ" dirty="0">
                <a:solidFill>
                  <a:srgbClr val="FF0000"/>
                </a:solidFill>
              </a:rPr>
              <a:t> </a:t>
            </a:r>
            <a:r>
              <a:rPr lang="cs-CZ" dirty="0"/>
              <a:t>(</a:t>
            </a:r>
            <a:r>
              <a:rPr lang="cs-CZ" dirty="0" err="1">
                <a:solidFill>
                  <a:srgbClr val="7030A0"/>
                </a:solidFill>
              </a:rPr>
              <a:t>Squibb</a:t>
            </a:r>
            <a:r>
              <a:rPr lang="cs-CZ" dirty="0"/>
              <a:t>) and </a:t>
            </a:r>
            <a:r>
              <a:rPr lang="cs-CZ" dirty="0" err="1">
                <a:solidFill>
                  <a:srgbClr val="FF0000"/>
                </a:solidFill>
              </a:rPr>
              <a:t>enalapril</a:t>
            </a:r>
            <a:r>
              <a:rPr lang="cs-CZ" dirty="0">
                <a:solidFill>
                  <a:srgbClr val="FF0000"/>
                </a:solidFill>
              </a:rPr>
              <a:t> </a:t>
            </a:r>
            <a:r>
              <a:rPr lang="cs-CZ" dirty="0"/>
              <a:t>(</a:t>
            </a:r>
            <a:r>
              <a:rPr lang="cs-CZ" dirty="0" err="1">
                <a:solidFill>
                  <a:srgbClr val="7030A0"/>
                </a:solidFill>
              </a:rPr>
              <a:t>Merck</a:t>
            </a:r>
            <a:r>
              <a:rPr lang="cs-CZ" dirty="0">
                <a:solidFill>
                  <a:srgbClr val="7030A0"/>
                </a:solidFill>
              </a:rPr>
              <a:t> &amp; Co.</a:t>
            </a:r>
            <a:r>
              <a:rPr lang="cs-CZ" dirty="0"/>
              <a:t>)</a:t>
            </a:r>
          </a:p>
        </p:txBody>
      </p:sp>
      <p:sp>
        <p:nvSpPr>
          <p:cNvPr id="3" name="Zástupný symbol pro obsah 2"/>
          <p:cNvSpPr>
            <a:spLocks noGrp="1"/>
          </p:cNvSpPr>
          <p:nvPr>
            <p:ph idx="1"/>
          </p:nvPr>
        </p:nvSpPr>
        <p:spPr/>
        <p:txBody>
          <a:bodyPr/>
          <a:lstStyle/>
          <a:p>
            <a:r>
              <a:rPr lang="en-GB" dirty="0"/>
              <a:t>active site of carboxypeptidase contains </a:t>
            </a:r>
            <a:r>
              <a:rPr lang="en-GB" b="1" dirty="0"/>
              <a:t>Arg-145 and zinc ion</a:t>
            </a:r>
          </a:p>
        </p:txBody>
      </p:sp>
      <p:grpSp>
        <p:nvGrpSpPr>
          <p:cNvPr id="12" name="Skupina 11"/>
          <p:cNvGrpSpPr/>
          <p:nvPr/>
        </p:nvGrpSpPr>
        <p:grpSpPr>
          <a:xfrm>
            <a:off x="723869" y="2749147"/>
            <a:ext cx="5096256" cy="3136181"/>
            <a:chOff x="649224" y="2749147"/>
            <a:chExt cx="5096256" cy="3136181"/>
          </a:xfrm>
        </p:grpSpPr>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224" y="2749147"/>
              <a:ext cx="5096256" cy="2478024"/>
            </a:xfrm>
            <a:prstGeom prst="rect">
              <a:avLst/>
            </a:prstGeom>
          </p:spPr>
        </p:pic>
        <p:sp>
          <p:nvSpPr>
            <p:cNvPr id="11" name="TextovéPole 10"/>
            <p:cNvSpPr txBox="1"/>
            <p:nvPr/>
          </p:nvSpPr>
          <p:spPr>
            <a:xfrm>
              <a:off x="1176927" y="5362108"/>
              <a:ext cx="4040850" cy="523220"/>
            </a:xfrm>
            <a:prstGeom prst="rect">
              <a:avLst/>
            </a:prstGeom>
            <a:noFill/>
          </p:spPr>
          <p:txBody>
            <a:bodyPr wrap="none" rtlCol="0">
              <a:spAutoFit/>
            </a:bodyPr>
            <a:lstStyle/>
            <a:p>
              <a:r>
                <a:rPr lang="en-GB" sz="1400" dirty="0"/>
                <a:t>Fig. 2.4 Binding site interaction for a substrate bound</a:t>
              </a:r>
            </a:p>
            <a:p>
              <a:r>
                <a:rPr lang="en-GB" sz="1400" dirty="0"/>
                <a:t>to the active site of carboxypeptidase</a:t>
              </a:r>
            </a:p>
          </p:txBody>
        </p:sp>
      </p:grpSp>
      <p:grpSp>
        <p:nvGrpSpPr>
          <p:cNvPr id="14" name="Skupina 13"/>
          <p:cNvGrpSpPr/>
          <p:nvPr/>
        </p:nvGrpSpPr>
        <p:grpSpPr>
          <a:xfrm>
            <a:off x="6700923" y="2749147"/>
            <a:ext cx="4652877" cy="2909201"/>
            <a:chOff x="6932198" y="2749147"/>
            <a:chExt cx="4652877" cy="2909201"/>
          </a:xfrm>
        </p:grpSpPr>
        <p:pic>
          <p:nvPicPr>
            <p:cNvPr id="9" name="Obráze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2444" y="2749147"/>
              <a:ext cx="3685032" cy="2478024"/>
            </a:xfrm>
            <a:prstGeom prst="rect">
              <a:avLst/>
            </a:prstGeom>
          </p:spPr>
        </p:pic>
        <p:sp>
          <p:nvSpPr>
            <p:cNvPr id="13" name="TextovéPole 12"/>
            <p:cNvSpPr txBox="1"/>
            <p:nvPr/>
          </p:nvSpPr>
          <p:spPr>
            <a:xfrm>
              <a:off x="6932198" y="5350571"/>
              <a:ext cx="4652877" cy="307777"/>
            </a:xfrm>
            <a:prstGeom prst="rect">
              <a:avLst/>
            </a:prstGeom>
            <a:noFill/>
          </p:spPr>
          <p:txBody>
            <a:bodyPr wrap="none" rtlCol="0">
              <a:spAutoFit/>
            </a:bodyPr>
            <a:lstStyle/>
            <a:p>
              <a:r>
                <a:rPr lang="en-GB" sz="1400" dirty="0"/>
                <a:t>Fig. 2.5 Inhibition by L-</a:t>
              </a:r>
              <a:r>
                <a:rPr lang="en-GB" sz="1400" dirty="0" err="1"/>
                <a:t>benzylsuccinic</a:t>
              </a:r>
              <a:r>
                <a:rPr lang="en-GB" sz="1400" dirty="0"/>
                <a:t> acid (the </a:t>
              </a:r>
              <a:r>
                <a:rPr lang="en-GB" sz="1400" i="1" dirty="0"/>
                <a:t>R</a:t>
              </a:r>
              <a:r>
                <a:rPr lang="en-GB" sz="1400" dirty="0"/>
                <a:t>-enantiomer)</a:t>
              </a:r>
            </a:p>
          </p:txBody>
        </p:sp>
      </p:grpSp>
      <p:sp>
        <p:nvSpPr>
          <p:cNvPr id="6" name="Obdélník 3">
            <a:extLst>
              <a:ext uri="{FF2B5EF4-FFF2-40B4-BE49-F238E27FC236}">
                <a16:creationId xmlns:a16="http://schemas.microsoft.com/office/drawing/2014/main" xmlns="" id="{6783700E-F8E4-001A-F1F1-A37AC6FD9135}"/>
              </a:ext>
            </a:extLst>
          </p:cNvPr>
          <p:cNvSpPr/>
          <p:nvPr/>
        </p:nvSpPr>
        <p:spPr>
          <a:xfrm>
            <a:off x="3257177" y="6633801"/>
            <a:ext cx="6251986" cy="246221"/>
          </a:xfrm>
          <a:prstGeom prst="rect">
            <a:avLst/>
          </a:prstGeom>
        </p:spPr>
        <p:txBody>
          <a:bodyPr wrap="square">
            <a:spAutoFit/>
          </a:bodyPr>
          <a:lstStyle/>
          <a:p>
            <a:r>
              <a:rPr lang="en-GB" sz="1000" dirty="0"/>
              <a:t>Patrick GL: An Introduction to Medicinal Chemistry, Oxford University Press, New York 2009, 4</a:t>
            </a:r>
            <a:r>
              <a:rPr lang="en-GB" sz="1000" baseline="30000" dirty="0"/>
              <a:t>th</a:t>
            </a:r>
            <a:r>
              <a:rPr lang="en-GB" sz="1000" dirty="0"/>
              <a:t> Ed.</a:t>
            </a:r>
          </a:p>
        </p:txBody>
      </p:sp>
    </p:spTree>
    <p:extLst>
      <p:ext uri="{BB962C8B-B14F-4D97-AF65-F5344CB8AC3E}">
        <p14:creationId xmlns:p14="http://schemas.microsoft.com/office/powerpoint/2010/main" val="2717714074"/>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9496</TotalTime>
  <Words>5923</Words>
  <Application>Microsoft Office PowerPoint</Application>
  <PresentationFormat>Širokoúhlá obrazovka</PresentationFormat>
  <Paragraphs>478</Paragraphs>
  <Slides>53</Slides>
  <Notes>37</Notes>
  <HiddenSlides>0</HiddenSlides>
  <MMClips>0</MMClips>
  <ScaleCrop>false</ScaleCrop>
  <HeadingPairs>
    <vt:vector size="8" baseType="variant">
      <vt:variant>
        <vt:lpstr>Použitá písma</vt:lpstr>
      </vt:variant>
      <vt:variant>
        <vt:i4>9</vt:i4>
      </vt:variant>
      <vt:variant>
        <vt:lpstr>Motiv</vt:lpstr>
      </vt:variant>
      <vt:variant>
        <vt:i4>1</vt:i4>
      </vt:variant>
      <vt:variant>
        <vt:lpstr>Vložené servery OLE</vt:lpstr>
      </vt:variant>
      <vt:variant>
        <vt:i4>1</vt:i4>
      </vt:variant>
      <vt:variant>
        <vt:lpstr>Nadpisy snímků</vt:lpstr>
      </vt:variant>
      <vt:variant>
        <vt:i4>53</vt:i4>
      </vt:variant>
    </vt:vector>
  </HeadingPairs>
  <TitlesOfParts>
    <vt:vector size="64" baseType="lpstr">
      <vt:lpstr>AGaramond-Regular</vt:lpstr>
      <vt:lpstr>Arial</vt:lpstr>
      <vt:lpstr>Calibri</vt:lpstr>
      <vt:lpstr>Calibri Light</vt:lpstr>
      <vt:lpstr>Symbol</vt:lpstr>
      <vt:lpstr>SymbolMT</vt:lpstr>
      <vt:lpstr>Tahoma</vt:lpstr>
      <vt:lpstr>Times New Roman</vt:lpstr>
      <vt:lpstr>URWPalladioL-Ital</vt:lpstr>
      <vt:lpstr>Motiv Office</vt:lpstr>
      <vt:lpstr>CS ChemDraw Drawing</vt:lpstr>
      <vt:lpstr>Basics of Molecular Modelling of Drugs</vt:lpstr>
      <vt:lpstr>Introduction</vt:lpstr>
      <vt:lpstr>Typical workflow in DD</vt:lpstr>
      <vt:lpstr>Applications of in silico methods in Med. Chem.</vt:lpstr>
      <vt:lpstr>Druggability of the target</vt:lpstr>
      <vt:lpstr>Evaluation of ligands</vt:lpstr>
      <vt:lpstr>Virtual methods in development of drugs</vt:lpstr>
      <vt:lpstr>Design of ACE inhibitors using SBDD with a similar protein: captopril (Squibb) and enalapril (Merck &amp; Co.)</vt:lpstr>
      <vt:lpstr>Design of ACE inhibitors using SBDD with a similar protein: captopril (Squibb) and enalapril (Merck &amp; Co.)</vt:lpstr>
      <vt:lpstr>Design of ACE inhibitors using SBDD with a similar protein: captopril (Squibb) and enalapril (Merck &amp; Co.)</vt:lpstr>
      <vt:lpstr>Design of ACE inhibitors</vt:lpstr>
      <vt:lpstr>Discovery of zolmitriptan by Wellcome research lab. SBDD of 5-substituted tryptamines  at 5-HT1D</vt:lpstr>
      <vt:lpstr>Discovery of zolmitriptan by Wellcome research lab. SBDD of 5-substituted tryptamines  at 5-HT1D</vt:lpstr>
      <vt:lpstr>Design of a thymidylate synthase inhibitor</vt:lpstr>
      <vt:lpstr>Design of a thymidylate synthase inhibitor</vt:lpstr>
      <vt:lpstr>Design of a thymidylate synthase inhibitor</vt:lpstr>
      <vt:lpstr>Design of a thymidylate synthase inhibitor</vt:lpstr>
      <vt:lpstr>Design of ritonavir and lopinavir (Abott Pharmaceuticals)</vt:lpstr>
      <vt:lpstr>Design of ritonavir and lopinavir (Abott Pharmaceuticals)</vt:lpstr>
      <vt:lpstr>Prezentace aplikace PowerPoint</vt:lpstr>
      <vt:lpstr>Design of kinase inhibitors of the epidermal growth factor receptor (EGFR)</vt:lpstr>
      <vt:lpstr>Design of kinase inhibitors of the epidermal growth factor receptor (EGFR)</vt:lpstr>
      <vt:lpstr>Discovery and development of lapatinib (TYKERB, Glaxo, 2007) </vt:lpstr>
      <vt:lpstr>Discovery and development of lapatinib</vt:lpstr>
      <vt:lpstr>Discovery and development of lapatinib</vt:lpstr>
      <vt:lpstr>Pharmacophore-based screening in search for novel histamine H3-receptor antagonists</vt:lpstr>
      <vt:lpstr>Pharmacophore-based screening in search for novel histamine H3-receptor antagonists</vt:lpstr>
      <vt:lpstr>Pharmacophore-based screening in search for novel histamine H3-receptor antagonists</vt:lpstr>
      <vt:lpstr>Homology modelling – workflow</vt:lpstr>
      <vt:lpstr>A case study for protein modelling: the nuclear hormone receptor CAR as an example for comparative modelling and the analysis of protein-ligand complexes</vt:lpstr>
      <vt:lpstr>A case study for protein modelling: the nuclear hormone receptor CAR as an example for comparative modelling and the analysis of protein-ligand complexes</vt:lpstr>
      <vt:lpstr>A case study for protein modelling: the nuclear hormone receptor CAR as an example for comparative modelling and the analysis of protein-ligand complexes</vt:lpstr>
      <vt:lpstr>A case study for protein modelling: the nuclear hormone receptor CAR as an example for comparative modelling and the analysis of protein-ligand complexes</vt:lpstr>
      <vt:lpstr>A case study for protein modelling: the nuclear hormone receptor CAR as an example for comparative modelling and the analysis of protein-ligand complexes</vt:lpstr>
      <vt:lpstr>A case study for protein modelling: the nuclear hormone receptor CAR as an example for comparative modelling and the analysis of protein-ligand complexes</vt:lpstr>
      <vt:lpstr>SBDD of nitric oxide synthase's (NOS) inhibitors</vt:lpstr>
      <vt:lpstr>SBDD of nitric oxide synthase's (NOS) inhibitors</vt:lpstr>
      <vt:lpstr>SBDD of nitric oxide synthase's (NOS) inhibitors</vt:lpstr>
      <vt:lpstr>Fragment-based drug design Vemurafenib (Zelboraf®)</vt:lpstr>
      <vt:lpstr>Fragment-based drug design Vemurafenib (Zelboraf®)</vt:lpstr>
      <vt:lpstr>SBDD of aleglitazar</vt:lpstr>
      <vt:lpstr>SBDD of aleglitazar</vt:lpstr>
      <vt:lpstr>SBDD of aleglitazar</vt:lpstr>
      <vt:lpstr>Neuraminidase inhibitors: oseltamivir (TAMIFLU) and zanamivir (RELENZA)</vt:lpstr>
      <vt:lpstr>Prezentace aplikace PowerPoint</vt:lpstr>
      <vt:lpstr>Molecular design in case studies of Roche DPP-IV inhibitors</vt:lpstr>
      <vt:lpstr>Molecular design in case studies of Roche Fatty acid binding protein 4/5</vt:lpstr>
      <vt:lpstr>Molecular design in case studies of Roche Cathepsin S/L</vt:lpstr>
      <vt:lpstr>Molecular design in case studies of Roche β-Tryptase</vt:lpstr>
      <vt:lpstr>Important properties of drug candidates</vt:lpstr>
      <vt:lpstr>Conclusion</vt:lpstr>
      <vt:lpstr>Target fishing</vt:lpstr>
      <vt:lpstr>Prezentace aplikace PowerPoint</vt:lpstr>
    </vt:vector>
  </TitlesOfParts>
  <Company>Univ. Karlova v Praze, Farmaceutická fakulta v HK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Basics in Molecular Modeling of Drugs</dc:title>
  <dc:creator>Marta Kučerová</dc:creator>
  <cp:lastModifiedBy>Marta Kučerová</cp:lastModifiedBy>
  <cp:revision>587</cp:revision>
  <dcterms:created xsi:type="dcterms:W3CDTF">2016-09-13T12:48:01Z</dcterms:created>
  <dcterms:modified xsi:type="dcterms:W3CDTF">2025-01-02T22:17:11Z</dcterms:modified>
</cp:coreProperties>
</file>