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Keirseyho</a:t>
            </a:r>
            <a:r>
              <a:rPr lang="en-US" dirty="0" smtClean="0"/>
              <a:t> test </a:t>
            </a:r>
            <a:r>
              <a:rPr lang="en-US" dirty="0" err="1" smtClean="0"/>
              <a:t>temperamentu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dirty="0" err="1" smtClean="0"/>
              <a:t>Verze</a:t>
            </a:r>
            <a:r>
              <a:rPr lang="en-US" dirty="0" smtClean="0"/>
              <a:t> (1998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3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The Relationship Between the KTS and the Short-Form Revised </a:t>
            </a:r>
            <a:r>
              <a:rPr lang="en-US" sz="3600" dirty="0" err="1"/>
              <a:t>Eysenck</a:t>
            </a:r>
            <a:r>
              <a:rPr lang="en-US" sz="3600" dirty="0"/>
              <a:t> Personality Questionnaire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35" y="221376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Leslie J. Francis, Charlotte L. Craig, Mandy Robbins; The University of Warwick; Bangor University; UK; Journal of Individual Differences, 2008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Zmiňují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dokládající</a:t>
            </a:r>
            <a:r>
              <a:rPr lang="en-US" dirty="0"/>
              <a:t> </a:t>
            </a:r>
            <a:r>
              <a:rPr lang="en-US" dirty="0" err="1"/>
              <a:t>uspokojivou</a:t>
            </a:r>
            <a:r>
              <a:rPr lang="en-US" dirty="0"/>
              <a:t> </a:t>
            </a:r>
            <a:r>
              <a:rPr lang="en-US" dirty="0" err="1"/>
              <a:t>vnitřní</a:t>
            </a:r>
            <a:r>
              <a:rPr lang="en-US" dirty="0"/>
              <a:t> </a:t>
            </a:r>
            <a:r>
              <a:rPr lang="en-US" dirty="0" err="1"/>
              <a:t>konzistenci</a:t>
            </a:r>
            <a:r>
              <a:rPr lang="en-US" dirty="0"/>
              <a:t> KTS - </a:t>
            </a:r>
            <a:r>
              <a:rPr lang="en-US" dirty="0" err="1"/>
              <a:t>Waskel</a:t>
            </a:r>
            <a:r>
              <a:rPr lang="en-US" dirty="0"/>
              <a:t> a Coleman (1991), 331 </a:t>
            </a:r>
            <a:r>
              <a:rPr lang="en-US" dirty="0" err="1"/>
              <a:t>studentů</a:t>
            </a:r>
            <a:r>
              <a:rPr lang="en-US" dirty="0"/>
              <a:t>,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err="1"/>
              <a:t>koeficienty</a:t>
            </a:r>
            <a:r>
              <a:rPr lang="en-US" dirty="0"/>
              <a:t> 0.74 (EI), 0.89 (SN), 0.87 (TF), 0.88 (JP). </a:t>
            </a:r>
            <a:r>
              <a:rPr lang="en-US" dirty="0" err="1"/>
              <a:t>Fearn</a:t>
            </a:r>
            <a:r>
              <a:rPr lang="en-US" dirty="0"/>
              <a:t> et al. (2001), 367 </a:t>
            </a:r>
            <a:r>
              <a:rPr lang="en-US" dirty="0" err="1"/>
              <a:t>studentů</a:t>
            </a:r>
            <a:r>
              <a:rPr lang="en-US" dirty="0"/>
              <a:t>,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err="1"/>
              <a:t>koeficienty</a:t>
            </a:r>
            <a:r>
              <a:rPr lang="en-US" dirty="0"/>
              <a:t> 0.68 (EI), 0.73 (SN), 0.74 (TF), 0.82 (JP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4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8309"/>
            <a:ext cx="8229600" cy="5668963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Výzkumu</a:t>
            </a:r>
            <a:r>
              <a:rPr lang="en-US" dirty="0"/>
              <a:t> se </a:t>
            </a:r>
            <a:r>
              <a:rPr lang="en-US" dirty="0" err="1"/>
              <a:t>účastnilo</a:t>
            </a:r>
            <a:r>
              <a:rPr lang="en-US" dirty="0"/>
              <a:t> 554 </a:t>
            </a:r>
            <a:r>
              <a:rPr lang="en-US" dirty="0" err="1"/>
              <a:t>studentů</a:t>
            </a:r>
            <a:r>
              <a:rPr lang="en-US" dirty="0"/>
              <a:t>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spíš</a:t>
            </a:r>
            <a:r>
              <a:rPr lang="en-US" dirty="0"/>
              <a:t> </a:t>
            </a:r>
            <a:r>
              <a:rPr lang="en-US" dirty="0" err="1"/>
              <a:t>studentek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tvořily</a:t>
            </a:r>
            <a:r>
              <a:rPr lang="en-US" dirty="0"/>
              <a:t> 77% </a:t>
            </a:r>
            <a:r>
              <a:rPr lang="en-US" dirty="0" err="1"/>
              <a:t>vzorku</a:t>
            </a:r>
            <a:r>
              <a:rPr lang="en-US" dirty="0"/>
              <a:t>. Z </a:t>
            </a:r>
            <a:r>
              <a:rPr lang="en-US" dirty="0" err="1"/>
              <a:t>nějakého</a:t>
            </a:r>
            <a:r>
              <a:rPr lang="en-US" dirty="0"/>
              <a:t> </a:t>
            </a:r>
            <a:r>
              <a:rPr lang="en-US" dirty="0" err="1"/>
              <a:t>důvodu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použita</a:t>
            </a:r>
            <a:r>
              <a:rPr lang="en-US" dirty="0"/>
              <a:t> </a:t>
            </a:r>
            <a:r>
              <a:rPr lang="en-US" dirty="0" err="1"/>
              <a:t>stará</a:t>
            </a:r>
            <a:r>
              <a:rPr lang="en-US" dirty="0"/>
              <a:t> </a:t>
            </a:r>
            <a:r>
              <a:rPr lang="en-US" dirty="0" err="1"/>
              <a:t>verze</a:t>
            </a:r>
            <a:r>
              <a:rPr lang="en-US" dirty="0"/>
              <a:t> KTS z </a:t>
            </a:r>
            <a:r>
              <a:rPr lang="en-US" dirty="0" err="1"/>
              <a:t>roku</a:t>
            </a:r>
            <a:r>
              <a:rPr lang="en-US" dirty="0"/>
              <a:t> 1978. Data </a:t>
            </a:r>
            <a:r>
              <a:rPr lang="en-US" dirty="0" err="1"/>
              <a:t>analyzovali</a:t>
            </a:r>
            <a:r>
              <a:rPr lang="en-US" dirty="0"/>
              <a:t> v </a:t>
            </a:r>
            <a:r>
              <a:rPr lang="en-US" dirty="0" smtClean="0"/>
              <a:t>SPSS.</a:t>
            </a:r>
          </a:p>
          <a:p>
            <a:r>
              <a:rPr lang="en-US" dirty="0"/>
              <a:t>Alfa </a:t>
            </a:r>
            <a:r>
              <a:rPr lang="en-US" dirty="0" err="1"/>
              <a:t>koeficienty</a:t>
            </a:r>
            <a:r>
              <a:rPr lang="en-US" dirty="0"/>
              <a:t>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vyšly</a:t>
            </a:r>
            <a:r>
              <a:rPr lang="en-US" dirty="0"/>
              <a:t> </a:t>
            </a:r>
            <a:r>
              <a:rPr lang="en-US" dirty="0" err="1"/>
              <a:t>přijatelně</a:t>
            </a:r>
            <a:r>
              <a:rPr lang="en-US" dirty="0"/>
              <a:t>. EI </a:t>
            </a:r>
            <a:r>
              <a:rPr lang="en-US" dirty="0" err="1"/>
              <a:t>škála</a:t>
            </a:r>
            <a:r>
              <a:rPr lang="en-US" dirty="0"/>
              <a:t> </a:t>
            </a:r>
            <a:r>
              <a:rPr lang="en-US" dirty="0" err="1"/>
              <a:t>vyšla</a:t>
            </a:r>
            <a:r>
              <a:rPr lang="en-US" dirty="0"/>
              <a:t> </a:t>
            </a:r>
            <a:r>
              <a:rPr lang="en-US" dirty="0" err="1"/>
              <a:t>pozitivně</a:t>
            </a:r>
            <a:r>
              <a:rPr lang="en-US" dirty="0"/>
              <a:t> </a:t>
            </a:r>
            <a:r>
              <a:rPr lang="en-US" dirty="0" err="1"/>
              <a:t>korelovaná</a:t>
            </a:r>
            <a:r>
              <a:rPr lang="en-US" dirty="0"/>
              <a:t> s E </a:t>
            </a:r>
            <a:r>
              <a:rPr lang="en-US" dirty="0" err="1"/>
              <a:t>škálou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navíc</a:t>
            </a:r>
            <a:r>
              <a:rPr lang="en-US" dirty="0"/>
              <a:t> </a:t>
            </a:r>
            <a:r>
              <a:rPr lang="en-US" dirty="0" err="1"/>
              <a:t>významně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slabě</a:t>
            </a:r>
            <a:r>
              <a:rPr lang="en-US" dirty="0"/>
              <a:t> </a:t>
            </a:r>
            <a:r>
              <a:rPr lang="en-US" dirty="0" err="1"/>
              <a:t>koreovaná</a:t>
            </a:r>
            <a:r>
              <a:rPr lang="en-US" dirty="0"/>
              <a:t> s SN a JP </a:t>
            </a:r>
            <a:r>
              <a:rPr lang="en-US" dirty="0" err="1"/>
              <a:t>škálami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naznačuje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N a P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extravertní</a:t>
            </a:r>
            <a:r>
              <a:rPr lang="en-US" dirty="0"/>
              <a:t>, </a:t>
            </a:r>
            <a:r>
              <a:rPr lang="en-US" dirty="0" err="1"/>
              <a:t>než</a:t>
            </a:r>
            <a:r>
              <a:rPr lang="en-US" dirty="0"/>
              <a:t> S a J </a:t>
            </a:r>
            <a:r>
              <a:rPr lang="en-US" dirty="0" err="1"/>
              <a:t>typy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err="1"/>
              <a:t>Autoři</a:t>
            </a:r>
            <a:r>
              <a:rPr lang="en-US" dirty="0"/>
              <a:t> </a:t>
            </a:r>
            <a:r>
              <a:rPr lang="en-US" dirty="0" err="1"/>
              <a:t>navrhují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v </a:t>
            </a:r>
            <a:r>
              <a:rPr lang="en-US" dirty="0" err="1"/>
              <a:t>zájmu</a:t>
            </a:r>
            <a:r>
              <a:rPr lang="en-US" dirty="0"/>
              <a:t> </a:t>
            </a:r>
            <a:r>
              <a:rPr lang="en-US" dirty="0" err="1"/>
              <a:t>konstruktů</a:t>
            </a:r>
            <a:r>
              <a:rPr lang="en-US" dirty="0"/>
              <a:t> </a:t>
            </a:r>
            <a:r>
              <a:rPr lang="en-US" dirty="0" err="1"/>
              <a:t>psychologických</a:t>
            </a:r>
            <a:r>
              <a:rPr lang="en-US" dirty="0"/>
              <a:t> </a:t>
            </a:r>
            <a:r>
              <a:rPr lang="en-US" dirty="0" err="1"/>
              <a:t>typů</a:t>
            </a:r>
            <a:r>
              <a:rPr lang="en-US" dirty="0"/>
              <a:t> by </a:t>
            </a:r>
            <a:r>
              <a:rPr lang="en-US" dirty="0" err="1"/>
              <a:t>mohlo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příhodné</a:t>
            </a:r>
            <a:r>
              <a:rPr lang="en-US" dirty="0"/>
              <a:t> </a:t>
            </a:r>
            <a:r>
              <a:rPr lang="en-US" dirty="0" err="1"/>
              <a:t>znovunavštívit</a:t>
            </a:r>
            <a:r>
              <a:rPr lang="en-US" dirty="0"/>
              <a:t> u </a:t>
            </a:r>
            <a:r>
              <a:rPr lang="en-US" dirty="0" err="1"/>
              <a:t>Keirseyho</a:t>
            </a:r>
            <a:r>
              <a:rPr lang="en-US" dirty="0"/>
              <a:t> EI a SN </a:t>
            </a:r>
            <a:r>
              <a:rPr lang="en-US" dirty="0" err="1"/>
              <a:t>škálu</a:t>
            </a:r>
            <a:r>
              <a:rPr lang="en-US" dirty="0"/>
              <a:t>. </a:t>
            </a:r>
            <a:r>
              <a:rPr lang="en-US" dirty="0" err="1"/>
              <a:t>Nepomáhá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je </a:t>
            </a:r>
            <a:r>
              <a:rPr lang="en-US" dirty="0" err="1"/>
              <a:t>konstrukt</a:t>
            </a:r>
            <a:r>
              <a:rPr lang="en-US" dirty="0"/>
              <a:t> </a:t>
            </a:r>
            <a:r>
              <a:rPr lang="en-US" dirty="0" err="1"/>
              <a:t>introverze</a:t>
            </a:r>
            <a:r>
              <a:rPr lang="en-US" dirty="0"/>
              <a:t> </a:t>
            </a:r>
            <a:r>
              <a:rPr lang="en-US" dirty="0" err="1"/>
              <a:t>spojen</a:t>
            </a:r>
            <a:r>
              <a:rPr lang="en-US" dirty="0"/>
              <a:t> s </a:t>
            </a:r>
            <a:r>
              <a:rPr lang="en-US" dirty="0" err="1"/>
              <a:t>úzkostí</a:t>
            </a:r>
            <a:r>
              <a:rPr lang="en-US" dirty="0"/>
              <a:t> a </a:t>
            </a:r>
            <a:r>
              <a:rPr lang="en-US" dirty="0" err="1"/>
              <a:t>neuroticismem</a:t>
            </a:r>
            <a:r>
              <a:rPr lang="en-US" dirty="0"/>
              <a:t> a </a:t>
            </a:r>
            <a:r>
              <a:rPr lang="en-US" dirty="0" err="1"/>
              <a:t>konstrukt</a:t>
            </a:r>
            <a:r>
              <a:rPr lang="en-US" dirty="0"/>
              <a:t> </a:t>
            </a:r>
            <a:r>
              <a:rPr lang="en-US" dirty="0" err="1"/>
              <a:t>extraverze</a:t>
            </a:r>
            <a:r>
              <a:rPr lang="en-US" dirty="0"/>
              <a:t> s </a:t>
            </a:r>
            <a:r>
              <a:rPr lang="en-US" dirty="0" err="1"/>
              <a:t>emoční</a:t>
            </a:r>
            <a:r>
              <a:rPr lang="en-US" dirty="0"/>
              <a:t> </a:t>
            </a:r>
            <a:r>
              <a:rPr lang="en-US" dirty="0" err="1"/>
              <a:t>stabilitou</a:t>
            </a:r>
            <a:r>
              <a:rPr lang="en-US" dirty="0"/>
              <a:t>. </a:t>
            </a:r>
            <a:r>
              <a:rPr lang="en-US" dirty="0" err="1"/>
              <a:t>Stejně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je </a:t>
            </a:r>
            <a:r>
              <a:rPr lang="en-US" dirty="0" err="1"/>
              <a:t>intuice</a:t>
            </a:r>
            <a:r>
              <a:rPr lang="en-US" dirty="0"/>
              <a:t> </a:t>
            </a:r>
            <a:r>
              <a:rPr lang="en-US" dirty="0" err="1"/>
              <a:t>spojená</a:t>
            </a:r>
            <a:r>
              <a:rPr lang="en-US" dirty="0"/>
              <a:t> s </a:t>
            </a:r>
            <a:r>
              <a:rPr lang="en-US" dirty="0" err="1"/>
              <a:t>neústupností</a:t>
            </a:r>
            <a:r>
              <a:rPr lang="en-US" dirty="0"/>
              <a:t> a </a:t>
            </a:r>
            <a:r>
              <a:rPr lang="en-US" dirty="0" err="1"/>
              <a:t>smysly</a:t>
            </a:r>
            <a:r>
              <a:rPr lang="en-US" dirty="0"/>
              <a:t> se </a:t>
            </a:r>
            <a:r>
              <a:rPr lang="en-US" dirty="0" err="1"/>
              <a:t>vstřícností</a:t>
            </a:r>
            <a:r>
              <a:rPr lang="en-US" dirty="0"/>
              <a:t> (</a:t>
            </a:r>
            <a:r>
              <a:rPr lang="en-US" dirty="0" err="1"/>
              <a:t>statisticky</a:t>
            </a:r>
            <a:r>
              <a:rPr lang="en-US" dirty="0"/>
              <a:t> </a:t>
            </a:r>
            <a:r>
              <a:rPr lang="en-US" dirty="0" err="1"/>
              <a:t>významné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-0.36 a -0.37).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41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k</a:t>
            </a:r>
            <a:r>
              <a:rPr lang="en-US" sz="3600" dirty="0" err="1" smtClean="0"/>
              <a:t>eirsey.com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Pravděpodobně</a:t>
            </a:r>
            <a:r>
              <a:rPr lang="en-US" dirty="0" smtClean="0"/>
              <a:t> </a:t>
            </a:r>
            <a:r>
              <a:rPr lang="en-US" dirty="0" err="1" smtClean="0"/>
              <a:t>jaksi</a:t>
            </a:r>
            <a:r>
              <a:rPr lang="en-US" dirty="0" smtClean="0"/>
              <a:t> “</a:t>
            </a:r>
            <a:r>
              <a:rPr lang="en-US" dirty="0" err="1" smtClean="0"/>
              <a:t>oficiální</a:t>
            </a:r>
            <a:r>
              <a:rPr lang="en-US" dirty="0" smtClean="0"/>
              <a:t>” </a:t>
            </a:r>
            <a:r>
              <a:rPr lang="en-US" dirty="0" err="1" smtClean="0"/>
              <a:t>stránky</a:t>
            </a:r>
            <a:endParaRPr lang="en-US" dirty="0" smtClean="0"/>
          </a:p>
          <a:p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manuál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psychometrických</a:t>
            </a:r>
            <a:r>
              <a:rPr lang="en-US" dirty="0" smtClean="0"/>
              <a:t> </a:t>
            </a:r>
            <a:r>
              <a:rPr lang="en-US" dirty="0" err="1" smtClean="0"/>
              <a:t>standardů</a:t>
            </a:r>
            <a:r>
              <a:rPr lang="en-US" dirty="0" smtClean="0"/>
              <a:t> k </a:t>
            </a:r>
            <a:r>
              <a:rPr lang="en-US" dirty="0" err="1" smtClean="0"/>
              <a:t>dostání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60$ (!)</a:t>
            </a:r>
          </a:p>
          <a:p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vyplnění</a:t>
            </a:r>
            <a:r>
              <a:rPr lang="en-US" dirty="0" smtClean="0"/>
              <a:t> </a:t>
            </a:r>
            <a:r>
              <a:rPr lang="en-US" dirty="0" err="1" smtClean="0"/>
              <a:t>testu</a:t>
            </a:r>
            <a:r>
              <a:rPr lang="en-US" dirty="0" smtClean="0"/>
              <a:t> </a:t>
            </a:r>
            <a:r>
              <a:rPr lang="en-US" dirty="0" err="1" smtClean="0"/>
              <a:t>zdarma</a:t>
            </a:r>
            <a:r>
              <a:rPr lang="en-US" dirty="0" smtClean="0"/>
              <a:t>, ale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Základní teoretické informace tam přecejen jsou</a:t>
            </a:r>
          </a:p>
          <a:p>
            <a:r>
              <a:rPr lang="is-IS" dirty="0" smtClean="0"/>
              <a:t>Kniha je mnohem lepší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0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Závěrečné</a:t>
            </a:r>
            <a:r>
              <a:rPr lang="en-US" sz="3600" dirty="0" smtClean="0"/>
              <a:t> </a:t>
            </a:r>
            <a:r>
              <a:rPr lang="en-US" sz="3600" dirty="0" err="1" smtClean="0"/>
              <a:t>hodnocení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Slovy</a:t>
            </a:r>
            <a:r>
              <a:rPr lang="en-US" dirty="0" smtClean="0"/>
              <a:t> “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/>
              <a:t>+ KTS je </a:t>
            </a:r>
            <a:r>
              <a:rPr lang="en-US" dirty="0" err="1"/>
              <a:t>jednoduchý</a:t>
            </a:r>
            <a:r>
              <a:rPr lang="en-US" dirty="0"/>
              <a:t> a </a:t>
            </a:r>
            <a:r>
              <a:rPr lang="en-US" dirty="0" err="1"/>
              <a:t>intuitivní</a:t>
            </a:r>
            <a:r>
              <a:rPr lang="en-US" dirty="0"/>
              <a:t>, </a:t>
            </a:r>
            <a:r>
              <a:rPr lang="en-US" dirty="0" err="1"/>
              <a:t>nedá</a:t>
            </a:r>
            <a:r>
              <a:rPr lang="en-US" dirty="0"/>
              <a:t> se mu </a:t>
            </a:r>
            <a:r>
              <a:rPr lang="en-US" dirty="0" err="1"/>
              <a:t>upřít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jistá</a:t>
            </a:r>
            <a:r>
              <a:rPr lang="en-US" dirty="0"/>
              <a:t> </a:t>
            </a:r>
            <a:r>
              <a:rPr lang="en-US" dirty="0" err="1"/>
              <a:t>estetika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+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poměrně</a:t>
            </a:r>
            <a:r>
              <a:rPr lang="en-US" dirty="0"/>
              <a:t> </a:t>
            </a:r>
            <a:r>
              <a:rPr lang="en-US" dirty="0" err="1"/>
              <a:t>obsáhlá</a:t>
            </a:r>
            <a:r>
              <a:rPr lang="en-US" dirty="0"/>
              <a:t> </a:t>
            </a:r>
            <a:r>
              <a:rPr lang="en-US" dirty="0" err="1"/>
              <a:t>koncepce</a:t>
            </a:r>
            <a:r>
              <a:rPr lang="en-US" dirty="0"/>
              <a:t> s </a:t>
            </a:r>
            <a:r>
              <a:rPr lang="en-US" dirty="0" err="1"/>
              <a:t>dlouhou</a:t>
            </a:r>
            <a:r>
              <a:rPr lang="en-US" dirty="0"/>
              <a:t> </a:t>
            </a:r>
            <a:r>
              <a:rPr lang="en-US" dirty="0" err="1"/>
              <a:t>historií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+ je </a:t>
            </a:r>
            <a:r>
              <a:rPr lang="en-US" dirty="0" err="1"/>
              <a:t>myslím</a:t>
            </a:r>
            <a:r>
              <a:rPr lang="en-US" dirty="0"/>
              <a:t> </a:t>
            </a:r>
            <a:r>
              <a:rPr lang="en-US" dirty="0" err="1"/>
              <a:t>znát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výsledek</a:t>
            </a:r>
            <a:r>
              <a:rPr lang="en-US" dirty="0"/>
              <a:t> </a:t>
            </a:r>
            <a:r>
              <a:rPr lang="en-US" dirty="0" err="1"/>
              <a:t>dlouholeté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přemýšlivého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/</a:t>
            </a:r>
            <a:r>
              <a:rPr lang="en-US" dirty="0" err="1" smtClean="0"/>
              <a:t>lidí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snaha</a:t>
            </a:r>
            <a:r>
              <a:rPr lang="en-US" dirty="0" smtClean="0"/>
              <a:t> o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těžko</a:t>
            </a:r>
            <a:r>
              <a:rPr lang="en-US" dirty="0"/>
              <a:t> o </a:t>
            </a:r>
            <a:r>
              <a:rPr lang="en-US" dirty="0" err="1"/>
              <a:t>něm</a:t>
            </a:r>
            <a:r>
              <a:rPr lang="en-US" dirty="0"/>
              <a:t> </a:t>
            </a:r>
            <a:r>
              <a:rPr lang="en-US" dirty="0" err="1"/>
              <a:t>dohledat</a:t>
            </a:r>
            <a:r>
              <a:rPr lang="en-US" dirty="0"/>
              <a:t> </a:t>
            </a:r>
            <a:r>
              <a:rPr lang="en-US" dirty="0" err="1"/>
              <a:t>použitelná</a:t>
            </a:r>
            <a:r>
              <a:rPr lang="en-US" dirty="0"/>
              <a:t> data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navzdory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je </a:t>
            </a:r>
            <a:r>
              <a:rPr lang="en-US" dirty="0" err="1"/>
              <a:t>zřejmě</a:t>
            </a:r>
            <a:r>
              <a:rPr lang="en-US" dirty="0"/>
              <a:t> </a:t>
            </a:r>
            <a:r>
              <a:rPr lang="en-US" dirty="0" err="1"/>
              <a:t>hromadně</a:t>
            </a:r>
            <a:r>
              <a:rPr lang="en-US" dirty="0"/>
              <a:t> </a:t>
            </a:r>
            <a:r>
              <a:rPr lang="en-US" dirty="0" err="1"/>
              <a:t>využíván</a:t>
            </a:r>
            <a:r>
              <a:rPr lang="en-US" dirty="0"/>
              <a:t>, </a:t>
            </a:r>
            <a:r>
              <a:rPr lang="en-US" dirty="0" err="1"/>
              <a:t>pravděpodobně</a:t>
            </a:r>
            <a:r>
              <a:rPr lang="en-US" dirty="0"/>
              <a:t> </a:t>
            </a:r>
            <a:r>
              <a:rPr lang="en-US" dirty="0" err="1"/>
              <a:t>nejvíc</a:t>
            </a:r>
            <a:r>
              <a:rPr lang="en-US" dirty="0"/>
              <a:t> v </a:t>
            </a:r>
            <a:r>
              <a:rPr lang="en-US" dirty="0" err="1"/>
              <a:t>pracovní</a:t>
            </a:r>
            <a:r>
              <a:rPr lang="en-US" dirty="0"/>
              <a:t> </a:t>
            </a:r>
            <a:r>
              <a:rPr lang="en-US" dirty="0" err="1"/>
              <a:t>oblasti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to </a:t>
            </a:r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značně</a:t>
            </a:r>
            <a:r>
              <a:rPr lang="en-US" dirty="0" smtClean="0"/>
              <a:t> </a:t>
            </a:r>
            <a:r>
              <a:rPr lang="en-US" dirty="0" err="1"/>
              <a:t>komerční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1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517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Všem</a:t>
            </a:r>
            <a:r>
              <a:rPr lang="en-US" dirty="0" smtClean="0"/>
              <a:t>, co </a:t>
            </a:r>
            <a:r>
              <a:rPr lang="en-US" dirty="0" err="1" smtClean="0"/>
              <a:t>udrželi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 </a:t>
            </a:r>
            <a:r>
              <a:rPr lang="en-US" dirty="0" err="1" smtClean="0"/>
              <a:t>patří</a:t>
            </a:r>
            <a:r>
              <a:rPr lang="en-US" dirty="0" smtClean="0"/>
              <a:t> </a:t>
            </a:r>
            <a:r>
              <a:rPr lang="en-US" dirty="0" err="1" smtClean="0"/>
              <a:t>mé</a:t>
            </a:r>
            <a:r>
              <a:rPr lang="en-US" dirty="0" smtClean="0"/>
              <a:t> </a:t>
            </a:r>
            <a:r>
              <a:rPr lang="en-US" dirty="0" err="1" smtClean="0"/>
              <a:t>díky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63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David </a:t>
            </a:r>
            <a:r>
              <a:rPr lang="en-US" sz="3600" dirty="0" err="1" smtClean="0"/>
              <a:t>Keirsey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Americký</a:t>
            </a:r>
            <a:r>
              <a:rPr lang="en-US" dirty="0" smtClean="0"/>
              <a:t> </a:t>
            </a:r>
            <a:r>
              <a:rPr lang="en-US" dirty="0" err="1" smtClean="0"/>
              <a:t>psycholog</a:t>
            </a:r>
            <a:r>
              <a:rPr lang="en-US" dirty="0" smtClean="0"/>
              <a:t> * 1921, + 2013</a:t>
            </a:r>
          </a:p>
          <a:p>
            <a:r>
              <a:rPr lang="en-US" dirty="0" err="1" smtClean="0"/>
              <a:t>Emeritní</a:t>
            </a:r>
            <a:r>
              <a:rPr lang="en-US" dirty="0" smtClean="0"/>
              <a:t> </a:t>
            </a:r>
            <a:r>
              <a:rPr lang="en-US" dirty="0" err="1" smtClean="0"/>
              <a:t>profesor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California State University, </a:t>
            </a:r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několika</a:t>
            </a:r>
            <a:r>
              <a:rPr lang="en-US" dirty="0" smtClean="0"/>
              <a:t> </a:t>
            </a:r>
            <a:r>
              <a:rPr lang="en-US" dirty="0" err="1" smtClean="0"/>
              <a:t>knih</a:t>
            </a:r>
            <a:r>
              <a:rPr lang="en-US" dirty="0" smtClean="0"/>
              <a:t> (Please Understand Me II)</a:t>
            </a:r>
          </a:p>
          <a:p>
            <a:r>
              <a:rPr lang="en-US" dirty="0" err="1" smtClean="0"/>
              <a:t>Za</a:t>
            </a:r>
            <a:r>
              <a:rPr lang="en-US" dirty="0" smtClean="0"/>
              <a:t> WW2 </a:t>
            </a:r>
            <a:r>
              <a:rPr lang="en-US" dirty="0" err="1" smtClean="0"/>
              <a:t>sloužil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pilot v </a:t>
            </a:r>
            <a:r>
              <a:rPr lang="en-US" dirty="0" err="1" smtClean="0"/>
              <a:t>pacifické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endParaRPr lang="en-US" dirty="0" smtClean="0"/>
          </a:p>
          <a:p>
            <a:r>
              <a:rPr lang="en-US" dirty="0" err="1" smtClean="0"/>
              <a:t>Zabýval</a:t>
            </a:r>
            <a:r>
              <a:rPr lang="en-US" dirty="0" smtClean="0"/>
              <a:t> se </a:t>
            </a:r>
            <a:r>
              <a:rPr lang="en-US" dirty="0" err="1" smtClean="0"/>
              <a:t>mj</a:t>
            </a:r>
            <a:r>
              <a:rPr lang="en-US" dirty="0" smtClean="0"/>
              <a:t>. </a:t>
            </a:r>
            <a:r>
              <a:rPr lang="en-US" dirty="0" err="1"/>
              <a:t>z</a:t>
            </a:r>
            <a:r>
              <a:rPr lang="en-US" dirty="0" err="1" smtClean="0"/>
              <a:t>vládáním</a:t>
            </a:r>
            <a:r>
              <a:rPr lang="en-US" dirty="0" smtClean="0"/>
              <a:t> </a:t>
            </a:r>
            <a:r>
              <a:rPr lang="en-US" dirty="0" err="1" smtClean="0"/>
              <a:t>kofliktů</a:t>
            </a:r>
            <a:r>
              <a:rPr lang="en-US" dirty="0" smtClean="0"/>
              <a:t>, </a:t>
            </a:r>
            <a:r>
              <a:rPr lang="en-US" dirty="0" err="1" smtClean="0"/>
              <a:t>partnerským</a:t>
            </a:r>
            <a:r>
              <a:rPr lang="en-US" dirty="0" smtClean="0"/>
              <a:t> a </a:t>
            </a:r>
            <a:r>
              <a:rPr lang="en-US" dirty="0" err="1" smtClean="0"/>
              <a:t>rodinným</a:t>
            </a:r>
            <a:r>
              <a:rPr lang="en-US" dirty="0" smtClean="0"/>
              <a:t> </a:t>
            </a:r>
            <a:r>
              <a:rPr lang="en-US" dirty="0" err="1" smtClean="0"/>
              <a:t>poradenstvím</a:t>
            </a:r>
            <a:r>
              <a:rPr lang="en-US" dirty="0" smtClean="0"/>
              <a:t>, v </a:t>
            </a:r>
            <a:r>
              <a:rPr lang="en-US" dirty="0" err="1" smtClean="0"/>
              <a:t>oboru</a:t>
            </a:r>
            <a:r>
              <a:rPr lang="en-US" dirty="0" smtClean="0"/>
              <a:t> </a:t>
            </a:r>
            <a:r>
              <a:rPr lang="en-US" dirty="0" err="1" smtClean="0"/>
              <a:t>začínal</a:t>
            </a:r>
            <a:r>
              <a:rPr lang="en-US" dirty="0" smtClean="0"/>
              <a:t> </a:t>
            </a:r>
            <a:r>
              <a:rPr lang="en-US" dirty="0" err="1" smtClean="0"/>
              <a:t>prací</a:t>
            </a:r>
            <a:r>
              <a:rPr lang="en-US" dirty="0" smtClean="0"/>
              <a:t> s </a:t>
            </a:r>
            <a:r>
              <a:rPr lang="en-US" dirty="0" err="1" smtClean="0"/>
              <a:t>problémovou</a:t>
            </a:r>
            <a:r>
              <a:rPr lang="en-US" dirty="0" smtClean="0"/>
              <a:t> </a:t>
            </a:r>
            <a:r>
              <a:rPr lang="en-US" dirty="0" err="1" smtClean="0"/>
              <a:t>mládeží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1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Keirsey</a:t>
            </a:r>
            <a:r>
              <a:rPr lang="en-US" sz="3600" dirty="0" smtClean="0"/>
              <a:t> Temperament Sorter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verze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70. let</a:t>
            </a:r>
          </a:p>
          <a:p>
            <a:r>
              <a:rPr lang="en-US" dirty="0" err="1" smtClean="0"/>
              <a:t>Pochází</a:t>
            </a:r>
            <a:r>
              <a:rPr lang="en-US" dirty="0" smtClean="0"/>
              <a:t> z </a:t>
            </a:r>
            <a:r>
              <a:rPr lang="en-US" dirty="0" err="1" smtClean="0"/>
              <a:t>myšlenkové</a:t>
            </a:r>
            <a:r>
              <a:rPr lang="en-US" dirty="0" smtClean="0"/>
              <a:t> </a:t>
            </a:r>
            <a:r>
              <a:rPr lang="en-US" dirty="0" err="1" smtClean="0"/>
              <a:t>rodiny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čtyř</a:t>
            </a:r>
            <a:r>
              <a:rPr lang="en-US" dirty="0" smtClean="0"/>
              <a:t> </a:t>
            </a:r>
            <a:r>
              <a:rPr lang="en-US" dirty="0" err="1" smtClean="0"/>
              <a:t>temperamentů</a:t>
            </a:r>
            <a:r>
              <a:rPr lang="en-US" dirty="0" smtClean="0"/>
              <a:t>, </a:t>
            </a:r>
            <a:r>
              <a:rPr lang="en-US" dirty="0" err="1" smtClean="0"/>
              <a:t>jež</a:t>
            </a:r>
            <a:r>
              <a:rPr lang="en-US" dirty="0" smtClean="0"/>
              <a:t> </a:t>
            </a:r>
            <a:r>
              <a:rPr lang="en-US" dirty="0" err="1" smtClean="0"/>
              <a:t>doloženě</a:t>
            </a:r>
            <a:r>
              <a:rPr lang="en-US" dirty="0" smtClean="0"/>
              <a:t> </a:t>
            </a:r>
            <a:r>
              <a:rPr lang="en-US" dirty="0" err="1" smtClean="0"/>
              <a:t>počíná</a:t>
            </a:r>
            <a:r>
              <a:rPr lang="en-US" dirty="0" smtClean="0"/>
              <a:t> </a:t>
            </a:r>
            <a:r>
              <a:rPr lang="en-US" dirty="0" err="1" smtClean="0"/>
              <a:t>Hippokratem</a:t>
            </a:r>
            <a:endParaRPr lang="en-US" dirty="0" smtClean="0"/>
          </a:p>
          <a:p>
            <a:r>
              <a:rPr lang="en-US" dirty="0" err="1" smtClean="0"/>
              <a:t>Bezprostředním</a:t>
            </a:r>
            <a:r>
              <a:rPr lang="en-US" dirty="0" smtClean="0"/>
              <a:t> </a:t>
            </a:r>
            <a:r>
              <a:rPr lang="en-US" dirty="0" err="1" smtClean="0"/>
              <a:t>základem</a:t>
            </a:r>
            <a:r>
              <a:rPr lang="en-US" dirty="0" smtClean="0"/>
              <a:t> je </a:t>
            </a:r>
            <a:r>
              <a:rPr lang="en-US" dirty="0" err="1" smtClean="0"/>
              <a:t>ovšem</a:t>
            </a:r>
            <a:r>
              <a:rPr lang="en-US" dirty="0" smtClean="0"/>
              <a:t> MBTI (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škály</a:t>
            </a:r>
            <a:r>
              <a:rPr lang="en-US" dirty="0" smtClean="0"/>
              <a:t> se </a:t>
            </a:r>
            <a:r>
              <a:rPr lang="en-US" dirty="0" err="1" smtClean="0"/>
              <a:t>jmenují</a:t>
            </a:r>
            <a:r>
              <a:rPr lang="en-US" dirty="0" smtClean="0"/>
              <a:t> </a:t>
            </a:r>
            <a:r>
              <a:rPr lang="en-US" dirty="0" err="1" smtClean="0"/>
              <a:t>stejně</a:t>
            </a:r>
            <a:r>
              <a:rPr lang="en-US" dirty="0" smtClean="0"/>
              <a:t> a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podobně</a:t>
            </a:r>
            <a:r>
              <a:rPr lang="en-US" dirty="0" smtClean="0"/>
              <a:t> </a:t>
            </a:r>
            <a:r>
              <a:rPr lang="en-US" dirty="0" err="1" smtClean="0"/>
              <a:t>definované</a:t>
            </a:r>
            <a:r>
              <a:rPr lang="en-US" dirty="0" smtClean="0"/>
              <a:t>)</a:t>
            </a:r>
          </a:p>
          <a:p>
            <a:r>
              <a:rPr lang="en-US" dirty="0" err="1"/>
              <a:t>Jinak</a:t>
            </a:r>
            <a:r>
              <a:rPr lang="en-US" dirty="0"/>
              <a:t> se </a:t>
            </a:r>
            <a:r>
              <a:rPr lang="en-US" dirty="0" err="1"/>
              <a:t>taky</a:t>
            </a:r>
            <a:r>
              <a:rPr lang="en-US" dirty="0"/>
              <a:t> </a:t>
            </a:r>
            <a:r>
              <a:rPr lang="en-US" dirty="0" err="1"/>
              <a:t>hlásí</a:t>
            </a:r>
            <a:r>
              <a:rPr lang="en-US" dirty="0"/>
              <a:t> k </a:t>
            </a:r>
            <a:r>
              <a:rPr lang="en-US" dirty="0" err="1"/>
              <a:t>Adickesovi</a:t>
            </a:r>
            <a:r>
              <a:rPr lang="en-US" dirty="0"/>
              <a:t>, </a:t>
            </a:r>
            <a:r>
              <a:rPr lang="en-US" dirty="0" err="1"/>
              <a:t>Sprängerovi</a:t>
            </a:r>
            <a:r>
              <a:rPr lang="en-US" dirty="0"/>
              <a:t>, </a:t>
            </a:r>
            <a:r>
              <a:rPr lang="en-US" dirty="0" err="1"/>
              <a:t>Kretschmerovi</a:t>
            </a:r>
            <a:r>
              <a:rPr lang="en-US" dirty="0"/>
              <a:t>, </a:t>
            </a:r>
            <a:r>
              <a:rPr lang="en-US" dirty="0" err="1"/>
              <a:t>Frommovi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starých</a:t>
            </a:r>
            <a:r>
              <a:rPr lang="en-US" dirty="0"/>
              <a:t> </a:t>
            </a:r>
            <a:r>
              <a:rPr lang="en-US" dirty="0" err="1"/>
              <a:t>časů</a:t>
            </a:r>
            <a:r>
              <a:rPr lang="en-US" dirty="0"/>
              <a:t> k </a:t>
            </a:r>
            <a:r>
              <a:rPr lang="en-US" dirty="0" err="1"/>
              <a:t>Platónovi</a:t>
            </a:r>
            <a:r>
              <a:rPr lang="en-US" dirty="0"/>
              <a:t>, </a:t>
            </a:r>
            <a:r>
              <a:rPr lang="en-US" dirty="0" err="1"/>
              <a:t>Aristotelovi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Galénovi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086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Příklady</a:t>
            </a:r>
            <a:r>
              <a:rPr lang="en-US" sz="2800" dirty="0" smtClean="0"/>
              <a:t> </a:t>
            </a:r>
            <a:r>
              <a:rPr lang="en-US" sz="2800" dirty="0" err="1" smtClean="0"/>
              <a:t>položek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900"/>
            <a:ext cx="8229600" cy="55648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1) When the phone rings do you (a) run to get to it first (b) hope someone else will answer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are you more (a) observant than introspective (b) introspective than observant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) it is worse to (a) have your head in clouds (b) be in a rut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with people are you usually more (a) firm than gentle (b) gentle than firm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 are you more comfortable in making (a) critical </a:t>
            </a:r>
            <a:r>
              <a:rPr lang="en-US" dirty="0" err="1"/>
              <a:t>judgements</a:t>
            </a:r>
            <a:r>
              <a:rPr lang="en-US" dirty="0"/>
              <a:t> (b) value </a:t>
            </a:r>
            <a:r>
              <a:rPr lang="en-US" dirty="0" err="1"/>
              <a:t>judgements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) is clutter in the workplace something you (a) take time to straighten up (b) tolerate pretty well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) it is your way to (a) make up your mind quickly (b) pick and choose at some length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) waiting in line, do you often (a) chat with others (b) stick to business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) are you more (a) sensible than ideational (b) ideational than sensible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dirty="0"/>
              <a:t>) are you more interested in (a) what is actual (b) what is possible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869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Testové</a:t>
            </a:r>
            <a:r>
              <a:rPr lang="en-US" sz="3600" dirty="0" smtClean="0"/>
              <a:t> </a:t>
            </a:r>
            <a:r>
              <a:rPr lang="en-US" sz="3600" dirty="0" err="1" smtClean="0"/>
              <a:t>dimenze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174247"/>
              </p:ext>
            </p:extLst>
          </p:nvPr>
        </p:nvGraphicFramePr>
        <p:xfrm>
          <a:off x="457200" y="1600197"/>
          <a:ext cx="8229600" cy="4706665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4114800"/>
                <a:gridCol w="4114800"/>
              </a:tblGrid>
              <a:tr h="941333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Objektivní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Subjektivní</a:t>
                      </a:r>
                      <a:endParaRPr lang="en-US" sz="2800" b="0" dirty="0"/>
                    </a:p>
                  </a:txBody>
                  <a:tcPr/>
                </a:tc>
              </a:tr>
              <a:tr h="9413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 - </a:t>
                      </a:r>
                      <a:r>
                        <a:rPr lang="en-US" sz="2800" dirty="0" err="1" smtClean="0"/>
                        <a:t>Extraverze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 - </a:t>
                      </a:r>
                      <a:r>
                        <a:rPr lang="en-US" sz="2800" dirty="0" err="1" smtClean="0"/>
                        <a:t>Introverze</a:t>
                      </a:r>
                      <a:endParaRPr lang="en-US" sz="2800" dirty="0"/>
                    </a:p>
                  </a:txBody>
                  <a:tcPr/>
                </a:tc>
              </a:tr>
              <a:tr h="9413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 - </a:t>
                      </a:r>
                      <a:r>
                        <a:rPr lang="en-US" sz="2800" dirty="0" err="1" smtClean="0"/>
                        <a:t>Smysly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 - </a:t>
                      </a:r>
                      <a:r>
                        <a:rPr lang="en-US" sz="2800" dirty="0" err="1" smtClean="0"/>
                        <a:t>Intuice</a:t>
                      </a:r>
                      <a:endParaRPr lang="en-US" sz="2800" dirty="0"/>
                    </a:p>
                  </a:txBody>
                  <a:tcPr/>
                </a:tc>
              </a:tr>
              <a:tr h="9413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 - </a:t>
                      </a:r>
                      <a:r>
                        <a:rPr lang="en-US" sz="2800" dirty="0" err="1" smtClean="0"/>
                        <a:t>Myšlení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 - </a:t>
                      </a:r>
                      <a:r>
                        <a:rPr lang="en-US" sz="2800" dirty="0" err="1" smtClean="0"/>
                        <a:t>Cítění</a:t>
                      </a:r>
                      <a:endParaRPr lang="en-US" sz="2800" dirty="0"/>
                    </a:p>
                  </a:txBody>
                  <a:tcPr/>
                </a:tc>
              </a:tr>
              <a:tr h="9413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J - </a:t>
                      </a:r>
                      <a:r>
                        <a:rPr lang="en-US" sz="2800" dirty="0" err="1" smtClean="0"/>
                        <a:t>Posuzování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 - </a:t>
                      </a:r>
                      <a:r>
                        <a:rPr lang="en-US" sz="2800" dirty="0" err="1" smtClean="0"/>
                        <a:t>Vnímání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7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pic>
        <p:nvPicPr>
          <p:cNvPr id="5" name="Content Placeholder 4" descr="temperament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4" r="-1844"/>
          <a:stretch>
            <a:fillRect/>
          </a:stretch>
        </p:blipFill>
        <p:spPr>
          <a:xfrm>
            <a:off x="128588" y="280987"/>
            <a:ext cx="9015412" cy="6577013"/>
          </a:xfrm>
        </p:spPr>
      </p:pic>
    </p:spTree>
    <p:extLst>
      <p:ext uri="{BB962C8B-B14F-4D97-AF65-F5344CB8AC3E}">
        <p14:creationId xmlns:p14="http://schemas.microsoft.com/office/powerpoint/2010/main" val="399994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Hlavní</a:t>
            </a:r>
            <a:r>
              <a:rPr lang="en-US" sz="3600" dirty="0" smtClean="0"/>
              <a:t> </a:t>
            </a:r>
            <a:r>
              <a:rPr lang="en-US" sz="3600" dirty="0" err="1" smtClean="0"/>
              <a:t>rozdíly</a:t>
            </a:r>
            <a:r>
              <a:rPr lang="en-US" sz="3600" dirty="0" smtClean="0"/>
              <a:t> </a:t>
            </a:r>
            <a:r>
              <a:rPr lang="en-US" sz="3600" dirty="0" err="1" smtClean="0"/>
              <a:t>oproti</a:t>
            </a:r>
            <a:r>
              <a:rPr lang="en-US" sz="3600" dirty="0" smtClean="0"/>
              <a:t> MBTI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Malá</a:t>
            </a:r>
            <a:r>
              <a:rPr lang="en-US" dirty="0" smtClean="0"/>
              <a:t> role </a:t>
            </a:r>
            <a:r>
              <a:rPr lang="en-US" dirty="0" err="1" smtClean="0"/>
              <a:t>extroverze</a:t>
            </a:r>
            <a:r>
              <a:rPr lang="en-US" dirty="0" smtClean="0"/>
              <a:t> a </a:t>
            </a:r>
            <a:r>
              <a:rPr lang="en-US" dirty="0" err="1" smtClean="0"/>
              <a:t>introverze</a:t>
            </a:r>
            <a:endParaRPr lang="en-US" dirty="0" smtClean="0"/>
          </a:p>
          <a:p>
            <a:r>
              <a:rPr lang="en-US" dirty="0" err="1" smtClean="0"/>
              <a:t>Myersová</a:t>
            </a:r>
            <a:r>
              <a:rPr lang="en-US" dirty="0" smtClean="0"/>
              <a:t> </a:t>
            </a:r>
            <a:r>
              <a:rPr lang="en-US" dirty="0" err="1" smtClean="0"/>
              <a:t>přebrala</a:t>
            </a:r>
            <a:r>
              <a:rPr lang="en-US" dirty="0" smtClean="0"/>
              <a:t> </a:t>
            </a:r>
            <a:r>
              <a:rPr lang="en-US" dirty="0" err="1" smtClean="0"/>
              <a:t>Jungovu</a:t>
            </a:r>
            <a:r>
              <a:rPr lang="en-US" dirty="0" smtClean="0"/>
              <a:t> </a:t>
            </a:r>
            <a:r>
              <a:rPr lang="en-US" dirty="0" err="1" smtClean="0"/>
              <a:t>chybu</a:t>
            </a:r>
            <a:r>
              <a:rPr lang="en-US" dirty="0" smtClean="0"/>
              <a:t>, </a:t>
            </a:r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pomíchala</a:t>
            </a:r>
            <a:r>
              <a:rPr lang="en-US" dirty="0" smtClean="0"/>
              <a:t> </a:t>
            </a:r>
            <a:r>
              <a:rPr lang="en-US" dirty="0" err="1" smtClean="0"/>
              <a:t>extroverzi</a:t>
            </a:r>
            <a:r>
              <a:rPr lang="en-US" dirty="0" smtClean="0"/>
              <a:t> se </a:t>
            </a:r>
            <a:r>
              <a:rPr lang="en-US" dirty="0" err="1" smtClean="0"/>
              <a:t>smyslovostí</a:t>
            </a:r>
            <a:r>
              <a:rPr lang="en-US" dirty="0" smtClean="0"/>
              <a:t> a </a:t>
            </a:r>
            <a:r>
              <a:rPr lang="en-US" dirty="0" err="1" smtClean="0"/>
              <a:t>introverzi</a:t>
            </a:r>
            <a:r>
              <a:rPr lang="en-US" dirty="0" smtClean="0"/>
              <a:t> s </a:t>
            </a:r>
            <a:r>
              <a:rPr lang="en-US" dirty="0" err="1" smtClean="0"/>
              <a:t>introspektivností</a:t>
            </a:r>
            <a:endParaRPr lang="en-US" dirty="0" smtClean="0"/>
          </a:p>
          <a:p>
            <a:r>
              <a:rPr lang="en-US" dirty="0" err="1" smtClean="0"/>
              <a:t>Nestaví</a:t>
            </a:r>
            <a:r>
              <a:rPr lang="en-US" dirty="0" smtClean="0"/>
              <a:t> </a:t>
            </a:r>
            <a:r>
              <a:rPr lang="en-US" dirty="0" err="1" smtClean="0"/>
              <a:t>typologii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psychických</a:t>
            </a:r>
            <a:r>
              <a:rPr lang="en-US" dirty="0" smtClean="0"/>
              <a:t> </a:t>
            </a:r>
            <a:r>
              <a:rPr lang="en-US" dirty="0" err="1" smtClean="0"/>
              <a:t>funkcích</a:t>
            </a:r>
            <a:r>
              <a:rPr lang="en-US" dirty="0" smtClean="0"/>
              <a:t>, ale </a:t>
            </a:r>
            <a:r>
              <a:rPr lang="en-US" dirty="0" err="1" smtClean="0"/>
              <a:t>na</a:t>
            </a:r>
            <a:r>
              <a:rPr lang="en-US" dirty="0" smtClean="0"/>
              <a:t> “</a:t>
            </a:r>
            <a:r>
              <a:rPr lang="en-US" dirty="0" err="1" smtClean="0"/>
              <a:t>inteligentních</a:t>
            </a:r>
            <a:r>
              <a:rPr lang="en-US" dirty="0" smtClean="0"/>
              <a:t> </a:t>
            </a:r>
            <a:r>
              <a:rPr lang="en-US" dirty="0" err="1" smtClean="0"/>
              <a:t>rolích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Např</a:t>
            </a:r>
            <a:r>
              <a:rPr lang="en-US" dirty="0" smtClean="0"/>
              <a:t>. ESTJ x ENTJ – U </a:t>
            </a:r>
            <a:r>
              <a:rPr lang="en-US" dirty="0" err="1" smtClean="0"/>
              <a:t>Keirseyho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 o </a:t>
            </a:r>
            <a:r>
              <a:rPr lang="en-US" dirty="0" err="1" smtClean="0"/>
              <a:t>opačné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54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Concurrent Validity of the Online Version of the KTS-II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Journal of Career Assessment, SAGE Journals, 2001</a:t>
            </a:r>
          </a:p>
          <a:p>
            <a:r>
              <a:rPr lang="en-US" dirty="0" err="1" smtClean="0"/>
              <a:t>Zpoplatněno</a:t>
            </a:r>
            <a:r>
              <a:rPr lang="en-US" dirty="0" smtClean="0"/>
              <a:t> </a:t>
            </a:r>
            <a:r>
              <a:rPr lang="en-US" dirty="0" err="1" smtClean="0"/>
              <a:t>cenou</a:t>
            </a:r>
            <a:r>
              <a:rPr lang="en-US" dirty="0" smtClean="0"/>
              <a:t> 36$, </a:t>
            </a:r>
            <a:r>
              <a:rPr lang="en-US" dirty="0" err="1" smtClean="0"/>
              <a:t>přihlášení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UK </a:t>
            </a:r>
            <a:r>
              <a:rPr lang="en-US" dirty="0" err="1" smtClean="0"/>
              <a:t>nepomohlo</a:t>
            </a:r>
            <a:endParaRPr lang="en-US" dirty="0" smtClean="0"/>
          </a:p>
          <a:p>
            <a:r>
              <a:rPr lang="en-US" dirty="0" err="1" smtClean="0"/>
              <a:t>Abstrakt</a:t>
            </a:r>
            <a:r>
              <a:rPr lang="en-US" dirty="0" smtClean="0"/>
              <a:t> </a:t>
            </a:r>
            <a:r>
              <a:rPr lang="en-US" dirty="0" err="1" smtClean="0"/>
              <a:t>konstatuje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pro </a:t>
            </a:r>
            <a:r>
              <a:rPr lang="en-US" dirty="0" err="1" smtClean="0"/>
              <a:t>podporu</a:t>
            </a:r>
            <a:r>
              <a:rPr lang="en-US" dirty="0" smtClean="0"/>
              <a:t> validity KTS-II je </a:t>
            </a:r>
            <a:r>
              <a:rPr lang="en-US" dirty="0" err="1" smtClean="0"/>
              <a:t>málo</a:t>
            </a:r>
            <a:endParaRPr lang="en-US" dirty="0" smtClean="0"/>
          </a:p>
          <a:p>
            <a:r>
              <a:rPr lang="en-US" dirty="0" err="1" smtClean="0"/>
              <a:t>Souběžná</a:t>
            </a:r>
            <a:r>
              <a:rPr lang="en-US" dirty="0" smtClean="0"/>
              <a:t> </a:t>
            </a:r>
            <a:r>
              <a:rPr lang="en-US" dirty="0" err="1" smtClean="0"/>
              <a:t>validita</a:t>
            </a:r>
            <a:r>
              <a:rPr lang="en-US" dirty="0" smtClean="0"/>
              <a:t> s MBTI,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korelace</a:t>
            </a:r>
            <a:endParaRPr lang="en-US" dirty="0" smtClean="0"/>
          </a:p>
          <a:p>
            <a:r>
              <a:rPr lang="en-US" dirty="0" err="1" smtClean="0"/>
              <a:t>Vzorek</a:t>
            </a:r>
            <a:r>
              <a:rPr lang="en-US" dirty="0" smtClean="0"/>
              <a:t> o 203 </a:t>
            </a:r>
            <a:r>
              <a:rPr lang="en-US" dirty="0" err="1" smtClean="0"/>
              <a:t>lidech</a:t>
            </a:r>
            <a:r>
              <a:rPr lang="en-US" dirty="0" smtClean="0"/>
              <a:t>, “</a:t>
            </a:r>
            <a:r>
              <a:rPr lang="en-US" dirty="0" err="1" smtClean="0"/>
              <a:t>překvapivě</a:t>
            </a:r>
            <a:r>
              <a:rPr lang="en-US" dirty="0" smtClean="0"/>
              <a:t>” </a:t>
            </a:r>
            <a:r>
              <a:rPr lang="en-US" dirty="0" err="1" smtClean="0"/>
              <a:t>univerzitních</a:t>
            </a:r>
            <a:r>
              <a:rPr lang="en-US" dirty="0" smtClean="0"/>
              <a:t> </a:t>
            </a:r>
            <a:r>
              <a:rPr lang="en-US" dirty="0" err="1" smtClean="0"/>
              <a:t>studentech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0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Reliability and Item Analysis of the KTS-II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Journal of Psychological type, 2007</a:t>
            </a:r>
          </a:p>
          <a:p>
            <a:r>
              <a:rPr lang="en-US" dirty="0" err="1" smtClean="0"/>
              <a:t>Plný</a:t>
            </a:r>
            <a:r>
              <a:rPr lang="en-US" dirty="0" smtClean="0"/>
              <a:t> text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nenašel</a:t>
            </a:r>
            <a:endParaRPr lang="en-US" dirty="0" smtClean="0"/>
          </a:p>
          <a:p>
            <a:r>
              <a:rPr lang="en-US" dirty="0" err="1" smtClean="0"/>
              <a:t>Konstatování</a:t>
            </a:r>
            <a:r>
              <a:rPr lang="en-US" dirty="0" smtClean="0"/>
              <a:t> </a:t>
            </a:r>
            <a:r>
              <a:rPr lang="en-US" dirty="0" err="1" smtClean="0"/>
              <a:t>neexistence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o </a:t>
            </a:r>
            <a:r>
              <a:rPr lang="en-US" dirty="0" err="1" smtClean="0"/>
              <a:t>psychometrických</a:t>
            </a:r>
            <a:r>
              <a:rPr lang="en-US" dirty="0" smtClean="0"/>
              <a:t> </a:t>
            </a:r>
            <a:r>
              <a:rPr lang="en-US" dirty="0" err="1" smtClean="0"/>
              <a:t>vlastnostech</a:t>
            </a:r>
            <a:endParaRPr lang="en-US" dirty="0" smtClean="0"/>
          </a:p>
          <a:p>
            <a:r>
              <a:rPr lang="en-US" dirty="0" smtClean="0"/>
              <a:t>Se 123 </a:t>
            </a:r>
            <a:r>
              <a:rPr lang="en-US" dirty="0" err="1" smtClean="0"/>
              <a:t>respondenty</a:t>
            </a:r>
            <a:r>
              <a:rPr lang="en-US" dirty="0" smtClean="0"/>
              <a:t> </a:t>
            </a:r>
            <a:r>
              <a:rPr lang="en-US" dirty="0" err="1"/>
              <a:t>došli</a:t>
            </a:r>
            <a:r>
              <a:rPr lang="en-US" dirty="0"/>
              <a:t> k </a:t>
            </a:r>
            <a:r>
              <a:rPr lang="en-US" dirty="0" err="1"/>
              <a:t>následujícím</a:t>
            </a:r>
            <a:r>
              <a:rPr lang="en-US" dirty="0"/>
              <a:t>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err="1"/>
              <a:t>hodnotám</a:t>
            </a:r>
            <a:r>
              <a:rPr lang="en-US" dirty="0"/>
              <a:t> pro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škály</a:t>
            </a:r>
            <a:r>
              <a:rPr lang="en-US" dirty="0"/>
              <a:t>: 0.78 E-I, 0.79 S-N, 0.70 T-F a 0.73 J-P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Závěr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položkové</a:t>
            </a:r>
            <a:r>
              <a:rPr lang="en-US" dirty="0"/>
              <a:t> </a:t>
            </a:r>
            <a:r>
              <a:rPr lang="en-US" dirty="0" err="1"/>
              <a:t>analýze</a:t>
            </a:r>
            <a:r>
              <a:rPr lang="en-US" dirty="0"/>
              <a:t> </a:t>
            </a:r>
            <a:r>
              <a:rPr lang="en-US" dirty="0" err="1"/>
              <a:t>zní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vypuštění</a:t>
            </a:r>
            <a:r>
              <a:rPr lang="en-US" dirty="0"/>
              <a:t>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nejslabších</a:t>
            </a:r>
            <a:r>
              <a:rPr lang="en-US" dirty="0"/>
              <a:t> by </a:t>
            </a:r>
            <a:r>
              <a:rPr lang="en-US" dirty="0" err="1"/>
              <a:t>vedlo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zlepšení</a:t>
            </a:r>
            <a:r>
              <a:rPr lang="en-US" dirty="0"/>
              <a:t>, </a:t>
            </a:r>
            <a:r>
              <a:rPr lang="en-US" dirty="0" err="1"/>
              <a:t>reliabilita</a:t>
            </a:r>
            <a:r>
              <a:rPr lang="en-US" dirty="0"/>
              <a:t> je </a:t>
            </a:r>
            <a:r>
              <a:rPr lang="en-US" dirty="0" err="1"/>
              <a:t>rozumná</a:t>
            </a:r>
            <a:r>
              <a:rPr lang="en-US" dirty="0"/>
              <a:t>, ale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úroveň</a:t>
            </a:r>
            <a:r>
              <a:rPr lang="en-US" dirty="0"/>
              <a:t> je </a:t>
            </a:r>
            <a:r>
              <a:rPr lang="en-US" dirty="0" err="1"/>
              <a:t>vhodná</a:t>
            </a:r>
            <a:r>
              <a:rPr lang="en-US" dirty="0"/>
              <a:t> </a:t>
            </a:r>
            <a:r>
              <a:rPr lang="en-US" dirty="0" err="1"/>
              <a:t>spíš</a:t>
            </a:r>
            <a:r>
              <a:rPr lang="en-US" dirty="0"/>
              <a:t> pro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osobní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. (?)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46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110</TotalTime>
  <Words>934</Words>
  <Application>Microsoft Macintosh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Twilight</vt:lpstr>
      <vt:lpstr>Keirseyho test temperamentu</vt:lpstr>
      <vt:lpstr>David Keirsey</vt:lpstr>
      <vt:lpstr>Keirsey Temperament Sorter</vt:lpstr>
      <vt:lpstr>Příklady položek</vt:lpstr>
      <vt:lpstr>Testové dimenze</vt:lpstr>
      <vt:lpstr>PowerPoint Presentation</vt:lpstr>
      <vt:lpstr>Hlavní rozdíly oproti MBTI</vt:lpstr>
      <vt:lpstr>Concurrent Validity of the Online Version of the KTS-II </vt:lpstr>
      <vt:lpstr>Reliability and Item Analysis of the KTS-II </vt:lpstr>
      <vt:lpstr>The Relationship Between the KTS and the Short-Form Revised Eysenck Personality Questionnaire </vt:lpstr>
      <vt:lpstr>PowerPoint Presentation</vt:lpstr>
      <vt:lpstr>keirsey.com</vt:lpstr>
      <vt:lpstr>Závěrečné hodnocení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Keirseyho test temperamentu</dc:title>
  <dc:creator>Petr Miškovský</dc:creator>
  <cp:lastModifiedBy>Petr Miškovský</cp:lastModifiedBy>
  <cp:revision>11</cp:revision>
  <dcterms:created xsi:type="dcterms:W3CDTF">2016-10-31T18:46:30Z</dcterms:created>
  <dcterms:modified xsi:type="dcterms:W3CDTF">2016-10-31T20:36:35Z</dcterms:modified>
</cp:coreProperties>
</file>