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sldIdLst>
    <p:sldId id="256" r:id="rId2"/>
    <p:sldId id="265" r:id="rId3"/>
    <p:sldId id="263" r:id="rId4"/>
    <p:sldId id="259" r:id="rId5"/>
    <p:sldId id="257" r:id="rId6"/>
    <p:sldId id="269" r:id="rId7"/>
    <p:sldId id="258" r:id="rId8"/>
    <p:sldId id="267" r:id="rId9"/>
    <p:sldId id="261" r:id="rId10"/>
    <p:sldId id="270" r:id="rId11"/>
    <p:sldId id="266" r:id="rId12"/>
    <p:sldId id="272" r:id="rId13"/>
    <p:sldId id="276" r:id="rId14"/>
    <p:sldId id="273" r:id="rId15"/>
    <p:sldId id="274" r:id="rId16"/>
    <p:sldId id="275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33" autoAdjust="0"/>
    <p:restoredTop sz="94660"/>
  </p:normalViewPr>
  <p:slideViewPr>
    <p:cSldViewPr snapToGrid="0">
      <p:cViewPr>
        <p:scale>
          <a:sx n="81" d="100"/>
          <a:sy n="81" d="100"/>
        </p:scale>
        <p:origin x="-318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14:prism isContent="1"/>
      </p:transition>
    </mc:Choice>
    <mc:Fallback>
      <p:transition spd="slow" advClick="0">
        <p:fade/>
      </p:transition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14:prism isContent="1"/>
      </p:transition>
    </mc:Choice>
    <mc:Fallback>
      <p:transition spd="slow" advClick="0">
        <p:fade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14:prism isContent="1"/>
      </p:transition>
    </mc:Choice>
    <mc:Fallback>
      <p:transition spd="slow" advClick="0">
        <p:fade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14:prism isContent="1"/>
      </p:transition>
    </mc:Choice>
    <mc:Fallback>
      <p:transition spd="slow" advClick="0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14:prism isContent="1"/>
      </p:transition>
    </mc:Choice>
    <mc:Fallback>
      <p:transition spd="slow" advClick="0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14:prism isContent="1"/>
      </p:transition>
    </mc:Choice>
    <mc:Fallback>
      <p:transition spd="slow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14:prism isContent="1"/>
      </p:transition>
    </mc:Choice>
    <mc:Fallback>
      <p:transition spd="slow" advClick="0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14:prism isContent="1"/>
      </p:transition>
    </mc:Choice>
    <mc:Fallback>
      <p:transition spd="slow" advClick="0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14:prism isContent="1"/>
      </p:transition>
    </mc:Choice>
    <mc:Fallback>
      <p:transition spd="slow" advClick="0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14:prism isContent="1"/>
      </p:transition>
    </mc:Choice>
    <mc:Fallback>
      <p:transition spd="slow" advClick="0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14:prism isContent="1"/>
      </p:transition>
    </mc:Choice>
    <mc:Fallback>
      <p:transition spd="slow" advClick="0">
        <p:fade/>
      </p:transition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E59FD0C-5451-4CA0-86AF-E70AE3279989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>
        <p14:prism isContent="1"/>
      </p:transition>
    </mc:Choice>
    <mc:Fallback>
      <p:transition spd="slow" advClick="0">
        <p:fade/>
      </p:transition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93691" y="553792"/>
            <a:ext cx="9904111" cy="2341808"/>
          </a:xfrm>
        </p:spPr>
        <p:txBody>
          <a:bodyPr>
            <a:normAutofit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Dotazník ranních a večerních typů (MEQ)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61872" y="3956538"/>
            <a:ext cx="10470782" cy="1691640"/>
          </a:xfrm>
        </p:spPr>
        <p:txBody>
          <a:bodyPr>
            <a:normAutofit/>
          </a:bodyPr>
          <a:lstStyle/>
          <a:p>
            <a:r>
              <a:rPr lang="cs-CZ" dirty="0" smtClean="0"/>
              <a:t>Metody psychologie práce a organizace			Katarína </a:t>
            </a:r>
            <a:r>
              <a:rPr lang="cs-CZ" dirty="0" err="1" smtClean="0"/>
              <a:t>Baranyaiová</a:t>
            </a:r>
            <a:endParaRPr lang="cs-CZ" dirty="0" smtClean="0"/>
          </a:p>
          <a:p>
            <a:r>
              <a:rPr lang="cs-CZ" dirty="0" smtClean="0"/>
              <a:t>     </a:t>
            </a:r>
            <a:r>
              <a:rPr lang="cs-CZ" dirty="0" err="1" smtClean="0"/>
              <a:t>nMgr</a:t>
            </a:r>
            <a:r>
              <a:rPr lang="cs-CZ" dirty="0" smtClean="0"/>
              <a:t>. Psychologie					Barbora Soldátová</a:t>
            </a:r>
          </a:p>
          <a:p>
            <a:r>
              <a:rPr lang="cs-CZ" dirty="0" smtClean="0"/>
              <a:t>1. Ročník</a:t>
            </a:r>
            <a:br>
              <a:rPr lang="cs-CZ" dirty="0" smtClean="0"/>
            </a:br>
            <a:r>
              <a:rPr lang="cs-CZ" dirty="0" smtClean="0"/>
              <a:t>ZS 2016/2017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859763" y="3330493"/>
            <a:ext cx="622253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200" b="1" spc="1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Morningness</a:t>
            </a:r>
            <a:r>
              <a:rPr lang="cs-CZ" sz="2200" b="1" spc="1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cs-CZ" sz="2200" b="1" spc="1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Eveningness</a:t>
            </a:r>
            <a:r>
              <a:rPr lang="cs-CZ" sz="2200" b="1" spc="1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200" b="1" spc="1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Questionnaite</a:t>
            </a:r>
            <a:endParaRPr lang="cs-CZ" sz="2200" b="1" spc="1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7697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14:prism isContent="1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Schmidt et al. (2015) – pracovní paměť </a:t>
            </a:r>
          </a:p>
          <a:p>
            <a:r>
              <a:rPr lang="cs-CZ" dirty="0" err="1" smtClean="0"/>
              <a:t>Guimarães</a:t>
            </a:r>
            <a:r>
              <a:rPr lang="cs-CZ" dirty="0" smtClean="0"/>
              <a:t> et al. (2012) - práce na směny </a:t>
            </a:r>
          </a:p>
          <a:p>
            <a:r>
              <a:rPr lang="cs-CZ" dirty="0" smtClean="0"/>
              <a:t>Janečková (2014) – chování + psych. onemocnění</a:t>
            </a:r>
          </a:p>
          <a:p>
            <a:r>
              <a:rPr lang="cs-CZ" dirty="0" smtClean="0"/>
              <a:t>Vávrová (2013) – osobnost  </a:t>
            </a:r>
          </a:p>
          <a:p>
            <a:r>
              <a:rPr lang="cs-CZ" dirty="0" smtClean="0"/>
              <a:t>Natale (2003) – kognitivní úlohy </a:t>
            </a:r>
          </a:p>
          <a:p>
            <a:r>
              <a:rPr lang="cs-CZ" dirty="0" err="1" smtClean="0"/>
              <a:t>Meulea</a:t>
            </a:r>
            <a:r>
              <a:rPr lang="cs-CZ" dirty="0" smtClean="0"/>
              <a:t> et al. (2012) - jídlo</a:t>
            </a:r>
          </a:p>
          <a:p>
            <a:r>
              <a:rPr lang="cs-CZ" dirty="0" err="1" smtClean="0"/>
              <a:t>Jankowski</a:t>
            </a:r>
            <a:r>
              <a:rPr lang="cs-CZ" dirty="0" smtClean="0"/>
              <a:t> et al. (2014) –  sex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Studie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94462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14:prism isContent="1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Plháková, Vávrová, </a:t>
            </a:r>
            <a:r>
              <a:rPr lang="cs-CZ" dirty="0" err="1" smtClean="0"/>
              <a:t>Kračmárová</a:t>
            </a:r>
            <a:r>
              <a:rPr lang="cs-CZ" dirty="0" smtClean="0"/>
              <a:t> (2013)</a:t>
            </a:r>
          </a:p>
          <a:p>
            <a:r>
              <a:rPr lang="cs-CZ" dirty="0" err="1" smtClean="0"/>
              <a:t>Crombachovo</a:t>
            </a:r>
            <a:r>
              <a:rPr lang="cs-CZ" dirty="0" smtClean="0"/>
              <a:t> alfa 0,85-0,87 (v originálu neuvedeno)</a:t>
            </a:r>
          </a:p>
          <a:p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Česká </a:t>
            </a:r>
            <a:r>
              <a:rPr lang="sk-SK" dirty="0" err="1" smtClean="0"/>
              <a:t>verze</a:t>
            </a:r>
            <a:endParaRPr lang="sk-SK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6632451"/>
              </p:ext>
            </p:extLst>
          </p:nvPr>
        </p:nvGraphicFramePr>
        <p:xfrm>
          <a:off x="1238426" y="3875547"/>
          <a:ext cx="859472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7363"/>
                <a:gridCol w="4297363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Počet dosažených bodů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Odpovídající </a:t>
                      </a:r>
                      <a:r>
                        <a:rPr lang="cs-CZ" dirty="0" err="1" smtClean="0"/>
                        <a:t>chronotyp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70 – 86 bodů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Výrazně</a:t>
                      </a:r>
                      <a:r>
                        <a:rPr lang="cs-CZ" baseline="0" dirty="0" smtClean="0"/>
                        <a:t> ranní typ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59 – 69</a:t>
                      </a:r>
                      <a:r>
                        <a:rPr lang="cs-CZ" baseline="0" dirty="0" smtClean="0"/>
                        <a:t> bodů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Spíše ranní typ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42 – 58 bodů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Nevyhraněný typ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31 – 41 bodů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Spíše</a:t>
                      </a:r>
                      <a:r>
                        <a:rPr lang="cs-CZ" baseline="0" dirty="0" smtClean="0"/>
                        <a:t> večerní typ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16 – 30 bodů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Výrazně večerní typ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310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14:prism isContent="1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Vyhodnocení</a:t>
            </a:r>
            <a:endParaRPr lang="cs-CZ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Odkaz: </a:t>
            </a:r>
            <a:r>
              <a:rPr lang="cs-CZ" dirty="0" err="1" smtClean="0"/>
              <a:t>word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9345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14:prism isContent="1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39969" y="2675467"/>
            <a:ext cx="11547231" cy="345069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	Ano				?				Ne</a:t>
            </a:r>
          </a:p>
          <a:p>
            <a:pPr>
              <a:buFontTx/>
              <a:buChar char="-"/>
            </a:pPr>
            <a:r>
              <a:rPr lang="cs-CZ" dirty="0" smtClean="0"/>
              <a:t>zjištění </a:t>
            </a:r>
            <a:r>
              <a:rPr lang="cs-CZ" dirty="0" err="1" smtClean="0"/>
              <a:t>chronotypu</a:t>
            </a:r>
            <a:r>
              <a:rPr lang="cs-CZ" dirty="0" smtClean="0"/>
              <a:t>		- věk 40-50 let			- psychiatrický pacienti</a:t>
            </a:r>
          </a:p>
          <a:p>
            <a:pPr>
              <a:buFontTx/>
              <a:buChar char="-"/>
            </a:pPr>
            <a:r>
              <a:rPr lang="cs-CZ" dirty="0" smtClean="0"/>
              <a:t>zdravý jedinec						- děti a </a:t>
            </a:r>
            <a:r>
              <a:rPr lang="cs-CZ" dirty="0" err="1" smtClean="0"/>
              <a:t>seniori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Sebareflexe</a:t>
            </a:r>
            <a:r>
              <a:rPr lang="cs-CZ" dirty="0" smtClean="0"/>
              <a:t>							- pokud chceme zjistit skutečné 								  spánkové návyky, stanovit 									  sociální jet </a:t>
            </a:r>
            <a:r>
              <a:rPr lang="cs-CZ" dirty="0" err="1" smtClean="0"/>
              <a:t>lag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 metodu použít a kdy 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1999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14:prism isContent="1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162758" y="2675467"/>
            <a:ext cx="4944966" cy="345069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+ Podložené biologickými měřeními</a:t>
            </a:r>
          </a:p>
          <a:p>
            <a:pPr marL="0" indent="0">
              <a:buNone/>
            </a:pPr>
            <a:r>
              <a:rPr lang="cs-CZ" dirty="0" smtClean="0"/>
              <a:t>+ Krátký </a:t>
            </a:r>
          </a:p>
          <a:p>
            <a:pPr marL="0" indent="0">
              <a:buNone/>
            </a:pPr>
            <a:r>
              <a:rPr lang="cs-CZ" dirty="0" smtClean="0"/>
              <a:t>+ Extra krátký</a:t>
            </a:r>
          </a:p>
          <a:p>
            <a:pPr marL="0" indent="0">
              <a:buNone/>
            </a:pPr>
            <a:r>
              <a:rPr lang="cs-CZ" dirty="0" smtClean="0"/>
              <a:t>+ Lehko vyhodnotitelný</a:t>
            </a:r>
          </a:p>
          <a:p>
            <a:pPr marL="0" indent="0">
              <a:buNone/>
            </a:pPr>
            <a:r>
              <a:rPr lang="cs-CZ" dirty="0" smtClean="0"/>
              <a:t>+ </a:t>
            </a:r>
            <a:r>
              <a:rPr lang="el-GR" dirty="0" smtClean="0"/>
              <a:t>α</a:t>
            </a:r>
            <a:r>
              <a:rPr lang="sk-SK" dirty="0" smtClean="0"/>
              <a:t> </a:t>
            </a:r>
            <a:r>
              <a:rPr lang="cs-CZ" dirty="0" smtClean="0"/>
              <a:t>0,81 – 0,87</a:t>
            </a:r>
          </a:p>
          <a:p>
            <a:pPr marL="0" indent="0">
              <a:buNone/>
            </a:pPr>
            <a:r>
              <a:rPr lang="cs-CZ" dirty="0" smtClean="0"/>
              <a:t>+ Ověřené mnohými studiemi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4" name="Zástupný symbol obsahu 1"/>
          <p:cNvSpPr txBox="1">
            <a:spLocks/>
          </p:cNvSpPr>
          <p:nvPr/>
        </p:nvSpPr>
        <p:spPr>
          <a:xfrm>
            <a:off x="6203682" y="2666350"/>
            <a:ext cx="4944966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cs-CZ" dirty="0" smtClean="0"/>
              <a:t>Subjektivní hodnocení</a:t>
            </a:r>
          </a:p>
          <a:p>
            <a:pPr>
              <a:buFontTx/>
              <a:buChar char="-"/>
            </a:pPr>
            <a:r>
              <a:rPr lang="cs-CZ" dirty="0" smtClean="0"/>
              <a:t>Ne vždy jednoznačné vyhodnocení</a:t>
            </a:r>
          </a:p>
          <a:p>
            <a:pPr>
              <a:buFontTx/>
              <a:buChar char="-"/>
            </a:pPr>
            <a:r>
              <a:rPr lang="cs-CZ" dirty="0" smtClean="0"/>
              <a:t>Krátká stupnice </a:t>
            </a:r>
          </a:p>
          <a:p>
            <a:pPr>
              <a:buFontTx/>
              <a:buChar char="-"/>
            </a:pPr>
            <a:r>
              <a:rPr lang="cs-CZ" dirty="0" smtClean="0"/>
              <a:t>Sporní hodnocení </a:t>
            </a:r>
            <a:r>
              <a:rPr lang="cs-CZ" dirty="0" smtClean="0"/>
              <a:t>mezi</a:t>
            </a:r>
            <a:r>
              <a:rPr lang="cs-CZ" dirty="0" smtClean="0"/>
              <a:t> 40-50 let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/>
              <a:t>Označování na ose </a:t>
            </a:r>
          </a:p>
          <a:p>
            <a:pPr>
              <a:buFontTx/>
              <a:buChar char="-"/>
            </a:pPr>
            <a:endParaRPr lang="cs-CZ" dirty="0" smtClean="0">
              <a:solidFill>
                <a:srgbClr val="00B050"/>
              </a:solidFill>
            </a:endParaRPr>
          </a:p>
          <a:p>
            <a:pPr marL="0" indent="0">
              <a:buFont typeface="Symbol" pitchFamily="18" charset="2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5230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14:prism isContent="1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3" indent="0">
              <a:buNone/>
            </a:pPr>
            <a:r>
              <a:rPr lang="cs-CZ" dirty="0" smtClean="0"/>
              <a:t>			                </a:t>
            </a:r>
            <a:r>
              <a:rPr lang="cs-CZ" sz="9600" dirty="0" smtClean="0"/>
              <a:t>1-</a:t>
            </a:r>
            <a:endParaRPr lang="cs-CZ" sz="9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Výsledná známka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6619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14:prism isContent="1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211015" y="2485290"/>
            <a:ext cx="10829519" cy="4654061"/>
          </a:xfrm>
        </p:spPr>
        <p:txBody>
          <a:bodyPr>
            <a:normAutofit fontScale="62500" lnSpcReduction="20000"/>
          </a:bodyPr>
          <a:lstStyle/>
          <a:p>
            <a:r>
              <a:rPr lang="sk-SK" dirty="0" err="1"/>
              <a:t>Guimanaraes</a:t>
            </a:r>
            <a:r>
              <a:rPr lang="sk-SK" dirty="0"/>
              <a:t>, M., </a:t>
            </a:r>
            <a:r>
              <a:rPr lang="sk-SK" dirty="0" err="1"/>
              <a:t>Pessa</a:t>
            </a:r>
            <a:r>
              <a:rPr lang="sk-SK" dirty="0"/>
              <a:t>, S.L.R., </a:t>
            </a:r>
            <a:r>
              <a:rPr lang="sk-SK" dirty="0" err="1"/>
              <a:t>Biguelini</a:t>
            </a:r>
            <a:r>
              <a:rPr lang="sk-SK" dirty="0"/>
              <a:t>, C. (2012) </a:t>
            </a:r>
            <a:r>
              <a:rPr lang="en-US" dirty="0"/>
              <a:t>Evaluation of the impact of shiftwork and </a:t>
            </a:r>
            <a:r>
              <a:rPr lang="en-US" dirty="0" err="1"/>
              <a:t>chronotype</a:t>
            </a:r>
            <a:r>
              <a:rPr lang="en-US" dirty="0"/>
              <a:t> on the workers of the imprint and cutting/welding sectors of a flexible packaging manufacturer.</a:t>
            </a:r>
            <a:r>
              <a:rPr lang="sk-SK" dirty="0"/>
              <a:t> </a:t>
            </a:r>
            <a:r>
              <a:rPr lang="sk-SK" i="1" dirty="0" err="1"/>
              <a:t>Work</a:t>
            </a:r>
            <a:r>
              <a:rPr lang="sk-SK" i="1" dirty="0"/>
              <a:t>, 41, 1691-1698</a:t>
            </a:r>
            <a:endParaRPr lang="en-US" dirty="0"/>
          </a:p>
          <a:p>
            <a:r>
              <a:rPr lang="sk-SK" dirty="0" smtClean="0"/>
              <a:t>Horne</a:t>
            </a:r>
            <a:r>
              <a:rPr lang="sk-SK" dirty="0"/>
              <a:t>, J. A., </a:t>
            </a:r>
            <a:r>
              <a:rPr lang="sk-SK" dirty="0" err="1"/>
              <a:t>Östberg</a:t>
            </a:r>
            <a:r>
              <a:rPr lang="sk-SK" dirty="0"/>
              <a:t>, O. (1976). A </a:t>
            </a:r>
            <a:r>
              <a:rPr lang="sk-SK" dirty="0" err="1"/>
              <a:t>self-assessment</a:t>
            </a:r>
            <a:r>
              <a:rPr lang="sk-SK" dirty="0"/>
              <a:t> </a:t>
            </a:r>
            <a:r>
              <a:rPr lang="sk-SK" dirty="0" err="1"/>
              <a:t>questionnaire</a:t>
            </a:r>
            <a:r>
              <a:rPr lang="sk-SK" dirty="0"/>
              <a:t> to </a:t>
            </a:r>
            <a:r>
              <a:rPr lang="sk-SK" dirty="0" err="1"/>
              <a:t>determine</a:t>
            </a:r>
            <a:r>
              <a:rPr lang="sk-SK" dirty="0"/>
              <a:t> </a:t>
            </a:r>
            <a:r>
              <a:rPr lang="sk-SK" dirty="0" err="1"/>
              <a:t>morningness-eveningness</a:t>
            </a:r>
            <a:r>
              <a:rPr lang="sk-SK" dirty="0"/>
              <a:t> in </a:t>
            </a:r>
            <a:r>
              <a:rPr lang="sk-SK" dirty="0" err="1"/>
              <a:t>human</a:t>
            </a:r>
            <a:r>
              <a:rPr lang="sk-SK" dirty="0"/>
              <a:t> </a:t>
            </a:r>
            <a:r>
              <a:rPr lang="sk-SK" dirty="0" err="1"/>
              <a:t>circadian</a:t>
            </a:r>
            <a:r>
              <a:rPr lang="sk-SK" dirty="0"/>
              <a:t> </a:t>
            </a:r>
            <a:r>
              <a:rPr lang="sk-SK" dirty="0" err="1"/>
              <a:t>rhythms</a:t>
            </a:r>
            <a:r>
              <a:rPr lang="sk-SK" dirty="0"/>
              <a:t>. </a:t>
            </a:r>
            <a:r>
              <a:rPr lang="sk-SK" i="1" dirty="0" err="1"/>
              <a:t>International</a:t>
            </a:r>
            <a:r>
              <a:rPr lang="sk-SK" i="1" dirty="0"/>
              <a:t> </a:t>
            </a:r>
            <a:r>
              <a:rPr lang="sk-SK" i="1" dirty="0" err="1"/>
              <a:t>Journal</a:t>
            </a:r>
            <a:r>
              <a:rPr lang="sk-SK" i="1" dirty="0"/>
              <a:t> </a:t>
            </a:r>
            <a:r>
              <a:rPr lang="sk-SK" i="1" dirty="0" err="1"/>
              <a:t>of</a:t>
            </a:r>
            <a:r>
              <a:rPr lang="sk-SK" i="1" dirty="0"/>
              <a:t> </a:t>
            </a:r>
            <a:r>
              <a:rPr lang="sk-SK" i="1" dirty="0" err="1"/>
              <a:t>Chronobiology</a:t>
            </a:r>
            <a:r>
              <a:rPr lang="sk-SK" i="1" dirty="0"/>
              <a:t>, 4</a:t>
            </a:r>
            <a:r>
              <a:rPr lang="sk-SK" dirty="0"/>
              <a:t>, 97-110.</a:t>
            </a:r>
            <a:endParaRPr lang="cs-CZ" dirty="0"/>
          </a:p>
          <a:p>
            <a:r>
              <a:rPr lang="sk-SK" dirty="0" err="1" smtClean="0"/>
              <a:t>Janečková</a:t>
            </a:r>
            <a:r>
              <a:rPr lang="sk-SK" dirty="0"/>
              <a:t>, D. (2014). </a:t>
            </a:r>
            <a:r>
              <a:rPr lang="sk-SK" i="1" dirty="0" err="1"/>
              <a:t>Cirkadiánní</a:t>
            </a:r>
            <a:r>
              <a:rPr lang="sk-SK" i="1" dirty="0"/>
              <a:t> </a:t>
            </a:r>
            <a:r>
              <a:rPr lang="sk-SK" i="1" dirty="0" err="1"/>
              <a:t>preference</a:t>
            </a:r>
            <a:r>
              <a:rPr lang="sk-SK" i="1" dirty="0"/>
              <a:t> </a:t>
            </a:r>
            <a:r>
              <a:rPr lang="sk-SK" i="1" dirty="0" err="1"/>
              <a:t>rozdílný</a:t>
            </a:r>
            <a:r>
              <a:rPr lang="sk-SK" i="1" dirty="0"/>
              <a:t> život </a:t>
            </a:r>
            <a:r>
              <a:rPr lang="sk-SK" i="1" dirty="0" err="1"/>
              <a:t>ranních</a:t>
            </a:r>
            <a:r>
              <a:rPr lang="sk-SK" i="1" dirty="0"/>
              <a:t> </a:t>
            </a:r>
            <a:r>
              <a:rPr lang="sk-SK" i="1" dirty="0" err="1"/>
              <a:t>ptáčat</a:t>
            </a:r>
            <a:r>
              <a:rPr lang="sk-SK" i="1" dirty="0"/>
              <a:t> a </a:t>
            </a:r>
            <a:r>
              <a:rPr lang="sk-SK" i="1" dirty="0" err="1"/>
              <a:t>nočních</a:t>
            </a:r>
            <a:r>
              <a:rPr lang="sk-SK" i="1" dirty="0"/>
              <a:t> sov.</a:t>
            </a:r>
            <a:r>
              <a:rPr lang="sk-SK" dirty="0"/>
              <a:t> Olomouc: Univerzita </a:t>
            </a:r>
            <a:r>
              <a:rPr lang="sk-SK" dirty="0" err="1"/>
              <a:t>Palackého</a:t>
            </a:r>
            <a:r>
              <a:rPr lang="sk-SK" dirty="0"/>
              <a:t> v Olomouci, Filozofická fakulta</a:t>
            </a:r>
            <a:r>
              <a:rPr lang="sk-SK" dirty="0" smtClean="0"/>
              <a:t>.</a:t>
            </a:r>
          </a:p>
          <a:p>
            <a:r>
              <a:rPr lang="sk-SK" dirty="0" err="1"/>
              <a:t>Jankowski</a:t>
            </a:r>
            <a:r>
              <a:rPr lang="sk-SK" dirty="0"/>
              <a:t>, </a:t>
            </a:r>
            <a:r>
              <a:rPr lang="sk-SK" dirty="0" err="1"/>
              <a:t>et</a:t>
            </a:r>
            <a:r>
              <a:rPr lang="sk-SK" dirty="0"/>
              <a:t>. al. (2014). </a:t>
            </a:r>
            <a:r>
              <a:rPr lang="sk-SK" dirty="0" err="1"/>
              <a:t>Chronotype</a:t>
            </a:r>
            <a:r>
              <a:rPr lang="sk-SK" dirty="0"/>
              <a:t>, </a:t>
            </a:r>
            <a:r>
              <a:rPr lang="sk-SK" dirty="0" err="1"/>
              <a:t>gender</a:t>
            </a:r>
            <a:r>
              <a:rPr lang="sk-SK" dirty="0"/>
              <a:t>, and </a:t>
            </a:r>
            <a:r>
              <a:rPr lang="sk-SK" dirty="0" err="1"/>
              <a:t>time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sex. </a:t>
            </a:r>
            <a:r>
              <a:rPr lang="sk-SK" dirty="0" err="1"/>
              <a:t>Chronobiology</a:t>
            </a:r>
            <a:r>
              <a:rPr lang="sk-SK" dirty="0"/>
              <a:t> </a:t>
            </a:r>
            <a:r>
              <a:rPr lang="sk-SK" dirty="0" err="1"/>
              <a:t>international</a:t>
            </a:r>
            <a:r>
              <a:rPr lang="sk-SK" dirty="0"/>
              <a:t>, 31 (8), </a:t>
            </a:r>
            <a:r>
              <a:rPr lang="sk-SK" dirty="0" smtClean="0"/>
              <a:t>911-916</a:t>
            </a:r>
          </a:p>
          <a:p>
            <a:r>
              <a:rPr lang="sk-SK" dirty="0" err="1" smtClean="0"/>
              <a:t>Meule</a:t>
            </a:r>
            <a:r>
              <a:rPr lang="sk-SK" dirty="0" smtClean="0"/>
              <a:t>, A., </a:t>
            </a:r>
            <a:r>
              <a:rPr lang="sk-SK" dirty="0" err="1" smtClean="0"/>
              <a:t>Randler</a:t>
            </a:r>
            <a:r>
              <a:rPr lang="sk-SK" dirty="0" smtClean="0"/>
              <a:t>, Ch., </a:t>
            </a:r>
            <a:r>
              <a:rPr lang="sk-SK" dirty="0" err="1" smtClean="0"/>
              <a:t>Kubler</a:t>
            </a:r>
            <a:r>
              <a:rPr lang="sk-SK" dirty="0" smtClean="0"/>
              <a:t>, A., </a:t>
            </a:r>
            <a:r>
              <a:rPr lang="sk-SK" dirty="0" err="1" smtClean="0"/>
              <a:t>Roeser</a:t>
            </a:r>
            <a:r>
              <a:rPr lang="sk-SK" dirty="0" smtClean="0"/>
              <a:t>, K., (2012). </a:t>
            </a:r>
            <a:r>
              <a:rPr lang="en-US" dirty="0"/>
              <a:t>Skipping breakfast: </a:t>
            </a:r>
            <a:r>
              <a:rPr lang="en-US" dirty="0" err="1"/>
              <a:t>Morningness-eveningness</a:t>
            </a:r>
            <a:r>
              <a:rPr lang="en-US" dirty="0"/>
              <a:t> preference is differentially related to state and </a:t>
            </a:r>
            <a:r>
              <a:rPr lang="en-US" dirty="0" smtClean="0"/>
              <a:t>trait </a:t>
            </a:r>
            <a:r>
              <a:rPr lang="en-US" dirty="0"/>
              <a:t>food </a:t>
            </a:r>
            <a:r>
              <a:rPr lang="en-US" dirty="0" smtClean="0"/>
              <a:t>cravings</a:t>
            </a:r>
            <a:r>
              <a:rPr lang="sk-SK" dirty="0" smtClean="0"/>
              <a:t>. 304-308</a:t>
            </a:r>
          </a:p>
          <a:p>
            <a:r>
              <a:rPr lang="sk-SK" dirty="0" err="1" smtClean="0"/>
              <a:t>Natale</a:t>
            </a:r>
            <a:r>
              <a:rPr lang="sk-SK" dirty="0" smtClean="0"/>
              <a:t>, V., </a:t>
            </a:r>
            <a:r>
              <a:rPr lang="sk-SK" dirty="0" err="1" smtClean="0"/>
              <a:t>Alzani</a:t>
            </a:r>
            <a:r>
              <a:rPr lang="sk-SK" dirty="0" smtClean="0"/>
              <a:t>, A.,  </a:t>
            </a:r>
            <a:r>
              <a:rPr lang="sk-SK" dirty="0" err="1" smtClean="0"/>
              <a:t>Cicogna</a:t>
            </a:r>
            <a:r>
              <a:rPr lang="sk-SK" dirty="0" smtClean="0"/>
              <a:t>, P., (2003).</a:t>
            </a:r>
            <a:r>
              <a:rPr lang="en-US" dirty="0"/>
              <a:t> Cognitive eﬃciency and circadian typologies: a diurnal </a:t>
            </a:r>
            <a:r>
              <a:rPr lang="en-US" dirty="0" smtClean="0"/>
              <a:t>study</a:t>
            </a:r>
            <a:r>
              <a:rPr lang="sk-SK" dirty="0" smtClean="0"/>
              <a:t>.</a:t>
            </a:r>
            <a:r>
              <a:rPr lang="en-US" dirty="0"/>
              <a:t> Personality and Individual </a:t>
            </a:r>
            <a:r>
              <a:rPr lang="en-US" dirty="0" smtClean="0"/>
              <a:t>Differences</a:t>
            </a:r>
            <a:r>
              <a:rPr lang="sk-SK" dirty="0"/>
              <a:t>,</a:t>
            </a:r>
            <a:r>
              <a:rPr lang="en-US" dirty="0" smtClean="0"/>
              <a:t> 35</a:t>
            </a:r>
            <a:r>
              <a:rPr lang="sk-SK" dirty="0" smtClean="0"/>
              <a:t>,</a:t>
            </a:r>
            <a:r>
              <a:rPr lang="en-US" dirty="0" smtClean="0"/>
              <a:t> 1089–1105</a:t>
            </a:r>
            <a:endParaRPr lang="cs-CZ" dirty="0" smtClean="0"/>
          </a:p>
          <a:p>
            <a:r>
              <a:rPr lang="cs-CZ" dirty="0" smtClean="0"/>
              <a:t>Plháková</a:t>
            </a:r>
            <a:r>
              <a:rPr lang="cs-CZ" dirty="0"/>
              <a:t>, A., Dostál, D., Janečková, D. (2013). </a:t>
            </a:r>
            <a:r>
              <a:rPr lang="cs-CZ" i="1" dirty="0"/>
              <a:t>Cirkadiánní preference ve vztahu k </a:t>
            </a:r>
            <a:r>
              <a:rPr lang="cs-CZ" i="1" dirty="0" err="1"/>
              <a:t>depresivitě</a:t>
            </a:r>
            <a:r>
              <a:rPr lang="cs-CZ" i="1" dirty="0"/>
              <a:t>, subjektivní kvalitě spánku a </a:t>
            </a:r>
            <a:r>
              <a:rPr lang="cs-CZ" i="1" dirty="0" err="1"/>
              <a:t>Cloningerovým</a:t>
            </a:r>
            <a:r>
              <a:rPr lang="cs-CZ" i="1" dirty="0"/>
              <a:t> dimenzím osobnosti.</a:t>
            </a:r>
            <a:r>
              <a:rPr lang="cs-CZ" dirty="0"/>
              <a:t> Olomouc</a:t>
            </a:r>
          </a:p>
          <a:p>
            <a:r>
              <a:rPr lang="cs-CZ" dirty="0"/>
              <a:t>Roubíčková, L. (2008). </a:t>
            </a:r>
            <a:r>
              <a:rPr lang="cs-CZ" i="1" dirty="0"/>
              <a:t>Preference barev u ranních a večerních výkonových typů: bakalářská práce.</a:t>
            </a:r>
            <a:r>
              <a:rPr lang="cs-CZ" dirty="0"/>
              <a:t> Brno: Masarykova univerzita, Fakulta sociálních studií</a:t>
            </a:r>
            <a:r>
              <a:rPr lang="cs-CZ" dirty="0" smtClean="0"/>
              <a:t>.</a:t>
            </a:r>
          </a:p>
          <a:p>
            <a:r>
              <a:rPr lang="sk-SK" dirty="0"/>
              <a:t>Schmidt., Ch </a:t>
            </a:r>
            <a:r>
              <a:rPr lang="sk-SK" dirty="0" err="1"/>
              <a:t>et</a:t>
            </a:r>
            <a:r>
              <a:rPr lang="sk-SK" dirty="0"/>
              <a:t> al. (2015). </a:t>
            </a:r>
            <a:r>
              <a:rPr lang="sk-SK" dirty="0" err="1"/>
              <a:t>Pushing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limits</a:t>
            </a:r>
            <a:r>
              <a:rPr lang="sk-SK" dirty="0"/>
              <a:t>: </a:t>
            </a:r>
            <a:r>
              <a:rPr lang="sk-SK" dirty="0" err="1"/>
              <a:t>Chronotype</a:t>
            </a:r>
            <a:r>
              <a:rPr lang="sk-SK" dirty="0"/>
              <a:t> and </a:t>
            </a:r>
            <a:r>
              <a:rPr lang="sk-SK" dirty="0" err="1"/>
              <a:t>time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day</a:t>
            </a:r>
            <a:r>
              <a:rPr lang="sk-SK" dirty="0"/>
              <a:t> </a:t>
            </a:r>
            <a:r>
              <a:rPr lang="sk-SK" dirty="0" err="1"/>
              <a:t>modulate</a:t>
            </a:r>
            <a:r>
              <a:rPr lang="sk-SK" dirty="0"/>
              <a:t> </a:t>
            </a:r>
            <a:r>
              <a:rPr lang="sk-SK" dirty="0" err="1"/>
              <a:t>working</a:t>
            </a:r>
            <a:r>
              <a:rPr lang="sk-SK" dirty="0"/>
              <a:t> </a:t>
            </a:r>
            <a:r>
              <a:rPr lang="sk-SK" dirty="0" err="1"/>
              <a:t>memory-dependent</a:t>
            </a:r>
            <a:r>
              <a:rPr lang="sk-SK" dirty="0"/>
              <a:t> </a:t>
            </a:r>
            <a:r>
              <a:rPr lang="sk-SK" dirty="0" err="1"/>
              <a:t>cerebral</a:t>
            </a:r>
            <a:r>
              <a:rPr lang="sk-SK" dirty="0"/>
              <a:t> </a:t>
            </a:r>
            <a:r>
              <a:rPr lang="sk-SK" dirty="0" err="1"/>
              <a:t>activity</a:t>
            </a:r>
            <a:r>
              <a:rPr lang="sk-SK" dirty="0"/>
              <a:t>. </a:t>
            </a:r>
            <a:r>
              <a:rPr lang="sk-SK" i="1" dirty="0" err="1"/>
              <a:t>Frontiers</a:t>
            </a:r>
            <a:r>
              <a:rPr lang="sk-SK" i="1" dirty="0"/>
              <a:t> in </a:t>
            </a:r>
            <a:r>
              <a:rPr lang="sk-SK" i="1" dirty="0" err="1"/>
              <a:t>neurobiology</a:t>
            </a:r>
            <a:r>
              <a:rPr lang="sk-SK" dirty="0"/>
              <a:t>, 6, 199, 1-9</a:t>
            </a:r>
          </a:p>
          <a:p>
            <a:r>
              <a:rPr lang="sk-SK" dirty="0" err="1" smtClean="0"/>
              <a:t>Skočovský</a:t>
            </a:r>
            <a:r>
              <a:rPr lang="sk-SK" dirty="0"/>
              <a:t>, K. D. (2003). </a:t>
            </a:r>
            <a:r>
              <a:rPr lang="sk-SK" dirty="0" err="1"/>
              <a:t>Psychometrické</a:t>
            </a:r>
            <a:r>
              <a:rPr lang="sk-SK" dirty="0"/>
              <a:t> vlastnosti české </a:t>
            </a:r>
            <a:r>
              <a:rPr lang="sk-SK" dirty="0" err="1"/>
              <a:t>verze</a:t>
            </a:r>
            <a:r>
              <a:rPr lang="sk-SK" dirty="0"/>
              <a:t> Dotazníku </a:t>
            </a:r>
            <a:r>
              <a:rPr lang="sk-SK" dirty="0" err="1"/>
              <a:t>ranních</a:t>
            </a:r>
            <a:r>
              <a:rPr lang="sk-SK" dirty="0"/>
              <a:t> a </a:t>
            </a:r>
            <a:r>
              <a:rPr lang="sk-SK" dirty="0" err="1"/>
              <a:t>večerních</a:t>
            </a:r>
            <a:r>
              <a:rPr lang="sk-SK" dirty="0"/>
              <a:t> typu (MEQ). </a:t>
            </a:r>
            <a:r>
              <a:rPr lang="sk-SK" i="1" dirty="0" err="1"/>
              <a:t>Sborník</a:t>
            </a:r>
            <a:r>
              <a:rPr lang="sk-SK" i="1" dirty="0"/>
              <a:t> </a:t>
            </a:r>
            <a:r>
              <a:rPr lang="sk-SK" i="1" dirty="0" err="1"/>
              <a:t>příspěvku</a:t>
            </a:r>
            <a:r>
              <a:rPr lang="sk-SK" i="1" dirty="0"/>
              <a:t> 6. ročníku </a:t>
            </a:r>
            <a:r>
              <a:rPr lang="sk-SK" i="1" dirty="0" err="1"/>
              <a:t>konference</a:t>
            </a:r>
            <a:r>
              <a:rPr lang="sk-SK" i="1" dirty="0"/>
              <a:t> na téma </a:t>
            </a:r>
            <a:r>
              <a:rPr lang="sk-SK" i="1" dirty="0" err="1"/>
              <a:t>Sociální</a:t>
            </a:r>
            <a:r>
              <a:rPr lang="sk-SK" i="1" dirty="0"/>
              <a:t> procesy a </a:t>
            </a:r>
            <a:r>
              <a:rPr lang="sk-SK" i="1" dirty="0" err="1"/>
              <a:t>osobnost</a:t>
            </a:r>
            <a:r>
              <a:rPr lang="sk-SK" i="1" dirty="0"/>
              <a:t>.</a:t>
            </a:r>
            <a:r>
              <a:rPr lang="sk-SK" dirty="0"/>
              <a:t> Brno: Psychologický ústav.</a:t>
            </a:r>
            <a:endParaRPr lang="cs-CZ" dirty="0"/>
          </a:p>
          <a:p>
            <a:r>
              <a:rPr lang="sk-SK" dirty="0" smtClean="0"/>
              <a:t>Vávrová</a:t>
            </a:r>
            <a:r>
              <a:rPr lang="sk-SK" dirty="0"/>
              <a:t>, Z. (2014). </a:t>
            </a:r>
            <a:r>
              <a:rPr lang="sk-SK" i="1" dirty="0" err="1"/>
              <a:t>Cirkadiánní</a:t>
            </a:r>
            <a:r>
              <a:rPr lang="sk-SK" i="1" dirty="0"/>
              <a:t> </a:t>
            </a:r>
            <a:r>
              <a:rPr lang="sk-SK" i="1" dirty="0" err="1"/>
              <a:t>preference</a:t>
            </a:r>
            <a:r>
              <a:rPr lang="sk-SK" i="1" dirty="0"/>
              <a:t> </a:t>
            </a:r>
            <a:r>
              <a:rPr lang="sk-SK" i="1" dirty="0" err="1"/>
              <a:t>ve</a:t>
            </a:r>
            <a:r>
              <a:rPr lang="sk-SK" i="1" dirty="0"/>
              <a:t> </a:t>
            </a:r>
            <a:r>
              <a:rPr lang="sk-SK" i="1" dirty="0" err="1"/>
              <a:t>vztahu</a:t>
            </a:r>
            <a:r>
              <a:rPr lang="sk-SK" i="1" dirty="0"/>
              <a:t> k osobnosti.</a:t>
            </a:r>
            <a:r>
              <a:rPr lang="sk-SK" dirty="0"/>
              <a:t> Olomouc: Univerzita </a:t>
            </a:r>
            <a:r>
              <a:rPr lang="sk-SK" dirty="0" err="1"/>
              <a:t>Palackého</a:t>
            </a:r>
            <a:r>
              <a:rPr lang="sk-SK" dirty="0"/>
              <a:t> v Olomouci</a:t>
            </a:r>
            <a:r>
              <a:rPr lang="sk-SK" dirty="0" smtClean="0"/>
              <a:t>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5503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14:prism isContent="1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 smtClean="0"/>
              <a:t>Děkujeme za pozornost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450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14:prism isContent="1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Cirkadiánní preference</a:t>
            </a:r>
          </a:p>
          <a:p>
            <a:r>
              <a:rPr lang="cs-CZ" dirty="0" err="1" smtClean="0"/>
              <a:t>Chronotyp</a:t>
            </a:r>
            <a:endParaRPr lang="cs-CZ" dirty="0" smtClean="0"/>
          </a:p>
          <a:p>
            <a:r>
              <a:rPr lang="cs-CZ" dirty="0" smtClean="0"/>
              <a:t>Ranní typ / </a:t>
            </a:r>
            <a:r>
              <a:rPr lang="cs-CZ" dirty="0"/>
              <a:t>P</a:t>
            </a:r>
            <a:r>
              <a:rPr lang="cs-CZ" dirty="0" smtClean="0"/>
              <a:t>táče / Skřivan</a:t>
            </a:r>
          </a:p>
          <a:p>
            <a:r>
              <a:rPr lang="cs-CZ" dirty="0" smtClean="0"/>
              <a:t>Nevyhraněný / Neutrální typ </a:t>
            </a:r>
          </a:p>
          <a:p>
            <a:r>
              <a:rPr lang="cs-CZ" dirty="0" smtClean="0"/>
              <a:t>Večerní typ / Sova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Pojmy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5757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14:prism isContent="1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Příslušnost k tzv. ranním či večerním </a:t>
            </a:r>
            <a:r>
              <a:rPr lang="cs-CZ" dirty="0" smtClean="0"/>
              <a:t>typům </a:t>
            </a:r>
            <a:r>
              <a:rPr lang="cs-CZ" dirty="0"/>
              <a:t>patří k významným individuálním </a:t>
            </a:r>
            <a:r>
              <a:rPr lang="cs-CZ" dirty="0" smtClean="0"/>
              <a:t>charakteristikám</a:t>
            </a:r>
          </a:p>
          <a:p>
            <a:r>
              <a:rPr lang="cs-CZ" dirty="0"/>
              <a:t>Ranní a večerní typy jedinců se průkazně liší ve fázi mnoha biologických </a:t>
            </a:r>
            <a:r>
              <a:rPr lang="cs-CZ" dirty="0" smtClean="0"/>
              <a:t>rytmů</a:t>
            </a:r>
          </a:p>
          <a:p>
            <a:r>
              <a:rPr lang="cs-CZ" dirty="0" smtClean="0"/>
              <a:t>Existuje cca 8 standardizovaných dotazníků na zjišťování diurnální preference u dospělých</a:t>
            </a:r>
          </a:p>
          <a:p>
            <a:r>
              <a:rPr lang="cs-CZ" dirty="0" smtClean="0"/>
              <a:t>Nejstarší a nejčastěji používaný je dotazník MEQ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 </a:t>
            </a:r>
            <a:r>
              <a:rPr lang="cs-CZ" dirty="0" err="1" smtClean="0"/>
              <a:t>Morningness</a:t>
            </a:r>
            <a:r>
              <a:rPr lang="cs-CZ" dirty="0" smtClean="0"/>
              <a:t> – </a:t>
            </a:r>
            <a:r>
              <a:rPr lang="cs-CZ" dirty="0" err="1" smtClean="0"/>
              <a:t>Eveningness</a:t>
            </a:r>
            <a:r>
              <a:rPr lang="cs-CZ" dirty="0" smtClean="0"/>
              <a:t> </a:t>
            </a:r>
            <a:r>
              <a:rPr lang="cs-CZ" dirty="0" err="1" smtClean="0"/>
              <a:t>Questionnaire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Úvod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1077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14:prism isContent="1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864" y="2640297"/>
            <a:ext cx="9877777" cy="3450696"/>
          </a:xfrm>
        </p:spPr>
        <p:txBody>
          <a:bodyPr>
            <a:normAutofit/>
          </a:bodyPr>
          <a:lstStyle/>
          <a:p>
            <a:r>
              <a:rPr lang="cs-CZ" dirty="0" smtClean="0"/>
              <a:t>MEQ vychází ze švédských studií (</a:t>
            </a:r>
            <a:r>
              <a:rPr lang="cs-CZ" b="1" dirty="0" err="1" smtClean="0"/>
              <a:t>Öquist</a:t>
            </a:r>
            <a:r>
              <a:rPr lang="cs-CZ" dirty="0" smtClean="0"/>
              <a:t>)</a:t>
            </a:r>
          </a:p>
          <a:p>
            <a:r>
              <a:rPr lang="cs-CZ" dirty="0" smtClean="0"/>
              <a:t>1973, </a:t>
            </a:r>
            <a:r>
              <a:rPr lang="cs-CZ" b="1" dirty="0" err="1" smtClean="0"/>
              <a:t>Östberg</a:t>
            </a:r>
            <a:r>
              <a:rPr lang="cs-CZ" dirty="0" smtClean="0"/>
              <a:t> – výzkum u zaměstnanců jedné počítačové firmy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		→ stanovil 3 </a:t>
            </a:r>
            <a:r>
              <a:rPr lang="cs-CZ" dirty="0" err="1" smtClean="0"/>
              <a:t>chronotypy</a:t>
            </a:r>
            <a:r>
              <a:rPr lang="cs-CZ" dirty="0" smtClean="0"/>
              <a:t>: ranní, střední a večerní</a:t>
            </a:r>
          </a:p>
          <a:p>
            <a:pPr marL="1671400" lvl="6" indent="0">
              <a:buNone/>
            </a:pPr>
            <a:r>
              <a:rPr lang="cs-CZ" sz="1800" dirty="0"/>
              <a:t>	</a:t>
            </a:r>
            <a:r>
              <a:rPr lang="cs-CZ" sz="1800" dirty="0" smtClean="0"/>
              <a:t> - vycházel z cirkadiánních rozdílů aktivity, únavy, spánku,   </a:t>
            </a:r>
          </a:p>
          <a:p>
            <a:pPr marL="1671400" lvl="6" indent="0"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orální teploty, fyzické kondice a příjmu jídla</a:t>
            </a:r>
            <a:r>
              <a:rPr lang="cs-CZ" dirty="0" smtClean="0"/>
              <a:t>.</a:t>
            </a:r>
          </a:p>
          <a:p>
            <a:r>
              <a:rPr lang="cs-CZ" dirty="0"/>
              <a:t>MEQ vznikl překladem a úpravou položek </a:t>
            </a:r>
            <a:r>
              <a:rPr lang="cs-CZ" dirty="0" err="1"/>
              <a:t>Östbergova</a:t>
            </a:r>
            <a:r>
              <a:rPr lang="cs-CZ" dirty="0"/>
              <a:t> </a:t>
            </a:r>
            <a:r>
              <a:rPr lang="cs-CZ" dirty="0" smtClean="0"/>
              <a:t>dotazníku</a:t>
            </a:r>
          </a:p>
          <a:p>
            <a:r>
              <a:rPr lang="cs-CZ" dirty="0" smtClean="0"/>
              <a:t>Prvá verze dotazníku – testována na 150 Britech (18 – 32 let)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                  - externí validita dokázána měřením orální teploty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Historie a vznik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8252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14:prism isContent="1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James A. Horne</a:t>
            </a:r>
            <a:r>
              <a:rPr lang="cs-CZ" dirty="0" smtClean="0"/>
              <a:t>, </a:t>
            </a:r>
            <a:r>
              <a:rPr lang="cs-CZ" b="1" dirty="0" smtClean="0"/>
              <a:t>Olov </a:t>
            </a:r>
            <a:r>
              <a:rPr lang="cs-CZ" b="1" dirty="0" err="1" smtClean="0"/>
              <a:t>Östberg</a:t>
            </a:r>
            <a:r>
              <a:rPr lang="cs-CZ" b="1" dirty="0" smtClean="0"/>
              <a:t> </a:t>
            </a:r>
            <a:r>
              <a:rPr lang="cs-CZ" dirty="0" smtClean="0"/>
              <a:t>(1976)</a:t>
            </a:r>
          </a:p>
          <a:p>
            <a:r>
              <a:rPr lang="cs-CZ" dirty="0" smtClean="0"/>
              <a:t>Dotazník na určení </a:t>
            </a:r>
            <a:r>
              <a:rPr lang="cs-CZ" dirty="0" err="1" smtClean="0"/>
              <a:t>chronotypu</a:t>
            </a:r>
            <a:endParaRPr lang="cs-CZ" dirty="0" smtClean="0"/>
          </a:p>
          <a:p>
            <a:r>
              <a:rPr lang="cs-CZ" dirty="0" err="1" smtClean="0"/>
              <a:t>Sebeposuzovací</a:t>
            </a:r>
            <a:r>
              <a:rPr lang="cs-CZ" dirty="0" smtClean="0"/>
              <a:t> dotazník</a:t>
            </a:r>
          </a:p>
          <a:p>
            <a:r>
              <a:rPr lang="cs-CZ" dirty="0" smtClean="0"/>
              <a:t>19 položek</a:t>
            </a:r>
          </a:p>
          <a:p>
            <a:r>
              <a:rPr lang="cs-CZ" dirty="0" smtClean="0"/>
              <a:t>Jedinec odpovídá výběrem ze 4 nabízených možností (výjimka u položek č. 1, 2, 10, 17 a 18 )</a:t>
            </a:r>
          </a:p>
          <a:p>
            <a:r>
              <a:rPr lang="cs-CZ" dirty="0" smtClean="0"/>
              <a:t>Minimální možný počet dosažených bodů je 16</a:t>
            </a:r>
          </a:p>
          <a:p>
            <a:r>
              <a:rPr lang="cs-CZ" dirty="0" smtClean="0"/>
              <a:t>Maximální možný počet dosažených bodů je 86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Dotazník ranních a večerních typů </a:t>
            </a:r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(MEQ)</a:t>
            </a: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5787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14:prism isContent="1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65" t="19936" r="39430" b="7053"/>
          <a:stretch/>
        </p:blipFill>
        <p:spPr bwMode="auto">
          <a:xfrm>
            <a:off x="445477" y="1735015"/>
            <a:ext cx="5640314" cy="4888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MEQ (1976)</a:t>
            </a:r>
            <a:endParaRPr lang="sk-SK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90" t="26122" r="24767" b="15705"/>
          <a:stretch/>
        </p:blipFill>
        <p:spPr bwMode="auto">
          <a:xfrm>
            <a:off x="6471137" y="2497014"/>
            <a:ext cx="5040923" cy="4255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4787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14:prism isContent="1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6786710"/>
              </p:ext>
            </p:extLst>
          </p:nvPr>
        </p:nvGraphicFramePr>
        <p:xfrm>
          <a:off x="1261872" y="2820473"/>
          <a:ext cx="859472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7363"/>
                <a:gridCol w="4297363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Počet dosažených bodů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Odpovídající </a:t>
                      </a:r>
                      <a:r>
                        <a:rPr lang="cs-CZ" dirty="0" err="1" smtClean="0"/>
                        <a:t>chronotyp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70 – 86 bodů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Výrazně</a:t>
                      </a:r>
                      <a:r>
                        <a:rPr lang="cs-CZ" baseline="0" dirty="0" smtClean="0"/>
                        <a:t> ranní typ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59 – 69</a:t>
                      </a:r>
                      <a:r>
                        <a:rPr lang="cs-CZ" baseline="0" dirty="0" smtClean="0"/>
                        <a:t> bodů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Spíše ranní typ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42 – 58 bodů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Nevyhraněný typ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31 – 41 bodů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Spíše</a:t>
                      </a:r>
                      <a:r>
                        <a:rPr lang="cs-CZ" baseline="0" dirty="0" smtClean="0"/>
                        <a:t> večerní typ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16 – 30 bodů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Výrazně večerní typ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Přehled </a:t>
            </a:r>
            <a:r>
              <a:rPr lang="cs-CZ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chronotypů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dle dosaženého počtu bodů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1089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14:prism isContent="1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Vztah </a:t>
            </a:r>
            <a:r>
              <a:rPr lang="cs-CZ" dirty="0" err="1" smtClean="0"/>
              <a:t>chronotypu</a:t>
            </a:r>
            <a:r>
              <a:rPr lang="cs-CZ" dirty="0" smtClean="0"/>
              <a:t> k:</a:t>
            </a:r>
          </a:p>
          <a:p>
            <a:r>
              <a:rPr lang="cs-CZ" dirty="0" smtClean="0"/>
              <a:t>psychickým onemocněním</a:t>
            </a:r>
          </a:p>
          <a:p>
            <a:r>
              <a:rPr lang="cs-CZ" dirty="0" smtClean="0"/>
              <a:t>fyzickým onemocněním</a:t>
            </a:r>
          </a:p>
          <a:p>
            <a:r>
              <a:rPr lang="cs-CZ" dirty="0"/>
              <a:t>c</a:t>
            </a:r>
            <a:r>
              <a:rPr lang="cs-CZ" dirty="0" smtClean="0"/>
              <a:t>hování</a:t>
            </a:r>
          </a:p>
          <a:p>
            <a:endParaRPr lang="sk-SK" dirty="0" smtClean="0"/>
          </a:p>
          <a:p>
            <a:r>
              <a:rPr lang="cs-CZ" dirty="0" smtClean="0"/>
              <a:t>výzkum (výkon) </a:t>
            </a:r>
          </a:p>
          <a:p>
            <a:r>
              <a:rPr lang="cs-CZ" dirty="0" smtClean="0"/>
              <a:t>optimální čas práce – vhodnost práce</a:t>
            </a:r>
          </a:p>
          <a:p>
            <a:r>
              <a:rPr lang="cs-CZ" dirty="0"/>
              <a:t>o</a:t>
            </a:r>
            <a:r>
              <a:rPr lang="cs-CZ" dirty="0" smtClean="0"/>
              <a:t>ptimální doba pro fototerapii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Použití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1083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14:prism isContent="1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62757" y="2157046"/>
            <a:ext cx="9877777" cy="3969117"/>
          </a:xfrm>
        </p:spPr>
        <p:txBody>
          <a:bodyPr/>
          <a:lstStyle/>
          <a:p>
            <a:r>
              <a:rPr lang="cs-CZ" dirty="0" smtClean="0"/>
              <a:t>Otázky č. 1, 7, 10, 18, 19</a:t>
            </a:r>
          </a:p>
          <a:p>
            <a:r>
              <a:rPr lang="cs-CZ" dirty="0" smtClean="0"/>
              <a:t>4 – 25 bodů</a:t>
            </a:r>
          </a:p>
          <a:p>
            <a:r>
              <a:rPr lang="el-GR" dirty="0" smtClean="0"/>
              <a:t>α</a:t>
            </a:r>
            <a:r>
              <a:rPr lang="sk-SK" dirty="0" smtClean="0"/>
              <a:t> - </a:t>
            </a:r>
            <a:r>
              <a:rPr lang="cs-CZ" dirty="0" smtClean="0"/>
              <a:t>0,91</a:t>
            </a:r>
          </a:p>
          <a:p>
            <a:pPr marL="0" indent="0">
              <a:buNone/>
            </a:pPr>
            <a:endParaRPr lang="cs-CZ" sz="800" dirty="0" smtClean="0"/>
          </a:p>
          <a:p>
            <a:pPr marL="0" indent="0">
              <a:buNone/>
            </a:pPr>
            <a:r>
              <a:rPr lang="cs-CZ" dirty="0" smtClean="0"/>
              <a:t>Španělská verze</a:t>
            </a:r>
            <a:r>
              <a:rPr lang="cs-CZ" dirty="0" smtClean="0">
                <a:solidFill>
                  <a:srgbClr val="00B050"/>
                </a:solidFill>
              </a:rPr>
              <a:t>			</a:t>
            </a:r>
            <a:r>
              <a:rPr lang="cs-CZ" dirty="0" smtClean="0"/>
              <a:t>Anglická verze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Zkrácená verze (</a:t>
            </a:r>
            <a:r>
              <a:rPr lang="cs-CZ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rMEQ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715797"/>
              </p:ext>
            </p:extLst>
          </p:nvPr>
        </p:nvGraphicFramePr>
        <p:xfrm>
          <a:off x="1156361" y="4224080"/>
          <a:ext cx="395489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7449"/>
                <a:gridCol w="1977449"/>
              </a:tblGrid>
              <a:tr h="315580">
                <a:tc>
                  <a:txBody>
                    <a:bodyPr/>
                    <a:lstStyle/>
                    <a:p>
                      <a:r>
                        <a:rPr lang="cs-CZ" dirty="0" smtClean="0"/>
                        <a:t>Počet dosažených bodů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Odpovídající </a:t>
                      </a:r>
                      <a:r>
                        <a:rPr lang="cs-CZ" dirty="0" err="1" smtClean="0"/>
                        <a:t>chronotyp</a:t>
                      </a:r>
                      <a:endParaRPr lang="cs-CZ" dirty="0"/>
                    </a:p>
                  </a:txBody>
                  <a:tcPr/>
                </a:tc>
              </a:tr>
              <a:tr h="315580">
                <a:tc>
                  <a:txBody>
                    <a:bodyPr/>
                    <a:lstStyle/>
                    <a:p>
                      <a:r>
                        <a:rPr lang="cs-CZ" dirty="0" smtClean="0"/>
                        <a:t>18 – 25 bodů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Ranní typ</a:t>
                      </a:r>
                      <a:endParaRPr lang="cs-CZ" dirty="0"/>
                    </a:p>
                  </a:txBody>
                  <a:tcPr/>
                </a:tc>
              </a:tr>
              <a:tr h="315580">
                <a:tc>
                  <a:txBody>
                    <a:bodyPr/>
                    <a:lstStyle/>
                    <a:p>
                      <a:r>
                        <a:rPr lang="cs-CZ" dirty="0" smtClean="0"/>
                        <a:t>12 – 17 bodů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Neutrální</a:t>
                      </a:r>
                      <a:r>
                        <a:rPr lang="cs-CZ" baseline="0" dirty="0" smtClean="0"/>
                        <a:t> typ</a:t>
                      </a:r>
                      <a:endParaRPr lang="cs-CZ" dirty="0"/>
                    </a:p>
                  </a:txBody>
                  <a:tcPr/>
                </a:tc>
              </a:tr>
              <a:tr h="315580">
                <a:tc>
                  <a:txBody>
                    <a:bodyPr/>
                    <a:lstStyle/>
                    <a:p>
                      <a:r>
                        <a:rPr lang="cs-CZ" dirty="0" smtClean="0"/>
                        <a:t> 4 – 11 bodů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Večerní typ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9761930"/>
              </p:ext>
            </p:extLst>
          </p:nvPr>
        </p:nvGraphicFramePr>
        <p:xfrm>
          <a:off x="5744308" y="4203797"/>
          <a:ext cx="5205046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7322"/>
                <a:gridCol w="2307724"/>
              </a:tblGrid>
              <a:tr h="560475">
                <a:tc>
                  <a:txBody>
                    <a:bodyPr/>
                    <a:lstStyle/>
                    <a:p>
                      <a:r>
                        <a:rPr lang="cs-CZ" dirty="0" smtClean="0"/>
                        <a:t>Počet dosažených bodů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Odpovídající </a:t>
                      </a:r>
                      <a:r>
                        <a:rPr lang="cs-CZ" dirty="0" err="1" smtClean="0"/>
                        <a:t>chronotyp</a:t>
                      </a:r>
                      <a:endParaRPr lang="cs-CZ" dirty="0"/>
                    </a:p>
                  </a:txBody>
                  <a:tcPr/>
                </a:tc>
              </a:tr>
              <a:tr h="320272">
                <a:tc>
                  <a:txBody>
                    <a:bodyPr/>
                    <a:lstStyle/>
                    <a:p>
                      <a:r>
                        <a:rPr lang="cs-CZ" dirty="0" smtClean="0"/>
                        <a:t>22 – 25 bodů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Výrazně</a:t>
                      </a:r>
                      <a:r>
                        <a:rPr lang="cs-CZ" baseline="0" dirty="0" smtClean="0"/>
                        <a:t> ranní typ</a:t>
                      </a:r>
                      <a:endParaRPr lang="cs-CZ" dirty="0"/>
                    </a:p>
                  </a:txBody>
                  <a:tcPr/>
                </a:tc>
              </a:tr>
              <a:tr h="320272">
                <a:tc>
                  <a:txBody>
                    <a:bodyPr/>
                    <a:lstStyle/>
                    <a:p>
                      <a:r>
                        <a:rPr lang="cs-CZ" dirty="0" smtClean="0"/>
                        <a:t>18 – 21</a:t>
                      </a:r>
                      <a:r>
                        <a:rPr lang="cs-CZ" baseline="0" dirty="0" smtClean="0"/>
                        <a:t> bodů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Spíše ranní typ</a:t>
                      </a:r>
                      <a:endParaRPr lang="cs-CZ" dirty="0"/>
                    </a:p>
                  </a:txBody>
                  <a:tcPr/>
                </a:tc>
              </a:tr>
              <a:tr h="320272">
                <a:tc>
                  <a:txBody>
                    <a:bodyPr/>
                    <a:lstStyle/>
                    <a:p>
                      <a:r>
                        <a:rPr lang="cs-CZ" dirty="0" smtClean="0"/>
                        <a:t>12 – 17 bodů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Nevyhraněný typ</a:t>
                      </a:r>
                      <a:endParaRPr lang="cs-CZ" dirty="0"/>
                    </a:p>
                  </a:txBody>
                  <a:tcPr/>
                </a:tc>
              </a:tr>
              <a:tr h="320272">
                <a:tc>
                  <a:txBody>
                    <a:bodyPr/>
                    <a:lstStyle/>
                    <a:p>
                      <a:r>
                        <a:rPr lang="cs-CZ" dirty="0" smtClean="0"/>
                        <a:t> 8 – 11 bodů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Spíše</a:t>
                      </a:r>
                      <a:r>
                        <a:rPr lang="cs-CZ" baseline="0" dirty="0" smtClean="0"/>
                        <a:t> večerní typ</a:t>
                      </a:r>
                      <a:endParaRPr lang="cs-CZ" dirty="0"/>
                    </a:p>
                  </a:txBody>
                  <a:tcPr/>
                </a:tc>
              </a:tr>
              <a:tr h="320272">
                <a:tc>
                  <a:txBody>
                    <a:bodyPr/>
                    <a:lstStyle/>
                    <a:p>
                      <a:r>
                        <a:rPr lang="cs-CZ" dirty="0" smtClean="0"/>
                        <a:t> 4 – 7 bodů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Výrazně večerní typ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550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14:prism isContent="1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var vlnenia">
  <a:themeElements>
    <a:clrScheme name="Exekutíva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Tvar vlneni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var vlneni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2123</TotalTime>
  <Words>675</Words>
  <Application>Microsoft Office PowerPoint</Application>
  <PresentationFormat>Vlastná</PresentationFormat>
  <Paragraphs>140</Paragraphs>
  <Slides>17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18" baseType="lpstr">
      <vt:lpstr>Tvar vlnenia</vt:lpstr>
      <vt:lpstr>Dotazník ranních a večerních typů (MEQ)</vt:lpstr>
      <vt:lpstr>Pojmy</vt:lpstr>
      <vt:lpstr>Úvod</vt:lpstr>
      <vt:lpstr>Historie a vznik</vt:lpstr>
      <vt:lpstr>Dotazník ranních a večerních typů (MEQ)</vt:lpstr>
      <vt:lpstr>MEQ (1976)</vt:lpstr>
      <vt:lpstr>Přehled chronotypů dle dosaženého počtu bodů</vt:lpstr>
      <vt:lpstr>Použití</vt:lpstr>
      <vt:lpstr>Zkrácená verze (rMEQ)</vt:lpstr>
      <vt:lpstr>Studie</vt:lpstr>
      <vt:lpstr>Česká verze</vt:lpstr>
      <vt:lpstr>Vyhodnocení</vt:lpstr>
      <vt:lpstr>Kdy metodu použít a kdy ne</vt:lpstr>
      <vt:lpstr>Hodnocení</vt:lpstr>
      <vt:lpstr>Výsledná známka</vt:lpstr>
      <vt:lpstr>Literatura </vt:lpstr>
      <vt:lpstr>Prezentácia programu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Dotazník ranních a večerních typů (MEQ)</dc:title>
  <dc:creator>Windows User</dc:creator>
  <cp:lastModifiedBy>Kacena</cp:lastModifiedBy>
  <cp:revision>48</cp:revision>
  <dcterms:created xsi:type="dcterms:W3CDTF">2016-11-01T19:52:35Z</dcterms:created>
  <dcterms:modified xsi:type="dcterms:W3CDTF">2016-11-22T09:23:14Z</dcterms:modified>
</cp:coreProperties>
</file>