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89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5F396-38D3-4202-ADD1-4FAEC3369553}" type="datetimeFigureOut">
              <a:rPr lang="cs-CZ" smtClean="0"/>
              <a:t>28. 11. 2016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71682-7523-4D09-89D9-3B4A5BDCD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059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900" dirty="0"/>
              <a:t>Jestliže se na </a:t>
            </a:r>
            <a:r>
              <a:rPr lang="cs-CZ" sz="900" dirty="0" err="1"/>
              <a:t>sociomapování</a:t>
            </a:r>
            <a:r>
              <a:rPr lang="cs-CZ" sz="900" dirty="0"/>
              <a:t> komunikace v malých skupinách podíváme v celé šíři jeho záběru, zjistíme, že se jedná o komplexní přístup, ve kterém můžeme vymezit tři hlavní dimenze (nebo spíše vrstvy), které na sebe postupně navazují:</a:t>
            </a:r>
            <a:endParaRPr lang="cs-CZ" sz="900" b="0" dirty="0">
              <a:effectLst/>
            </a:endParaRPr>
          </a:p>
          <a:p>
            <a:r>
              <a:rPr lang="cs-CZ" sz="900" dirty="0"/>
              <a:t>·         </a:t>
            </a:r>
            <a:r>
              <a:rPr lang="cs-CZ" sz="900" b="1" dirty="0" err="1"/>
              <a:t>Sociomapování</a:t>
            </a:r>
            <a:r>
              <a:rPr lang="cs-CZ" sz="900" b="1" dirty="0"/>
              <a:t> jako vizualizační metoda: </a:t>
            </a:r>
            <a:r>
              <a:rPr lang="cs-CZ" sz="900" dirty="0" err="1"/>
              <a:t>sociomapování</a:t>
            </a:r>
            <a:r>
              <a:rPr lang="cs-CZ" sz="900" dirty="0"/>
              <a:t> zde vnímáme</a:t>
            </a:r>
            <a:r>
              <a:rPr lang="cs-CZ" sz="900" b="1" dirty="0"/>
              <a:t> </a:t>
            </a:r>
            <a:r>
              <a:rPr lang="cs-CZ" sz="900" dirty="0"/>
              <a:t>jako proces translace číselných maticových dat (popisujících vztahy mezi objekty) do pozic na </a:t>
            </a:r>
            <a:r>
              <a:rPr lang="cs-CZ" sz="900" dirty="0" err="1"/>
              <a:t>sociomapě</a:t>
            </a:r>
            <a:r>
              <a:rPr lang="cs-CZ" sz="900" dirty="0"/>
              <a:t> a vzájemných vzdáleností těchto zobrazovaných objektů, </a:t>
            </a:r>
            <a:r>
              <a:rPr lang="cs-CZ" sz="900" dirty="0" err="1"/>
              <a:t>sociomapa</a:t>
            </a:r>
            <a:r>
              <a:rPr lang="cs-CZ" sz="900" dirty="0"/>
              <a:t> je pak chápána jako grafický model zobrazující realitu ve zjednodušené, nicméně přehlednější podobě.</a:t>
            </a:r>
            <a:endParaRPr lang="cs-CZ" sz="900" b="0" dirty="0">
              <a:effectLst/>
            </a:endParaRPr>
          </a:p>
          <a:p>
            <a:r>
              <a:rPr lang="cs-CZ" sz="900" dirty="0"/>
              <a:t>·         </a:t>
            </a:r>
            <a:r>
              <a:rPr lang="cs-CZ" sz="900" b="1" dirty="0" err="1"/>
              <a:t>Sociomapování</a:t>
            </a:r>
            <a:r>
              <a:rPr lang="cs-CZ" sz="900" b="1" dirty="0"/>
              <a:t> jako diagnostický nástroj: </a:t>
            </a:r>
            <a:r>
              <a:rPr lang="cs-CZ" sz="900" dirty="0"/>
              <a:t>zde </a:t>
            </a:r>
            <a:r>
              <a:rPr lang="cs-CZ" sz="900" dirty="0" err="1"/>
              <a:t>sociomapování</a:t>
            </a:r>
            <a:r>
              <a:rPr lang="cs-CZ" sz="900" b="1" dirty="0"/>
              <a:t> </a:t>
            </a:r>
            <a:r>
              <a:rPr lang="cs-CZ" sz="900" dirty="0"/>
              <a:t>zahrnuje</a:t>
            </a:r>
            <a:r>
              <a:rPr lang="cs-CZ" sz="900" b="1" dirty="0"/>
              <a:t> </a:t>
            </a:r>
            <a:r>
              <a:rPr lang="cs-CZ" sz="900" dirty="0"/>
              <a:t>celý proces práce s daty od jejich sběru, následného zpracování až po specifické výstupy jako jsou </a:t>
            </a:r>
            <a:r>
              <a:rPr lang="cs-CZ" sz="900" dirty="0" err="1"/>
              <a:t>sociomapy</a:t>
            </a:r>
            <a:r>
              <a:rPr lang="cs-CZ" sz="900" dirty="0"/>
              <a:t>, ale také animace - vizualizace vývoje, změny v jednotlivých sledovaných aspektech. Jako nedílnou součást </a:t>
            </a:r>
            <a:r>
              <a:rPr lang="cs-CZ" sz="900" dirty="0" err="1"/>
              <a:t>sociomapování</a:t>
            </a:r>
            <a:r>
              <a:rPr lang="cs-CZ" sz="900" dirty="0"/>
              <a:t> zde musíme řešit také kvalitu metody sběru dat (většinou dotazníku).</a:t>
            </a:r>
            <a:endParaRPr lang="cs-CZ" sz="900" b="0" dirty="0">
              <a:effectLst/>
            </a:endParaRPr>
          </a:p>
          <a:p>
            <a:r>
              <a:rPr lang="cs-CZ" sz="900" dirty="0"/>
              <a:t>·         </a:t>
            </a:r>
            <a:r>
              <a:rPr lang="cs-CZ" sz="900" b="1" dirty="0" err="1"/>
              <a:t>Sociomapování</a:t>
            </a:r>
            <a:r>
              <a:rPr lang="cs-CZ" sz="900" b="1" dirty="0"/>
              <a:t> jako způsob intervence: </a:t>
            </a:r>
            <a:r>
              <a:rPr lang="cs-CZ" sz="900" dirty="0"/>
              <a:t>kde se soustředíme na možnosti</a:t>
            </a:r>
            <a:r>
              <a:rPr lang="cs-CZ" sz="900" b="1" dirty="0"/>
              <a:t> </a:t>
            </a:r>
            <a:r>
              <a:rPr lang="cs-CZ" sz="900" dirty="0"/>
              <a:t>ovlivnění chování skupiny pomocí </a:t>
            </a:r>
            <a:r>
              <a:rPr lang="cs-CZ" sz="900" dirty="0" err="1"/>
              <a:t>sociomap</a:t>
            </a:r>
            <a:r>
              <a:rPr lang="cs-CZ" sz="900" dirty="0"/>
              <a:t>, především prostřednictvím zpětné vazby, facilitace, koučování, a efektivitou použití takovéto rozvojové metody.</a:t>
            </a:r>
            <a:endParaRPr lang="cs-CZ" sz="900" b="0" dirty="0">
              <a:effectLst/>
            </a:endParaRPr>
          </a:p>
          <a:p>
            <a:pPr rtl="0"/>
            <a:br>
              <a:rPr lang="cs-CZ" sz="900" dirty="0"/>
            </a:br>
            <a:r>
              <a:rPr lang="cs-CZ" sz="900" b="0" i="0" u="none" strike="noStrike" kern="1200" dirty="0" err="1">
                <a:solidFill>
                  <a:schemeClr val="tx1"/>
                </a:solidFill>
                <a:effectLst/>
              </a:rPr>
              <a:t>S</a:t>
            </a:r>
            <a:r>
              <a:rPr lang="cs-CZ" sz="900" b="1" i="0" u="none" strike="noStrike" kern="1200" dirty="0" err="1">
                <a:solidFill>
                  <a:schemeClr val="tx1"/>
                </a:solidFill>
                <a:effectLst/>
              </a:rPr>
              <a:t>ociomapování</a:t>
            </a:r>
            <a:r>
              <a:rPr lang="cs-CZ" sz="900" b="1" i="0" u="none" strike="noStrike" kern="1200" dirty="0">
                <a:solidFill>
                  <a:schemeClr val="tx1"/>
                </a:solidFill>
                <a:effectLst/>
              </a:rPr>
              <a:t> podle </a:t>
            </a:r>
            <a:r>
              <a:rPr lang="cs-CZ" sz="900" b="1" i="0" u="none" strike="noStrike" kern="1200" dirty="0" err="1">
                <a:solidFill>
                  <a:schemeClr val="tx1"/>
                </a:solidFill>
                <a:effectLst/>
              </a:rPr>
              <a:t>Bahbouha</a:t>
            </a:r>
            <a:endParaRPr lang="cs-CZ" sz="900" b="0" dirty="0">
              <a:effectLst/>
            </a:endParaRPr>
          </a:p>
          <a:p>
            <a:pPr rtl="0"/>
            <a:r>
              <a:rPr lang="cs-CZ" sz="900" b="0" i="0" u="none" strike="noStrike" kern="1200" dirty="0">
                <a:solidFill>
                  <a:schemeClr val="tx1"/>
                </a:solidFill>
                <a:effectLst/>
              </a:rPr>
              <a:t>Vychází z přesvědčení, že v týmu je potřeba komunikovat - ačkoliv to zní  samozřejmě, nejde o jednoduchý krok. Právě </a:t>
            </a:r>
            <a:r>
              <a:rPr lang="cs-CZ" sz="900" b="0" i="0" u="none" strike="noStrike" kern="1200" dirty="0" err="1">
                <a:solidFill>
                  <a:schemeClr val="tx1"/>
                </a:solidFill>
                <a:effectLst/>
              </a:rPr>
              <a:t>sociomapování</a:t>
            </a:r>
            <a:r>
              <a:rPr lang="cs-CZ" sz="900" b="0" i="0" u="none" strike="noStrike" kern="1200" dirty="0">
                <a:solidFill>
                  <a:schemeClr val="tx1"/>
                </a:solidFill>
                <a:effectLst/>
              </a:rPr>
              <a:t> poskytuje pro tenhle krok vstupní podnět - právě vizualizací. Což je podle něho nejzásadnější.</a:t>
            </a:r>
            <a:endParaRPr lang="cs-CZ" sz="900" b="0" dirty="0">
              <a:effectLst/>
            </a:endParaRPr>
          </a:p>
          <a:p>
            <a:pPr rtl="0" fontAlgn="base"/>
            <a:r>
              <a:rPr lang="cs-CZ" sz="900" b="0" i="0" u="none" strike="noStrike" kern="1200" dirty="0">
                <a:solidFill>
                  <a:schemeClr val="tx1"/>
                </a:solidFill>
                <a:effectLst/>
              </a:rPr>
              <a:t>hodně zdůrazňoval jako důležité schopnost předvídat</a:t>
            </a:r>
          </a:p>
          <a:p>
            <a:pPr rtl="0" fontAlgn="base"/>
            <a:r>
              <a:rPr lang="cs-CZ" sz="900" b="0" i="0" u="none" strike="noStrike" kern="1200" dirty="0">
                <a:solidFill>
                  <a:schemeClr val="tx1"/>
                </a:solidFill>
                <a:effectLst/>
              </a:rPr>
              <a:t>umí pracovat i s komunikací více týmů vzájemně</a:t>
            </a:r>
          </a:p>
          <a:p>
            <a:pPr rtl="0" fontAlgn="base"/>
            <a:endParaRPr lang="cs-CZ" sz="900" dirty="0"/>
          </a:p>
          <a:p>
            <a:pPr fontAlgn="base"/>
            <a:r>
              <a:rPr lang="cs-CZ" sz="900" dirty="0"/>
              <a:t>Nejdřív je diagnostika uskutečněná formou </a:t>
            </a:r>
            <a:r>
              <a:rPr lang="cs-CZ" sz="900" dirty="0" err="1"/>
              <a:t>sociomap</a:t>
            </a:r>
            <a:r>
              <a:rPr lang="cs-CZ" sz="900" dirty="0"/>
              <a:t>, která se popíše a srovná se se žádoucí komunikací v týmu - tím se vytvoří sdílená vize  týmové komunikace, k níž by se mělo akčním plánek směřovat. V časovém odstupu se může stejnou metodikou prověřit, zda se plánovaný  posun povedl či ne. Někdy je vhodné tým více </a:t>
            </a:r>
            <a:r>
              <a:rPr lang="cs-CZ" sz="900" dirty="0" err="1"/>
              <a:t>zangažovat</a:t>
            </a:r>
            <a:r>
              <a:rPr lang="cs-CZ" sz="900" dirty="0"/>
              <a:t> tím, že se </a:t>
            </a:r>
            <a:r>
              <a:rPr lang="cs-CZ" sz="900" dirty="0" err="1"/>
              <a:t>požádájí</a:t>
            </a:r>
            <a:r>
              <a:rPr lang="cs-CZ" sz="900" dirty="0"/>
              <a:t>, aby zkusili předpokládanou mapu jejich týmu sami namalovat (častost komunikace). Subjektivní mapy si pak členové týmu mezi sebou porovnávají a diskutují o </a:t>
            </a:r>
            <a:r>
              <a:rPr lang="cs-CZ" sz="900" dirty="0" err="1"/>
              <a:t>optimání</a:t>
            </a:r>
            <a:r>
              <a:rPr lang="cs-CZ" sz="900" dirty="0"/>
              <a:t> mapě - to vše za přítomnosti </a:t>
            </a:r>
            <a:r>
              <a:rPr lang="cs-CZ" sz="900" dirty="0" err="1"/>
              <a:t>facilitátora</a:t>
            </a:r>
            <a:r>
              <a:rPr lang="cs-CZ" sz="900" dirty="0"/>
              <a:t> či týmového kouče, který vše usměrňuje. Pak následuje zpětná vazba jednotlivých členů týmů k sobě navzájem. Tato zpětnovazební setkání probíhá vícekrát, aby se v týmu více komunikovalo a případně se včasně zachytily případné problémy a </a:t>
            </a:r>
            <a:r>
              <a:rPr lang="cs-CZ" sz="900" dirty="0" err="1"/>
              <a:t>nauči</a:t>
            </a:r>
            <a:r>
              <a:rPr lang="cs-CZ" sz="900" dirty="0"/>
              <a:t> se jak spolu hovořit v případě odlišných představ apod. Nicméně </a:t>
            </a:r>
            <a:r>
              <a:rPr lang="cs-CZ" sz="900" dirty="0" err="1"/>
              <a:t>Bahbouh</a:t>
            </a:r>
            <a:r>
              <a:rPr lang="cs-CZ" sz="900" dirty="0"/>
              <a:t> ve své habilitační práci píče, že </a:t>
            </a:r>
            <a:r>
              <a:rPr lang="cs-CZ" sz="900" dirty="0" err="1"/>
              <a:t>sociomapy</a:t>
            </a:r>
            <a:r>
              <a:rPr lang="cs-CZ" sz="900" dirty="0"/>
              <a:t> poskytnou vhodnou strukturu zahajující týmové sekání a nástroj, kterým může změny posuzovat, že tedy pouhá existence této metody je sama o sobě pozitivní intervencí.</a:t>
            </a:r>
            <a:endParaRPr lang="cs-CZ" sz="900" b="0" i="0" u="none" strike="noStrike" kern="1200" dirty="0">
              <a:solidFill>
                <a:schemeClr val="tx1"/>
              </a:solidFill>
              <a:effectLst/>
            </a:endParaRPr>
          </a:p>
          <a:p>
            <a:endParaRPr lang="cs-CZ" sz="9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71682-7523-4D09-89D9-3B4A5BDCDF5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751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fontAlgn="base"/>
            <a:r>
              <a:rPr lang="cs-CZ" dirty="0"/>
              <a:t>Používají ratingovou metodu - subjektivní - je to výhoda, protože pro někoho je 8 hodin týdně málo komunikace, pro někoho </a:t>
            </a:r>
            <a:r>
              <a:rPr lang="cs-CZ" dirty="0" err="1"/>
              <a:t>píliš</a:t>
            </a:r>
            <a:r>
              <a:rPr lang="cs-CZ" dirty="0"/>
              <a:t> → použitelnější pro intervenci a rozvoj</a:t>
            </a:r>
          </a:p>
          <a:p>
            <a:pPr lvl="1" fontAlgn="base"/>
            <a:r>
              <a:rPr lang="cs-CZ" dirty="0"/>
              <a:t>Hodně se </a:t>
            </a:r>
            <a:r>
              <a:rPr lang="cs-CZ" dirty="0" err="1"/>
              <a:t>zabývaj</a:t>
            </a:r>
            <a:r>
              <a:rPr lang="cs-CZ" dirty="0"/>
              <a:t> frekvencí komunikace - jak souvisí s kvalitou komunikace zkoumal výzkum 2014 sborník (a předtím 2012) - zejména tam vyšlo spojení mezi spokojeností s frekvencí komunikace a kvalitou komunikace</a:t>
            </a:r>
          </a:p>
          <a:p>
            <a:pPr lvl="1" fontAlgn="base"/>
            <a:r>
              <a:rPr lang="cs-CZ" dirty="0"/>
              <a:t>důkaz o tom, že spokojenost v týmu souvisí s frekvencí komunikace - </a:t>
            </a:r>
            <a:r>
              <a:rPr lang="cs-CZ" dirty="0" err="1"/>
              <a:t>např</a:t>
            </a:r>
            <a:r>
              <a:rPr lang="cs-CZ" dirty="0"/>
              <a:t> 2014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satisfaction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team </a:t>
            </a:r>
            <a:r>
              <a:rPr lang="cs-CZ" dirty="0" err="1"/>
              <a:t>communication</a:t>
            </a:r>
            <a:r>
              <a:rPr lang="cs-CZ" dirty="0"/>
              <a:t> and </a:t>
            </a:r>
            <a:r>
              <a:rPr lang="cs-CZ" dirty="0" err="1"/>
              <a:t>evalution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team </a:t>
            </a:r>
            <a:r>
              <a:rPr lang="cs-CZ" dirty="0" err="1"/>
              <a:t>membert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71682-7523-4D09-89D9-3B4A5BDCDF5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50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Eva se ve své práci (2013) při zkoumání validity </a:t>
            </a:r>
            <a:r>
              <a:rPr lang="cs-CZ" dirty="0" err="1"/>
              <a:t>sociomapování</a:t>
            </a:r>
            <a:r>
              <a:rPr lang="cs-CZ" dirty="0"/>
              <a:t> jako diagnostického nástroje soustředí na kvalitu psychometrických vlastností dotazníku, které se používají pro sběr dat. Eva tedy provedla reliabilitu a validitu čtyř hlavních komunikačních škál, které tvoří onen posuzovací dotazník. Všechny čtyři komunikační škály využívají pětistupňovou verbalizovanou hodnotící škálu. 1 a 2 škála pokrývají frekvenci komunikace a zjišťují její současný stav, jak často se komunikuje nyní a také stav ideální, tedy jak by tomu mělo být, aby byl daný hodnotitel spokojený. 3 škála řeší důležitost komunikace neboli její urgenci a vystihuje, s kým se potřebuji nutně rychle spojit a komunikovat, pokud se řeší nějaká krizová situace, případně je třeba učinit rozhodnutí, nebo vyřešit nějaký problém. 4 škála se pak ptá na kvalitu komunikace, a to jak z pohledu včasnosti, tak z pohledu obsahu.  Validitu zkoumala test </a:t>
            </a:r>
            <a:r>
              <a:rPr lang="cs-CZ" dirty="0" err="1"/>
              <a:t>retestově</a:t>
            </a:r>
            <a:r>
              <a:rPr lang="cs-CZ" dirty="0"/>
              <a:t> tím, že v jednotlivých týmech opakovala měření pomocí těchto škál za určitá časová období. Přesně vyjádřila korelace mezi jednotlivými časovými obdobími, korelace byla průměrně 0,55</a:t>
            </a:r>
            <a:endParaRPr lang="cs-CZ" b="0" dirty="0">
              <a:effectLst/>
            </a:endParaRPr>
          </a:p>
          <a:p>
            <a:br>
              <a:rPr lang="cs-CZ" dirty="0"/>
            </a:br>
            <a:endParaRPr lang="cs-CZ" dirty="0"/>
          </a:p>
          <a:p>
            <a:r>
              <a:rPr lang="cs-CZ" dirty="0"/>
              <a:t>Konstruktová</a:t>
            </a:r>
            <a:r>
              <a:rPr lang="cs-CZ" baseline="0" dirty="0"/>
              <a:t> validizace – jak spolu souvisí konstrukty jako jsou jednotlivé škály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71682-7523-4D09-89D9-3B4A5BDCDF5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501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Efektivita </a:t>
            </a:r>
          </a:p>
          <a:p>
            <a:pPr marL="171450" indent="-171450">
              <a:buFontTx/>
              <a:buChar char="-"/>
            </a:pPr>
            <a:r>
              <a:rPr lang="cs-CZ" dirty="0"/>
              <a:t>Všem týmům to pomohlo, tým jedna minimalizoval vzájemné očekávání</a:t>
            </a:r>
          </a:p>
          <a:p>
            <a:pPr marL="171450" indent="-171450">
              <a:buFontTx/>
              <a:buChar char="-"/>
            </a:pPr>
            <a:r>
              <a:rPr lang="cs-CZ" dirty="0"/>
              <a:t>Je třeba komplexnějšího výzkumu, který by separoval jedinečný </a:t>
            </a:r>
            <a:r>
              <a:rPr lang="cs-CZ" dirty="0" err="1"/>
              <a:t>vliuv</a:t>
            </a:r>
            <a:r>
              <a:rPr lang="cs-CZ" dirty="0"/>
              <a:t> </a:t>
            </a:r>
            <a:r>
              <a:rPr lang="cs-CZ" dirty="0" err="1"/>
              <a:t>sociomapovíání</a:t>
            </a:r>
            <a:r>
              <a:rPr lang="cs-CZ" dirty="0"/>
              <a:t> jako vizualizace, </a:t>
            </a:r>
            <a:r>
              <a:rPr lang="cs-CZ" dirty="0" err="1"/>
              <a:t>koučovacího</a:t>
            </a:r>
            <a:r>
              <a:rPr lang="cs-CZ" dirty="0"/>
              <a:t> workshopu jako takového a dalších proměnných </a:t>
            </a:r>
          </a:p>
          <a:p>
            <a:pPr marL="171450" indent="-171450">
              <a:buFontTx/>
              <a:buChar char="-"/>
            </a:pPr>
            <a:r>
              <a:rPr lang="cs-CZ" dirty="0"/>
              <a:t>Potřeba experimentu s </a:t>
            </a:r>
            <a:r>
              <a:rPr lang="cs-CZ" dirty="0" err="1"/>
              <a:t>pre</a:t>
            </a:r>
            <a:r>
              <a:rPr lang="cs-CZ" dirty="0"/>
              <a:t> a post </a:t>
            </a:r>
            <a:r>
              <a:rPr lang="cs-CZ" dirty="0" err="1"/>
              <a:t>datama</a:t>
            </a:r>
            <a:r>
              <a:rPr lang="cs-CZ" dirty="0"/>
              <a:t> + další měření, který by odhalilo specifický faktory, který zvyšují efekt trénování/</a:t>
            </a:r>
            <a:r>
              <a:rPr lang="cs-CZ" dirty="0" err="1"/>
              <a:t>koučingu</a:t>
            </a:r>
            <a:endParaRPr lang="cs-CZ" dirty="0"/>
          </a:p>
          <a:p>
            <a:pPr marL="171450" indent="-171450">
              <a:buFontTx/>
              <a:buChar char="-"/>
            </a:pPr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 err="1"/>
              <a:t>Koučovací</a:t>
            </a:r>
            <a:r>
              <a:rPr lang="cs-CZ" dirty="0"/>
              <a:t> workshopy podpořené </a:t>
            </a:r>
            <a:r>
              <a:rPr lang="cs-CZ" dirty="0" err="1"/>
              <a:t>sociomapováním</a:t>
            </a:r>
            <a:r>
              <a:rPr lang="cs-CZ" dirty="0"/>
              <a:t> poskytují přidanou hodnotu týmu - Šlo by to porovnat s jinou diagnostikou, která by předcházela – DOPLNIT </a:t>
            </a:r>
          </a:p>
          <a:p>
            <a:pPr marL="171450" indent="-171450">
              <a:buFontTx/>
              <a:buChar char="-"/>
            </a:pPr>
            <a:endParaRPr lang="cs-CZ" dirty="0"/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71682-7523-4D09-89D9-3B4A5BDCDF5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95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71682-7523-4D09-89D9-3B4A5BDCDF5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432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Rodina, více týmů vzájemně</a:t>
            </a:r>
            <a:r>
              <a:rPr lang="cs-CZ"/>
              <a:t>, sportovní týmy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71682-7523-4D09-89D9-3B4A5BDCDF5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111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901-738D-4D17-AB0D-2D6E9832E644}" type="datetimeFigureOut">
              <a:rPr lang="cs-CZ" smtClean="0"/>
              <a:t>28. 11. 2016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A325-FEAD-4737-AFE4-3C4AEE330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410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901-738D-4D17-AB0D-2D6E9832E644}" type="datetimeFigureOut">
              <a:rPr lang="cs-CZ" smtClean="0"/>
              <a:t>28. 11. 2016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A325-FEAD-4737-AFE4-3C4AEE330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2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901-738D-4D17-AB0D-2D6E9832E644}" type="datetimeFigureOut">
              <a:rPr lang="cs-CZ" smtClean="0"/>
              <a:t>28. 11. 2016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A325-FEAD-4737-AFE4-3C4AEE330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533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901-738D-4D17-AB0D-2D6E9832E644}" type="datetimeFigureOut">
              <a:rPr lang="cs-CZ" smtClean="0"/>
              <a:t>28. 11. 2016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A325-FEAD-4737-AFE4-3C4AEE330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26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901-738D-4D17-AB0D-2D6E9832E644}" type="datetimeFigureOut">
              <a:rPr lang="cs-CZ" smtClean="0"/>
              <a:t>28. 11. 2016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A325-FEAD-4737-AFE4-3C4AEE330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82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901-738D-4D17-AB0D-2D6E9832E644}" type="datetimeFigureOut">
              <a:rPr lang="cs-CZ" smtClean="0"/>
              <a:t>28. 11. 2016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A325-FEAD-4737-AFE4-3C4AEE330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17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901-738D-4D17-AB0D-2D6E9832E644}" type="datetimeFigureOut">
              <a:rPr lang="cs-CZ" smtClean="0"/>
              <a:t>28. 11. 2016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A325-FEAD-4737-AFE4-3C4AEE330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63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901-738D-4D17-AB0D-2D6E9832E644}" type="datetimeFigureOut">
              <a:rPr lang="cs-CZ" smtClean="0"/>
              <a:t>28. 11. 2016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A325-FEAD-4737-AFE4-3C4AEE330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15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901-738D-4D17-AB0D-2D6E9832E644}" type="datetimeFigureOut">
              <a:rPr lang="cs-CZ" smtClean="0"/>
              <a:t>28. 11. 2016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A325-FEAD-4737-AFE4-3C4AEE330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7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901-738D-4D17-AB0D-2D6E9832E644}" type="datetimeFigureOut">
              <a:rPr lang="cs-CZ" smtClean="0"/>
              <a:t>28. 11. 2016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A325-FEAD-4737-AFE4-3C4AEE330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61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901-738D-4D17-AB0D-2D6E9832E644}" type="datetimeFigureOut">
              <a:rPr lang="cs-CZ" smtClean="0"/>
              <a:t>28. 11. 2016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A325-FEAD-4737-AFE4-3C4AEE330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95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21901-738D-4D17-AB0D-2D6E9832E644}" type="datetimeFigureOut">
              <a:rPr lang="cs-CZ" smtClean="0"/>
              <a:t>28. 11. 2016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9A325-FEAD-4737-AFE4-3C4AEE330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94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onza\Desktop\1, page 18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1"/>
          <a:stretch/>
        </p:blipFill>
        <p:spPr bwMode="auto">
          <a:xfrm>
            <a:off x="3995936" y="370557"/>
            <a:ext cx="4464496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67544" y="648252"/>
            <a:ext cx="3106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err="1"/>
              <a:t>Sociomapování</a:t>
            </a:r>
            <a:endParaRPr lang="cs-CZ" sz="36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37123" y="5820226"/>
            <a:ext cx="33677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Laura Bechyňová, Nikola </a:t>
            </a:r>
            <a:r>
              <a:rPr lang="cs-CZ" dirty="0" err="1"/>
              <a:t>Frollová</a:t>
            </a:r>
            <a:r>
              <a:rPr lang="cs-CZ" dirty="0"/>
              <a:t>, </a:t>
            </a:r>
          </a:p>
          <a:p>
            <a:r>
              <a:rPr lang="cs-CZ" dirty="0"/>
              <a:t>Michaela Matušková </a:t>
            </a:r>
          </a:p>
        </p:txBody>
      </p:sp>
    </p:spTree>
    <p:extLst>
      <p:ext uri="{BB962C8B-B14F-4D97-AF65-F5344CB8AC3E}">
        <p14:creationId xmlns:p14="http://schemas.microsoft.com/office/powerpoint/2010/main" val="1270924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</a:t>
            </a:r>
            <a:r>
              <a:rPr lang="cs-CZ" dirty="0" err="1"/>
              <a:t>sociomap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Kvalita komunikace v týmech</a:t>
            </a:r>
          </a:p>
          <a:p>
            <a:r>
              <a:rPr lang="cs-CZ" dirty="0"/>
              <a:t>Podklad pro intervenci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Armáda ČR</a:t>
            </a:r>
          </a:p>
          <a:p>
            <a:r>
              <a:rPr lang="cs-CZ" dirty="0"/>
              <a:t>Experimenty Mars aj.</a:t>
            </a:r>
          </a:p>
          <a:p>
            <a:r>
              <a:rPr lang="cs-CZ" dirty="0"/>
              <a:t>Pracovní týmy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T-Mobile, Vodafone, GE Money Bank,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credit</a:t>
            </a:r>
            <a:r>
              <a:rPr lang="cs-CZ" dirty="0"/>
              <a:t>, </a:t>
            </a:r>
            <a:r>
              <a:rPr lang="cs-CZ" dirty="0" err="1"/>
              <a:t>Raiffeisen</a:t>
            </a:r>
            <a:r>
              <a:rPr lang="cs-CZ" dirty="0"/>
              <a:t> Bank,…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77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Multidimenzionální </a:t>
            </a:r>
            <a:r>
              <a:rPr lang="cs-CZ" dirty="0" err="1"/>
              <a:t>škálování</a:t>
            </a:r>
            <a:endParaRPr lang="cs-CZ" dirty="0"/>
          </a:p>
          <a:p>
            <a:r>
              <a:rPr lang="cs-CZ" dirty="0"/>
              <a:t>Shluková analýza</a:t>
            </a:r>
          </a:p>
          <a:p>
            <a:r>
              <a:rPr lang="cs-CZ" dirty="0" err="1"/>
              <a:t>Sociometrie</a:t>
            </a:r>
            <a:endParaRPr lang="cs-CZ" dirty="0"/>
          </a:p>
          <a:p>
            <a:r>
              <a:rPr lang="cs-CZ" dirty="0"/>
              <a:t>Analýza sociálních sítí (</a:t>
            </a:r>
            <a:r>
              <a:rPr lang="cs-CZ" i="1" dirty="0" err="1"/>
              <a:t>social</a:t>
            </a:r>
            <a:r>
              <a:rPr lang="cs-CZ" i="1" dirty="0"/>
              <a:t> network </a:t>
            </a:r>
            <a:r>
              <a:rPr lang="cs-CZ" i="1" dirty="0" err="1"/>
              <a:t>analysis</a:t>
            </a:r>
            <a:r>
              <a:rPr lang="cs-CZ" dirty="0"/>
              <a:t>)</a:t>
            </a:r>
          </a:p>
          <a:p>
            <a:r>
              <a:rPr lang="cs-CZ" dirty="0"/>
              <a:t>360° zpětná vazba</a:t>
            </a:r>
          </a:p>
          <a:p>
            <a:r>
              <a:rPr lang="cs-CZ" dirty="0"/>
              <a:t>Skupinová zpětná vazba</a:t>
            </a:r>
          </a:p>
        </p:txBody>
      </p:sp>
    </p:spTree>
    <p:extLst>
      <p:ext uri="{BB962C8B-B14F-4D97-AF65-F5344CB8AC3E}">
        <p14:creationId xmlns:p14="http://schemas.microsoft.com/office/powerpoint/2010/main" val="1234601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cs-CZ" dirty="0"/>
              <a:t>Rychlé </a:t>
            </a:r>
          </a:p>
          <a:p>
            <a:pPr fontAlgn="base"/>
            <a:r>
              <a:rPr lang="cs-CZ" dirty="0"/>
              <a:t>Vizualizace</a:t>
            </a:r>
          </a:p>
          <a:p>
            <a:pPr fontAlgn="base"/>
            <a:r>
              <a:rPr lang="cs-CZ" dirty="0"/>
              <a:t>Matematický model</a:t>
            </a:r>
          </a:p>
          <a:p>
            <a:pPr fontAlgn="base"/>
            <a:r>
              <a:rPr lang="cs-CZ" dirty="0"/>
              <a:t>Otevření důležitých téma + konkrétní témata</a:t>
            </a:r>
          </a:p>
          <a:p>
            <a:pPr fontAlgn="base"/>
            <a:r>
              <a:rPr lang="cs-CZ" dirty="0"/>
              <a:t>Tým jako celek</a:t>
            </a:r>
          </a:p>
          <a:p>
            <a:pPr fontAlgn="base"/>
            <a:r>
              <a:rPr lang="cs-CZ" dirty="0"/>
              <a:t>Změny v čase</a:t>
            </a:r>
            <a:endParaRPr lang="cs-CZ" b="0" dirty="0">
              <a:effectLst/>
            </a:endParaRPr>
          </a:p>
          <a:p>
            <a:pPr fontAlgn="base"/>
            <a:r>
              <a:rPr lang="cs-CZ" dirty="0"/>
              <a:t>Možnost měřit další parametry (Vraný, </a:t>
            </a:r>
            <a:r>
              <a:rPr lang="cs-CZ" dirty="0" err="1"/>
              <a:t>Bahbouh</a:t>
            </a:r>
            <a:r>
              <a:rPr lang="cs-CZ" dirty="0"/>
              <a:t>, 2014)</a:t>
            </a:r>
          </a:p>
          <a:p>
            <a:pPr fontAlgn="base"/>
            <a:r>
              <a:rPr lang="cs-CZ" dirty="0"/>
              <a:t>Normy</a:t>
            </a:r>
          </a:p>
          <a:p>
            <a:pPr fontAlgn="base"/>
            <a:r>
              <a:rPr lang="cs-CZ" dirty="0"/>
              <a:t>Predikce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862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dirty="0"/>
              <a:t>(Ne)dostupnost </a:t>
            </a:r>
          </a:p>
          <a:p>
            <a:pPr fontAlgn="base"/>
            <a:r>
              <a:rPr lang="cs-CZ" dirty="0"/>
              <a:t>Riziko špatného zacházení </a:t>
            </a:r>
          </a:p>
          <a:p>
            <a:pPr fontAlgn="base"/>
            <a:r>
              <a:rPr lang="cs-CZ" dirty="0"/>
              <a:t>Vysoké požadavky na </a:t>
            </a:r>
            <a:r>
              <a:rPr lang="cs-CZ" dirty="0" err="1"/>
              <a:t>facilitátora</a:t>
            </a:r>
            <a:endParaRPr lang="cs-CZ" dirty="0"/>
          </a:p>
          <a:p>
            <a:pPr fontAlgn="base"/>
            <a:r>
              <a:rPr lang="cs-CZ" dirty="0"/>
              <a:t>Intervence pomalá</a:t>
            </a:r>
          </a:p>
          <a:p>
            <a:pPr fontAlgn="base"/>
            <a:r>
              <a:rPr lang="cs-CZ" dirty="0"/>
              <a:t>Intervenující proměnné </a:t>
            </a:r>
          </a:p>
          <a:p>
            <a:pPr fontAlgn="base"/>
            <a:r>
              <a:rPr lang="cs-CZ" dirty="0"/>
              <a:t>Pouze deskripce, ne explanace</a:t>
            </a:r>
          </a:p>
          <a:p>
            <a:pPr fontAlgn="base"/>
            <a:r>
              <a:rPr lang="cs-CZ" dirty="0"/>
              <a:t>Citlivé údaje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9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4525963"/>
          </a:xfrm>
        </p:spPr>
        <p:txBody>
          <a:bodyPr/>
          <a:lstStyle/>
          <a:p>
            <a:r>
              <a:rPr lang="cs-CZ" dirty="0"/>
              <a:t>Pochopení vztahů pomocí vizualizace</a:t>
            </a:r>
          </a:p>
          <a:p>
            <a:r>
              <a:rPr lang="cs-CZ" dirty="0"/>
              <a:t>Přesné zachycení vztahů v malých skupinách </a:t>
            </a:r>
          </a:p>
          <a:p>
            <a:r>
              <a:rPr lang="cs-CZ" dirty="0"/>
              <a:t>Chybí diverzita zdrojů 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22849" y="620688"/>
            <a:ext cx="2050561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7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37733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Děkujeme za pozornost.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Zdroje: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680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Dimenze </a:t>
            </a:r>
            <a:r>
              <a:rPr lang="cs-CZ" dirty="0" err="1"/>
              <a:t>sociomapování</a:t>
            </a:r>
            <a:endParaRPr lang="cs-CZ" dirty="0"/>
          </a:p>
          <a:p>
            <a:r>
              <a:rPr lang="cs-CZ" dirty="0"/>
              <a:t>Diagnostická část (metody sběru dat, interpretace)</a:t>
            </a:r>
          </a:p>
          <a:p>
            <a:r>
              <a:rPr lang="cs-CZ" dirty="0"/>
              <a:t>Intervenční část </a:t>
            </a:r>
          </a:p>
          <a:p>
            <a:r>
              <a:rPr lang="cs-CZ" dirty="0"/>
              <a:t>Využití </a:t>
            </a:r>
            <a:r>
              <a:rPr lang="cs-CZ" dirty="0" err="1"/>
              <a:t>sociomap</a:t>
            </a:r>
            <a:endParaRPr lang="cs-CZ" dirty="0"/>
          </a:p>
          <a:p>
            <a:r>
              <a:rPr lang="cs-CZ" dirty="0"/>
              <a:t>Alternativní nástroje</a:t>
            </a:r>
          </a:p>
          <a:p>
            <a:r>
              <a:rPr lang="cs-CZ" dirty="0"/>
              <a:t>Výhody, nevýhody</a:t>
            </a:r>
          </a:p>
          <a:p>
            <a:r>
              <a:rPr lang="cs-CZ" dirty="0"/>
              <a:t>Zhodnocení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817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onza\Desktop\IPTX_2010_1_11210_0_256900_0_103716-page-079 (1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0" t="50000" r="9652" b="21620"/>
          <a:stretch/>
        </p:blipFill>
        <p:spPr bwMode="auto">
          <a:xfrm>
            <a:off x="1110720" y="1268760"/>
            <a:ext cx="803328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355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Metody sběru dat </a:t>
            </a:r>
          </a:p>
          <a:p>
            <a:pPr lvl="1" fontAlgn="base"/>
            <a:r>
              <a:rPr lang="cs-CZ" dirty="0"/>
              <a:t>nejčastěji používané – ratingové dotazníky (Rozehnalová, 2013)</a:t>
            </a:r>
          </a:p>
          <a:p>
            <a:pPr lvl="1" fontAlgn="base"/>
            <a:r>
              <a:rPr lang="cs-CZ" dirty="0"/>
              <a:t>subjektivní </a:t>
            </a:r>
          </a:p>
          <a:p>
            <a:pPr lvl="1" fontAlgn="base"/>
            <a:r>
              <a:rPr lang="cs-CZ" dirty="0"/>
              <a:t>výběr metod – Kubík, </a:t>
            </a:r>
            <a:r>
              <a:rPr lang="cs-CZ" dirty="0" err="1"/>
              <a:t>Bahbouh</a:t>
            </a:r>
            <a:r>
              <a:rPr lang="cs-CZ" dirty="0"/>
              <a:t> (2014); </a:t>
            </a:r>
            <a:r>
              <a:rPr lang="cs-CZ" dirty="0" err="1"/>
              <a:t>Sněhotová</a:t>
            </a:r>
            <a:r>
              <a:rPr lang="cs-CZ" dirty="0"/>
              <a:t>, Vraný, </a:t>
            </a:r>
            <a:r>
              <a:rPr lang="cs-CZ" dirty="0" err="1"/>
              <a:t>Bahbouh</a:t>
            </a:r>
            <a:r>
              <a:rPr lang="cs-CZ" dirty="0"/>
              <a:t> (2014); Vraný, </a:t>
            </a:r>
            <a:r>
              <a:rPr lang="cs-CZ" dirty="0" err="1"/>
              <a:t>Bahbouh</a:t>
            </a:r>
            <a:r>
              <a:rPr lang="cs-CZ" dirty="0"/>
              <a:t> (2014)</a:t>
            </a:r>
          </a:p>
          <a:p>
            <a:r>
              <a:rPr lang="cs-CZ" dirty="0"/>
              <a:t>Interpretace </a:t>
            </a:r>
          </a:p>
          <a:p>
            <a:pPr lvl="1"/>
            <a:r>
              <a:rPr lang="cs-CZ" dirty="0"/>
              <a:t>intuitivní a profesionální</a:t>
            </a:r>
          </a:p>
          <a:p>
            <a:pPr lvl="1" fontAlgn="base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52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creen Shot 2016-11-13 at 12.04.07 P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0688"/>
            <a:ext cx="7211851" cy="2108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795123"/>
              </p:ext>
            </p:extLst>
          </p:nvPr>
        </p:nvGraphicFramePr>
        <p:xfrm>
          <a:off x="1547664" y="3645024"/>
          <a:ext cx="6096000" cy="1569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1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Optimální</a:t>
                      </a:r>
                      <a:r>
                        <a:rPr lang="cs-CZ" sz="1200" baseline="0" dirty="0"/>
                        <a:t> komunikace</a:t>
                      </a:r>
                      <a:endParaRPr lang="cs-CZ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Důležitost komunikace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Kvalita komunikace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Současná komunikace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0,829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0,699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0,440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Optimální</a:t>
                      </a:r>
                      <a:r>
                        <a:rPr lang="cs-CZ" sz="1200" baseline="0" dirty="0"/>
                        <a:t> komunikace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0,772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0,310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Důležitost</a:t>
                      </a:r>
                      <a:r>
                        <a:rPr lang="cs-CZ" sz="1200" baseline="0" dirty="0"/>
                        <a:t> komunikace</a:t>
                      </a:r>
                      <a:endParaRPr lang="cs-CZ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0,258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548017" y="3212976"/>
            <a:ext cx="3956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Tabulka 8 – Korelace komunikačních škál</a:t>
            </a:r>
          </a:p>
        </p:txBody>
      </p:sp>
    </p:spTree>
    <p:extLst>
      <p:ext uri="{BB962C8B-B14F-4D97-AF65-F5344CB8AC3E}">
        <p14:creationId xmlns:p14="http://schemas.microsoft.com/office/powerpoint/2010/main" val="970158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8237"/>
              </p:ext>
            </p:extLst>
          </p:nvPr>
        </p:nvGraphicFramePr>
        <p:xfrm>
          <a:off x="323529" y="476672"/>
          <a:ext cx="8496945" cy="62376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9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0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22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343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+mj-lt"/>
                        </a:rPr>
                        <a:t>Název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+mj-lt"/>
                        </a:rPr>
                        <a:t>Autoři, rok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+mj-lt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+mj-lt"/>
                        </a:rPr>
                        <a:t>Metody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+mj-lt"/>
                        </a:rPr>
                        <a:t>Výstup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708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Proof of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sociomapping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validity based on team position</a:t>
                      </a:r>
                      <a:endParaRPr lang="en-US" sz="1600" dirty="0">
                        <a:effectLst/>
                        <a:latin typeface="+mj-lt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Bahbouh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2014</a:t>
                      </a:r>
                      <a:endParaRPr lang="cs-CZ" sz="1800" dirty="0">
                        <a:effectLst/>
                        <a:latin typeface="+mj-lt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 t.</a:t>
                      </a:r>
                      <a:endParaRPr lang="cs-CZ" sz="1800" dirty="0">
                        <a:effectLst/>
                        <a:latin typeface="+mj-lt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Srovnání</a:t>
                      </a:r>
                      <a:r>
                        <a:rPr lang="cs-CZ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frekvenci komunikace mezi nově příchozími členy, odcházejícími a stálými (kontrastní validizace)</a:t>
                      </a:r>
                      <a:endParaRPr lang="cs-CZ" sz="18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 těch co odcházeli nebo přicházeli, byla komunikace méně častá. </a:t>
                      </a:r>
                      <a:endParaRPr lang="cs-CZ" sz="18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413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The Relationship between Satisfaction with Team Communication and Evaluation of Communication with Individual Team Members</a:t>
                      </a:r>
                      <a:endParaRPr lang="en-US" sz="1600" dirty="0">
                        <a:effectLst/>
                        <a:latin typeface="+mj-lt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Bahbouh, 2014</a:t>
                      </a:r>
                      <a:endParaRPr lang="cs-CZ" sz="1800">
                        <a:effectLst/>
                        <a:latin typeface="+mj-lt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139 t. </a:t>
                      </a:r>
                      <a:endParaRPr lang="cs-CZ" sz="1800" dirty="0">
                        <a:effectLst/>
                        <a:latin typeface="+mj-lt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1686 l.</a:t>
                      </a:r>
                      <a:endParaRPr lang="cs-CZ" sz="1800" dirty="0">
                        <a:effectLst/>
                        <a:latin typeface="+mj-lt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Srovnání spokojenosti</a:t>
                      </a:r>
                      <a:r>
                        <a:rPr lang="cs-CZ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 komunikací a a) kvalitou komunikace, b) frekvence komunikace (současnou a optimální) </a:t>
                      </a:r>
                    </a:p>
                    <a:p>
                      <a:r>
                        <a:rPr lang="cs-CZ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(konstruktová  - konvergentní validizace) </a:t>
                      </a:r>
                      <a:endParaRPr lang="cs-CZ" sz="18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Korelační analýza ukazuje</a:t>
                      </a:r>
                      <a:r>
                        <a:rPr lang="cs-CZ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obzvlášt</a:t>
                      </a:r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silný vztah mezi spokojeností a kvalitou komunikace  a pozitivní korelaci mezi důležitosti proměnnou a aktuální a požadovanou komunikační frekvencí.</a:t>
                      </a:r>
                      <a:endParaRPr lang="cs-CZ" sz="18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187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Intervenční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Sociomapování</a:t>
            </a:r>
            <a:r>
              <a:rPr lang="cs-CZ" dirty="0"/>
              <a:t> – akční výzkum </a:t>
            </a:r>
          </a:p>
          <a:p>
            <a:pPr lvl="1"/>
            <a:r>
              <a:rPr lang="cs-CZ" dirty="0" err="1"/>
              <a:t>Lewin</a:t>
            </a:r>
            <a:r>
              <a:rPr lang="cs-CZ" dirty="0"/>
              <a:t>: „Nejúčinnější je diagnostika skupiny a následné poskytnutí zpětné vazby.“</a:t>
            </a:r>
          </a:p>
          <a:p>
            <a:r>
              <a:rPr lang="cs-CZ" dirty="0"/>
              <a:t>Zcitlivění</a:t>
            </a:r>
          </a:p>
          <a:p>
            <a:r>
              <a:rPr lang="cs-CZ" dirty="0"/>
              <a:t>Akční plán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4129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983782"/>
              </p:ext>
            </p:extLst>
          </p:nvPr>
        </p:nvGraphicFramePr>
        <p:xfrm>
          <a:off x="323528" y="260648"/>
          <a:ext cx="8496945" cy="6379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9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6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22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343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+mj-lt"/>
                        </a:rPr>
                        <a:t>Název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+mj-lt"/>
                        </a:rPr>
                        <a:t>Autoři, rok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+mj-lt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+mj-lt"/>
                        </a:rPr>
                        <a:t>Metody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+mj-lt"/>
                        </a:rPr>
                        <a:t>Výstup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708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Effectiveness of SMP intervention II: case studies</a:t>
                      </a:r>
                      <a:endParaRPr lang="en-US" sz="1600" dirty="0">
                        <a:effectLst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Kovaříková, Rozehnalová, </a:t>
                      </a:r>
                      <a:r>
                        <a:rPr lang="cs-CZ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Bahbouh</a:t>
                      </a:r>
                      <a:r>
                        <a:rPr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2013</a:t>
                      </a:r>
                      <a:endParaRPr lang="cs-CZ" sz="1600" dirty="0">
                        <a:effectLst/>
                        <a:latin typeface="+mj-lt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 t.</a:t>
                      </a:r>
                      <a:endParaRPr lang="cs-CZ" sz="1600" dirty="0">
                        <a:effectLst/>
                        <a:latin typeface="+mj-lt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Dali</a:t>
                      </a:r>
                      <a:r>
                        <a:rPr lang="cs-CZ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jim dotazník a po 2,5 až 10 měsících a porovnali to (zahrnovalo to jen ty, kteří tam byli už předtím)</a:t>
                      </a:r>
                      <a:endParaRPr lang="cs-CZ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jednom se snížila diskrepance (současné a chtěné) </a:t>
                      </a:r>
                      <a:r>
                        <a:rPr lang="cs-CZ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 v ostatních se zlepšila kvalita komunikace </a:t>
                      </a:r>
                      <a:endParaRPr lang="cs-CZ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08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Efektivita intervence</a:t>
                      </a:r>
                      <a:endParaRPr lang="en-US" sz="1600" dirty="0">
                        <a:effectLst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Bahbouh</a:t>
                      </a:r>
                      <a:r>
                        <a:rPr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2011</a:t>
                      </a:r>
                      <a:endParaRPr lang="cs-CZ" sz="1600" dirty="0">
                        <a:effectLst/>
                        <a:latin typeface="+mj-lt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670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měření + měření po 4-6 týdnech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napsat 10 osob a jejich </a:t>
                      </a:r>
                      <a:r>
                        <a:rPr lang="cs-CZ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škálované</a:t>
                      </a:r>
                      <a:r>
                        <a:rPr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hodnocení současné i optimální frekvence komunikace, podskupina (N=330) měla vymyslet i akční plán </a:t>
                      </a:r>
                      <a:endParaRPr lang="cs-CZ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 obou poklesl rozdíl (s plánem už nepoklesl o moc víc)</a:t>
                      </a:r>
                      <a:endParaRPr lang="cs-CZ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708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Efektivita</a:t>
                      </a:r>
                      <a:r>
                        <a:rPr lang="cs-CZ" sz="1600" baseline="0" dirty="0">
                          <a:effectLst/>
                        </a:rPr>
                        <a:t> intervence</a:t>
                      </a:r>
                      <a:endParaRPr lang="en-US" sz="1600" dirty="0">
                        <a:effectLst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Rozehnalová, 2013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503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+mj-lt"/>
                        </a:rPr>
                        <a:t>Požádala, aby účastníci vypsali 5-10 osob, dotazník</a:t>
                      </a:r>
                      <a:r>
                        <a:rPr lang="cs-CZ" sz="1600" baseline="0" dirty="0">
                          <a:latin typeface="+mj-lt"/>
                        </a:rPr>
                        <a:t> komunikace, kontrolní a </a:t>
                      </a:r>
                      <a:r>
                        <a:rPr lang="cs-CZ" sz="1600" baseline="0" dirty="0" err="1">
                          <a:latin typeface="+mj-lt"/>
                        </a:rPr>
                        <a:t>exp</a:t>
                      </a:r>
                      <a:r>
                        <a:rPr lang="cs-CZ" sz="1600" baseline="0" dirty="0">
                          <a:latin typeface="+mj-lt"/>
                        </a:rPr>
                        <a:t>. Skupina (závazek x </a:t>
                      </a:r>
                      <a:r>
                        <a:rPr lang="cs-CZ" sz="1600" baseline="0" dirty="0" err="1">
                          <a:latin typeface="+mj-lt"/>
                        </a:rPr>
                        <a:t>nezávazek</a:t>
                      </a:r>
                      <a:r>
                        <a:rPr lang="cs-CZ" sz="1600" baseline="0" dirty="0">
                          <a:latin typeface="+mj-lt"/>
                        </a:rPr>
                        <a:t>)</a:t>
                      </a:r>
                      <a:endParaRPr lang="cs-CZ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Kontrolní – pokles frekvence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Experimentální</a:t>
                      </a:r>
                      <a:r>
                        <a:rPr lang="cs-CZ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frekvence stejná, změna spokojenosti (závazek lepší, </a:t>
                      </a:r>
                      <a:r>
                        <a:rPr lang="cs-CZ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nezávazek</a:t>
                      </a:r>
                      <a:r>
                        <a:rPr lang="cs-CZ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horší)</a:t>
                      </a:r>
                      <a:endParaRPr lang="cs-CZ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637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Změny ve vztazích</a:t>
            </a:r>
          </a:p>
          <a:p>
            <a:r>
              <a:rPr lang="cs-CZ" dirty="0"/>
              <a:t>Odchody zaměstnanců</a:t>
            </a:r>
          </a:p>
          <a:p>
            <a:r>
              <a:rPr lang="cs-CZ" dirty="0"/>
              <a:t>Studie Mars – simulace letu do vesmíru a opakované administrace dotazníků </a:t>
            </a:r>
          </a:p>
          <a:p>
            <a:pPr lvl="1"/>
            <a:r>
              <a:rPr lang="cs-CZ" dirty="0"/>
              <a:t>i malé změn v komunikaci detekují větší změny a možnou krizi</a:t>
            </a:r>
          </a:p>
        </p:txBody>
      </p:sp>
    </p:spTree>
    <p:extLst>
      <p:ext uri="{BB962C8B-B14F-4D97-AF65-F5344CB8AC3E}">
        <p14:creationId xmlns:p14="http://schemas.microsoft.com/office/powerpoint/2010/main" val="19188234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917</Words>
  <Application>Microsoft Office PowerPoint</Application>
  <PresentationFormat>Předvádění na obrazovce (4:3)</PresentationFormat>
  <Paragraphs>153</Paragraphs>
  <Slides>15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Motiv systému Office</vt:lpstr>
      <vt:lpstr>Prezentace aplikace PowerPoint</vt:lpstr>
      <vt:lpstr>Obsah prezentace</vt:lpstr>
      <vt:lpstr>Prezentace aplikace PowerPoint</vt:lpstr>
      <vt:lpstr>Diagnostická část</vt:lpstr>
      <vt:lpstr>Prezentace aplikace PowerPoint</vt:lpstr>
      <vt:lpstr>Prezentace aplikace PowerPoint</vt:lpstr>
      <vt:lpstr>Intervenční část</vt:lpstr>
      <vt:lpstr>Prezentace aplikace PowerPoint</vt:lpstr>
      <vt:lpstr>Predikce</vt:lpstr>
      <vt:lpstr>Použití sociomap</vt:lpstr>
      <vt:lpstr>Alternativní metody</vt:lpstr>
      <vt:lpstr>Výhody</vt:lpstr>
      <vt:lpstr>Nevýhody</vt:lpstr>
      <vt:lpstr>Shrnutí</vt:lpstr>
      <vt:lpstr>Děkujeme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Honza</dc:creator>
  <cp:lastModifiedBy>Laura Bechyňová</cp:lastModifiedBy>
  <cp:revision>24</cp:revision>
  <dcterms:created xsi:type="dcterms:W3CDTF">2016-11-27T09:17:52Z</dcterms:created>
  <dcterms:modified xsi:type="dcterms:W3CDTF">2016-11-28T01:46:02Z</dcterms:modified>
</cp:coreProperties>
</file>