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Avenir Next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Avenir Next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Avenir Next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Avenir Next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Avenir Next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Avenir Next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Avenir Next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Avenir Next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+mn-lt"/>
        <a:ea typeface="+mn-ea"/>
        <a:cs typeface="+mn-cs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8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200" i="1"/>
            </a:lvl1pPr>
          </a:lstStyle>
          <a:p>
            <a:r>
              <a:t>–Josef Novák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„Sem napište citát.“ 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/>
          <p:cNvPicPr>
            <a:picLocks/>
          </p:cNvPicPr>
          <p:nvPr/>
        </p:nvPicPr>
        <p:blipFill>
          <a:blip r:embed="rId2" cstate="print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r>
              <a:t>Text názvu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>
            <a:picLocks/>
          </p:cNvPicPr>
          <p:nvPr/>
        </p:nvPicPr>
        <p:blipFill>
          <a:blip r:embed="rId15" cstate="print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názvu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 i="0" cap="all">
                <a:latin typeface="+mj-lt"/>
                <a:ea typeface="+mj-ea"/>
                <a:cs typeface="+mj-cs"/>
                <a:sym typeface="Avenir Nex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j-lt"/>
          <a:ea typeface="+mj-ea"/>
          <a:cs typeface="+mj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Placeholder 120"/>
          <p:cNvPicPr>
            <a:picLocks noGrp="1"/>
          </p:cNvPicPr>
          <p:nvPr>
            <p:ph type="pic" idx="13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5600" y="330200"/>
            <a:ext cx="12293600" cy="6248400"/>
          </a:xfrm>
          <a:prstGeom prst="rect">
            <a:avLst/>
          </a:prstGeom>
        </p:spPr>
      </p:pic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01700" y="6680200"/>
            <a:ext cx="11201400" cy="1300709"/>
          </a:xfrm>
          <a:prstGeom prst="rect">
            <a:avLst/>
          </a:prstGeom>
        </p:spPr>
        <p:txBody>
          <a:bodyPr/>
          <a:lstStyle/>
          <a:p>
            <a:pPr defTabSz="385572">
              <a:defRPr sz="3828" spc="306">
                <a:effectLst>
                  <a:outerShdw blurRad="16764" dist="16764" dir="5520000" rotWithShape="0">
                    <a:srgbClr val="FFFFFF">
                      <a:alpha val="72000"/>
                    </a:srgbClr>
                  </a:outerShdw>
                </a:effectLst>
              </a:defRPr>
            </a:pPr>
            <a:r>
              <a:t>Compassion Focused therapy</a:t>
            </a:r>
          </a:p>
          <a:p>
            <a:pPr defTabSz="385572">
              <a:defRPr sz="3828" spc="306">
                <a:effectLst>
                  <a:outerShdw blurRad="16764" dist="16764" dir="5520000" rotWithShape="0">
                    <a:srgbClr val="FFFFFF">
                      <a:alpha val="72000"/>
                    </a:srgbClr>
                  </a:outerShdw>
                </a:effectLst>
              </a:defRPr>
            </a:pPr>
            <a:r>
              <a:t>Compassion mind training 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01700" y="8082508"/>
            <a:ext cx="11201400" cy="700584"/>
          </a:xfrm>
          <a:prstGeom prst="rect">
            <a:avLst/>
          </a:prstGeom>
        </p:spPr>
        <p:txBody>
          <a:bodyPr/>
          <a:lstStyle>
            <a:lvl1pPr defTabSz="420624">
              <a:defRPr sz="2592" spc="207">
                <a:effectLst>
                  <a:outerShdw blurRad="18288" dist="18288" dir="5520000" rotWithShape="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r>
              <a:t>Jaroslav Chýle, Martina Janíková, kateřina přibilová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Terapeutické techniky CFT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901700" y="1892300"/>
            <a:ext cx="11201400" cy="6832104"/>
          </a:xfrm>
          <a:prstGeom prst="rect">
            <a:avLst/>
          </a:prstGeom>
        </p:spPr>
        <p:txBody>
          <a:bodyPr/>
          <a:lstStyle/>
          <a:p>
            <a:pPr marL="244475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Compassionate mind training zahrnuje strategie zaměřené na pomoc klientům s prožíváním soucítění se sebou i s ostatními</a:t>
            </a:r>
          </a:p>
          <a:p>
            <a:pPr marL="244475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Metody CFT používané standardně v jiných terapiích</a:t>
            </a:r>
          </a:p>
          <a:p>
            <a:pPr marL="488950" lvl="1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odstup</a:t>
            </a:r>
          </a:p>
          <a:p>
            <a:pPr marL="488950" lvl="1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přehodnocení (reappraisal)</a:t>
            </a:r>
          </a:p>
          <a:p>
            <a:pPr marL="488950" lvl="1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behaviorální intervence (expozice, práce s pamětí, traumaty, vizualizace, učení se chování a návykům)</a:t>
            </a:r>
          </a:p>
          <a:p>
            <a:pPr marL="244475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Další techniky: mindfulness, imaginace zaměřená na soucítění, cvičení vděčnosti a další</a:t>
            </a:r>
          </a:p>
          <a:p>
            <a:pPr marL="244475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Problémy obvykle léčené s CFG: </a:t>
            </a:r>
          </a:p>
          <a:p>
            <a:pPr marL="488950" lvl="1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úzkost, nízké sebevědomí, deprese, poruchy přímu potravy, sebepoškozování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3200"/>
              </a:spcBef>
              <a:defRPr sz="4400" b="0" cap="none" spc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 Medium"/>
              </a:defRPr>
            </a:lvl1pPr>
          </a:lstStyle>
          <a:p>
            <a:r>
              <a:t>Dovednosti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774700" y="1892300"/>
            <a:ext cx="11201400" cy="5969000"/>
          </a:xfrm>
          <a:prstGeom prst="rect">
            <a:avLst/>
          </a:prstGeom>
        </p:spPr>
        <p:txBody>
          <a:bodyPr/>
          <a:lstStyle/>
          <a:p>
            <a:pPr marL="586740" lvl="1" indent="-293370" defTabSz="385572">
              <a:spcBef>
                <a:spcPts val="2100"/>
              </a:spcBef>
              <a:defRPr sz="2904">
                <a:effectLst>
                  <a:outerShdw blurRad="16764" dist="1676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trénování myslet a cítit určitým způsobem za účelem stimulace fyziologických sytémů</a:t>
            </a:r>
          </a:p>
          <a:p>
            <a:pPr marL="586740" lvl="1" indent="-293370" defTabSz="385572">
              <a:spcBef>
                <a:spcPts val="2100"/>
              </a:spcBef>
              <a:defRPr sz="2904">
                <a:effectLst>
                  <a:outerShdw blurRad="16764" dist="1676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vytváření pocitu vřelosti, laskavosti a podpory různými činnostmi (používané v různých jiných terapiích)</a:t>
            </a:r>
          </a:p>
          <a:p>
            <a:pPr marL="586740" lvl="1" indent="-293370" defTabSz="385572">
              <a:spcBef>
                <a:spcPts val="2100"/>
              </a:spcBef>
              <a:defRPr sz="2904">
                <a:effectLst>
                  <a:outerShdw blurRad="16764" dist="1676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všímavá terapeutická práce s myšlenkami, pocity a chováním</a:t>
            </a:r>
          </a:p>
          <a:p>
            <a:pPr marL="586740" lvl="1" indent="-293370" defTabSz="385572">
              <a:spcBef>
                <a:spcPts val="2100"/>
              </a:spcBef>
              <a:defRPr sz="2904">
                <a:effectLst>
                  <a:outerShdw blurRad="16764" dist="1676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klient se učí a směruje tyto dovednosti na sebe</a:t>
            </a:r>
          </a:p>
          <a:p>
            <a:pPr marL="586740" lvl="1" indent="-293370" defTabSz="385572">
              <a:spcBef>
                <a:spcPts val="2100"/>
              </a:spcBef>
              <a:defRPr sz="2904">
                <a:effectLst>
                  <a:outerShdw blurRad="16764" dist="1676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soucit sám se sebou: myšlenky a obrazy ovlivňují mozek stejně jako externí podněty, soucit a laskavost od druhých má podobný účinek jako od sebe sama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Empirické studie 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901700" y="2171700"/>
            <a:ext cx="11201400" cy="6360022"/>
          </a:xfrm>
          <a:prstGeom prst="rect">
            <a:avLst/>
          </a:prstGeom>
        </p:spPr>
        <p:txBody>
          <a:bodyPr/>
          <a:lstStyle/>
          <a:p>
            <a:pPr marL="275590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Leary et al. (2007)</a:t>
            </a:r>
          </a:p>
          <a:p>
            <a:pPr marL="551180" lvl="1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Lidé s vysokou mírou sebesoucitu zažívají méně negativních emocí, jsou-li konfrontováni s reálnými, představovanými či minulými negativními událostmi. Častěji za tyto údálosti přijímali zodpovědnost a méně podléhali ruminácím o nepříjemných událostech ve srovnání s lidmi s nízkou mírou sebesoucítění.</a:t>
            </a:r>
          </a:p>
          <a:p>
            <a:pPr marL="275590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McBeth &amp; Gumley (2012)</a:t>
            </a:r>
          </a:p>
          <a:p>
            <a:pPr marL="551180" lvl="1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Výzkum: Vybrány relevantní studie na základě klíčových slov obsahujících compassion, self-compassion nebo compassionate, dále psychopathology, symptoms nebo disorder a třetím komponentem byly pojmy deprese, úzkost, psychóza. </a:t>
            </a:r>
          </a:p>
          <a:p>
            <a:pPr marL="551180" lvl="1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Metaanalýza - 14 publikací</a:t>
            </a:r>
          </a:p>
          <a:p>
            <a:pPr marL="551180" lvl="1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Výsledek: Vyšší úroveň soucitění byla asociována s nížší mírou psychických problémů (především depresí a úzkostí)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133724"/>
          </a:xfrm>
          <a:prstGeom prst="rect">
            <a:avLst/>
          </a:prstGeom>
        </p:spPr>
        <p:txBody>
          <a:bodyPr/>
          <a:lstStyle/>
          <a:p>
            <a:r>
              <a:t>Empirické studie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685800" y="1758950"/>
            <a:ext cx="11201400" cy="6883004"/>
          </a:xfrm>
          <a:prstGeom prst="rect">
            <a:avLst/>
          </a:prstGeom>
        </p:spPr>
        <p:txBody>
          <a:bodyPr/>
          <a:lstStyle/>
          <a:p>
            <a:pPr marL="275590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  <a:p>
            <a:pPr marL="551180" lvl="1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Klimecki, Leiberg, Ricard &amp; Singer (2013)</a:t>
            </a:r>
          </a:p>
          <a:p>
            <a:pPr marL="826769" lvl="2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Cílem studie: zhodnotit efektivitu všímavého sebesoucitu (mindful compassion)</a:t>
            </a:r>
          </a:p>
          <a:p>
            <a:pPr marL="826769" lvl="2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Ve srovnání s kontrolní skupinou, participanti v intervenční skupině reportovali signifikantně větší přírůstek v sebesoucitu, všímavosti a wellbeingu.</a:t>
            </a:r>
          </a:p>
          <a:p>
            <a:pPr marL="551180" lvl="1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Neff &amp; Germer (2013)</a:t>
            </a:r>
          </a:p>
          <a:p>
            <a:pPr marL="826769" lvl="2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Compassionate mind training - určen pro osoby s výraznou hladinou studu a sebekritiky, pro které byla sebeakceptace obtížná.</a:t>
            </a:r>
          </a:p>
          <a:p>
            <a:pPr marL="826769" lvl="2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Studie: 6 participantů, 12 dvouhodinových sezení v CMT</a:t>
            </a:r>
          </a:p>
          <a:p>
            <a:pPr marL="826769" lvl="2" indent="-275590" defTabSz="362204">
              <a:spcBef>
                <a:spcPts val="1900"/>
              </a:spcBef>
              <a:defRPr sz="2232">
                <a:effectLst>
                  <a:outerShdw blurRad="15748" dist="1574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Výsledky: Signifikantní snížení deprese, úzkosti, sebekritiky, pocitů studu vlastní nedostatečnosti, submisivního chování.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Empirické studie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901700" y="2070100"/>
            <a:ext cx="11201400" cy="5969000"/>
          </a:xfrm>
          <a:prstGeom prst="rect">
            <a:avLst/>
          </a:prstGeom>
        </p:spPr>
        <p:txBody>
          <a:bodyPr/>
          <a:lstStyle/>
          <a:p>
            <a:pPr marL="204470" indent="-204470" defTabSz="268731">
              <a:spcBef>
                <a:spcPts val="1400"/>
              </a:spcBef>
              <a:defRPr sz="2024">
                <a:effectLst>
                  <a:outerShdw blurRad="11684" dist="11684" dir="5520000" rotWithShape="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Arch, Brown, Dean, Landy, Brown &amp; Laudenslager,  (2014)</a:t>
            </a:r>
          </a:p>
          <a:p>
            <a:pPr marL="408940" lvl="1" indent="-204470" defTabSz="268731">
              <a:spcBef>
                <a:spcPts val="1400"/>
              </a:spcBef>
              <a:defRPr sz="2024">
                <a:effectLst>
                  <a:outerShdw blurRad="11684" dist="1168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Východisko: Společenské hodnocení druhými představuje primární zdroj hrozby sociálnímu já.</a:t>
            </a:r>
          </a:p>
          <a:p>
            <a:pPr marL="408940" lvl="1" indent="-204470" defTabSz="268731">
              <a:spcBef>
                <a:spcPts val="1400"/>
              </a:spcBef>
              <a:defRPr sz="2024">
                <a:effectLst>
                  <a:outerShdw blurRad="11684" dist="1168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Hypotéza: Sebesoucit může chránit před typickými obrannými reakcemi na společenské hodnocení.</a:t>
            </a:r>
          </a:p>
          <a:p>
            <a:pPr marL="408940" lvl="1" indent="-204470" defTabSz="268731">
              <a:spcBef>
                <a:spcPts val="1400"/>
              </a:spcBef>
              <a:defRPr sz="2024">
                <a:effectLst>
                  <a:outerShdw blurRad="11684" dist="1168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Experiment: Krátký trénink sebesoucitu ovlivní biopsychologické reakce na Trier Social Stress Test (TSST) u žen (akutní sociální stresor).</a:t>
            </a:r>
          </a:p>
          <a:p>
            <a:pPr marL="408940" lvl="1" indent="-204470" defTabSz="268731">
              <a:spcBef>
                <a:spcPts val="1400"/>
              </a:spcBef>
              <a:defRPr sz="2024">
                <a:effectLst>
                  <a:outerShdw blurRad="11684" dist="1168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Výsledky: </a:t>
            </a:r>
          </a:p>
          <a:p>
            <a:pPr marL="0" lvl="3" indent="315468" defTabSz="268731">
              <a:spcBef>
                <a:spcPts val="1400"/>
              </a:spcBef>
              <a:buSzTx/>
              <a:buNone/>
              <a:defRPr sz="2024">
                <a:effectLst>
                  <a:outerShdw blurRad="11684" dist="1168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Ve srovnání s placebo kontrolní skupinou (pozornost) a pasivní kontrolní skupinou trénink snížil reakce sympatiku (alfa-amyláza ve slinách), parasympatiku (srdeční činnost) i subjektivní reakce na TSST, ale ne reakci na hypotalamicko-pituitární-adrenalinové ose - HPA (kortisol ve slinách).</a:t>
            </a:r>
          </a:p>
          <a:p>
            <a:pPr marL="408940" lvl="1" indent="-204470" defTabSz="268731">
              <a:spcBef>
                <a:spcPts val="1400"/>
              </a:spcBef>
              <a:defRPr sz="2024">
                <a:effectLst>
                  <a:outerShdw blurRad="11684" dist="1168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Trénink posílil sebesoucit při hrozbě v porovnání s oběma kontrol. skupinami.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Naše hodnocení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Je obtížné hodnotit celý terapeutický přístup</a:t>
            </a:r>
          </a:p>
          <a:p>
            <a:r>
              <a:t>Nemusí být vhodný pro všechny</a:t>
            </a:r>
          </a:p>
          <a:p>
            <a:r>
              <a:t>Vhodný je zejména pro pacienty trpící problémem s vlastním sebepřijetím, nízkou sebedůvěrou, úzkostmi, depresemi nebo poruchami příjmu potravy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901700" y="838200"/>
            <a:ext cx="11201400" cy="1714500"/>
          </a:xfrm>
          <a:prstGeom prst="rect">
            <a:avLst/>
          </a:prstGeom>
        </p:spPr>
        <p:txBody>
          <a:bodyPr/>
          <a:lstStyle/>
          <a:p>
            <a:r>
              <a:t>použitá literatura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054100" y="1218902"/>
            <a:ext cx="11201400" cy="7315796"/>
          </a:xfrm>
          <a:prstGeom prst="rect">
            <a:avLst/>
          </a:prstGeom>
        </p:spPr>
        <p:txBody>
          <a:bodyPr/>
          <a:lstStyle/>
          <a:p>
            <a:pPr marL="217804" indent="-217804" defTabSz="286258">
              <a:spcBef>
                <a:spcPts val="1500"/>
              </a:spcBef>
              <a:defRPr sz="1764">
                <a:effectLst>
                  <a:outerShdw blurRad="12446" dist="124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endParaRPr/>
          </a:p>
          <a:p>
            <a:pPr marL="217804" indent="-217804" defTabSz="286258">
              <a:spcBef>
                <a:spcPts val="1500"/>
              </a:spcBef>
              <a:defRPr sz="1764">
                <a:effectLst>
                  <a:outerShdw blurRad="12446" dist="124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endParaRPr/>
          </a:p>
          <a:p>
            <a:pPr marL="217804" indent="-217804" defTabSz="286258">
              <a:spcBef>
                <a:spcPts val="1500"/>
              </a:spcBef>
              <a:defRPr sz="1764">
                <a:effectLst>
                  <a:outerShdw blurRad="12446" dist="124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Arch, J. J., Brown, K. D. K. W., Dean, D. J., Landy, L. N., Brown, K. D. K. W., &amp; Laudenslager, M. L. (2014). Self-compassion training modulates alpha-amylase, heart rate variability, and subjective responses to social evaluative threat in women. Psychoneuroendocrinology, 42, 49–58.</a:t>
            </a:r>
          </a:p>
          <a:p>
            <a:pPr marL="217804" indent="-217804" defTabSz="286258">
              <a:spcBef>
                <a:spcPts val="1500"/>
              </a:spcBef>
              <a:defRPr sz="1764">
                <a:effectLst>
                  <a:outerShdw blurRad="12446" dist="124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Gilbert, P. (2009). Introducing compassion-focused therapy. Advances in Psychiatric Treatment, 15(3), 199–208. </a:t>
            </a:r>
          </a:p>
          <a:p>
            <a:pPr marL="217804" indent="-217804" defTabSz="286258">
              <a:spcBef>
                <a:spcPts val="1500"/>
              </a:spcBef>
              <a:defRPr sz="1764">
                <a:effectLst>
                  <a:outerShdw blurRad="12446" dist="124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Gilbert, P. (2014). The origins and nature of compassion focused therapy. British Journal of Clinical Psychology, 53(1), 6–41.</a:t>
            </a:r>
          </a:p>
          <a:p>
            <a:pPr marL="217804" indent="-217804" defTabSz="286258">
              <a:spcBef>
                <a:spcPts val="1500"/>
              </a:spcBef>
              <a:defRPr sz="1764">
                <a:effectLst>
                  <a:outerShdw blurRad="12446" dist="124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Klimecki, O. M., Leiberg, S., Ricard, M., &amp; Singer, T. (2013). Differential pattern of functional brain plasticity after compassion and empathy training. Social Cognitive and Affective Neuroscience, 9(6), 873–879. </a:t>
            </a:r>
          </a:p>
          <a:p>
            <a:pPr marL="217804" indent="-217804" defTabSz="286258">
              <a:spcBef>
                <a:spcPts val="1500"/>
              </a:spcBef>
              <a:defRPr sz="1764">
                <a:effectLst>
                  <a:outerShdw blurRad="12446" dist="124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Leary, M.R., Tate, E.B., Adams, C.E., Hancock, J. (2007). Self-compassion and reactions to unpleasant self-relevant events: The implications of treating oneself kindly. Journal of Personality and Social psychology, 92, 887-904. </a:t>
            </a:r>
          </a:p>
          <a:p>
            <a:pPr marL="217804" indent="-217804" defTabSz="286258">
              <a:spcBef>
                <a:spcPts val="1500"/>
              </a:spcBef>
              <a:defRPr sz="1764">
                <a:effectLst>
                  <a:outerShdw blurRad="12446" dist="124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MacBeth, A., &amp; Gumley, A. (2012). Exploring compassion: A meta-analysis of the association between self-compassion and psychopathology. Clinical Psychology Review, 32(6), 545–552. </a:t>
            </a:r>
          </a:p>
          <a:p>
            <a:pPr marL="217804" indent="-217804" defTabSz="286258">
              <a:spcBef>
                <a:spcPts val="1500"/>
              </a:spcBef>
              <a:defRPr sz="1764">
                <a:effectLst>
                  <a:outerShdw blurRad="12446" dist="124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Neff, K. D., &amp; Germer, C. K. (2013). A Pilot Study and Randomized Controlled Trial of the Mindful Self-Compassion Program. Journal of Clinical Psychology, 69(1), 28–44.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7279333"/>
          </a:xfrm>
          <a:prstGeom prst="rect">
            <a:avLst/>
          </a:prstGeom>
        </p:spPr>
        <p:txBody>
          <a:bodyPr/>
          <a:lstStyle/>
          <a:p>
            <a:pPr marL="0" indent="0" defTabSz="490727">
              <a:spcBef>
                <a:spcPts val="2600"/>
              </a:spcBef>
              <a:buSzTx/>
              <a:buNone/>
              <a:defRPr sz="4200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endParaRPr/>
          </a:p>
          <a:p>
            <a:pPr marL="0" indent="0" defTabSz="490727">
              <a:spcBef>
                <a:spcPts val="2600"/>
              </a:spcBef>
              <a:buSzTx/>
              <a:buNone/>
              <a:defRPr sz="4200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endParaRPr/>
          </a:p>
          <a:p>
            <a:pPr marL="0" indent="0" algn="ctr" defTabSz="490727">
              <a:spcBef>
                <a:spcPts val="2600"/>
              </a:spcBef>
              <a:buSzTx/>
              <a:buNone/>
              <a:defRPr sz="4200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DĚKUJEME ZA POZORNOST!</a:t>
            </a:r>
          </a:p>
          <a:p>
            <a:pPr marL="0" indent="0" defTabSz="490727">
              <a:spcBef>
                <a:spcPts val="2600"/>
              </a:spcBef>
              <a:buSzTx/>
              <a:buNone/>
              <a:defRPr sz="4200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endParaRPr/>
          </a:p>
          <a:p>
            <a:pPr marL="0" indent="0" defTabSz="490727">
              <a:spcBef>
                <a:spcPts val="2600"/>
              </a:spcBef>
              <a:buSzTx/>
              <a:buNone/>
              <a:defRPr sz="4200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endParaRPr/>
          </a:p>
          <a:p>
            <a:pPr marL="0" indent="0" defTabSz="490727">
              <a:spcBef>
                <a:spcPts val="2600"/>
              </a:spcBef>
              <a:buSzTx/>
              <a:buNone/>
              <a:defRPr sz="4200">
                <a:effectLst>
                  <a:outerShdw blurRad="21336" dist="2133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Obsah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Compassion focused therapy</a:t>
            </a:r>
          </a:p>
          <a:p>
            <a:r>
              <a:t>Soucit</a:t>
            </a:r>
          </a:p>
          <a:p>
            <a:r>
              <a:t>Compassionate mind training</a:t>
            </a:r>
          </a:p>
          <a:p>
            <a:r>
              <a:t>Terapeutické přístupy a techniky CFT</a:t>
            </a:r>
          </a:p>
          <a:p>
            <a:r>
              <a:t>Empirické výzkumy</a:t>
            </a:r>
          </a:p>
          <a:p>
            <a:r>
              <a:t>Naše hodnocení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Compassion Focused therapy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0055" indent="-440055" defTabSz="578358">
              <a:spcBef>
                <a:spcPts val="3100"/>
              </a:spcBef>
              <a:defRPr sz="3564">
                <a:effectLst>
                  <a:outerShdw blurRad="25146" dist="251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Třetí vlna KBT, integrovaná a multimodální terapie</a:t>
            </a:r>
          </a:p>
          <a:p>
            <a:pPr marL="440055" indent="-440055" defTabSz="578358">
              <a:spcBef>
                <a:spcPts val="3100"/>
              </a:spcBef>
              <a:defRPr sz="3564">
                <a:effectLst>
                  <a:outerShdw blurRad="25146" dist="251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Vyvinuta v 21. stol. Paulem Gilbertem</a:t>
            </a:r>
          </a:p>
          <a:p>
            <a:pPr marL="440055" indent="-440055" defTabSz="578358">
              <a:spcBef>
                <a:spcPts val="3100"/>
              </a:spcBef>
              <a:defRPr sz="3564">
                <a:effectLst>
                  <a:outerShdw blurRad="25146" dist="251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Zahrnuje prvky KBT, vývojové, evoluční a sociální psychologie, neurověd a budhistické filosofie</a:t>
            </a:r>
          </a:p>
          <a:p>
            <a:pPr marL="440055" indent="-440055" defTabSz="578358">
              <a:spcBef>
                <a:spcPts val="3100"/>
              </a:spcBef>
              <a:defRPr sz="3564">
                <a:effectLst>
                  <a:outerShdw blurRad="25146" dist="2514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Soustředí se na pozitivní afekty v terapeutickém procesu - důležitý aspekt = rozvinutí nehodnotícího a soucitného přístupu k sobě i ostatním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193800" y="641350"/>
            <a:ext cx="11201400" cy="1714500"/>
          </a:xfrm>
          <a:prstGeom prst="rect">
            <a:avLst/>
          </a:prstGeom>
        </p:spPr>
        <p:txBody>
          <a:bodyPr/>
          <a:lstStyle/>
          <a:p>
            <a:r>
              <a:t>Konceptualizace Compassion (soucitu)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1193800" y="1892300"/>
            <a:ext cx="11201400" cy="6933704"/>
          </a:xfrm>
          <a:prstGeom prst="rect">
            <a:avLst/>
          </a:prstGeom>
        </p:spPr>
        <p:txBody>
          <a:bodyPr/>
          <a:lstStyle/>
          <a:p>
            <a:pPr marL="253364" indent="-253364" defTabSz="332993">
              <a:spcBef>
                <a:spcPts val="1800"/>
              </a:spcBef>
              <a:defRPr sz="2052">
                <a:effectLst>
                  <a:outerShdw blurRad="14478" dist="1447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endParaRPr/>
          </a:p>
          <a:p>
            <a:pPr marL="253364" indent="-253364" defTabSz="332993">
              <a:spcBef>
                <a:spcPts val="1800"/>
              </a:spcBef>
              <a:defRPr sz="2622">
                <a:effectLst>
                  <a:outerShdw blurRad="14478" dist="1447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Definice soucitu (Geshe Thupten Jinpa, vyvinul Stanford compassion cultivation training):</a:t>
            </a:r>
          </a:p>
          <a:p>
            <a:pPr marL="0" lvl="1" indent="130302" defTabSz="332993">
              <a:spcBef>
                <a:spcPts val="1800"/>
              </a:spcBef>
              <a:buSzTx/>
              <a:buNone/>
              <a:defRPr sz="2622">
                <a:effectLst>
                  <a:outerShdw blurRad="14478" dist="1447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(1) vědomí utrpení (kognitivní/empatické uvědomění)</a:t>
            </a:r>
          </a:p>
          <a:p>
            <a:pPr marL="0" lvl="1" indent="130302" defTabSz="332993">
              <a:spcBef>
                <a:spcPts val="1800"/>
              </a:spcBef>
              <a:buSzTx/>
              <a:buNone/>
              <a:defRPr sz="2622">
                <a:effectLst>
                  <a:outerShdw blurRad="14478" dist="1447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(2) empatický zájem vůči utrpení (afekt. složka)</a:t>
            </a:r>
          </a:p>
          <a:p>
            <a:pPr marL="0" lvl="1" indent="130302" defTabSz="332993">
              <a:spcBef>
                <a:spcPts val="1800"/>
              </a:spcBef>
              <a:buSzTx/>
              <a:buNone/>
              <a:defRPr sz="2622">
                <a:effectLst>
                  <a:outerShdw blurRad="14478" dist="1447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(3) přání mírnit utrpení (záměr)</a:t>
            </a:r>
          </a:p>
          <a:p>
            <a:pPr marL="0" lvl="1" indent="130302" defTabSz="332993">
              <a:spcBef>
                <a:spcPts val="1800"/>
              </a:spcBef>
              <a:buSzTx/>
              <a:buNone/>
              <a:defRPr sz="2622">
                <a:effectLst>
                  <a:outerShdw blurRad="14478" dist="1447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(4) připravenost pomoci zmírnit utrpení (motivacel)</a:t>
            </a:r>
          </a:p>
          <a:p>
            <a:pPr marL="253364" indent="-253364" defTabSz="332993">
              <a:spcBef>
                <a:spcPts val="1800"/>
              </a:spcBef>
              <a:defRPr sz="2622">
                <a:effectLst>
                  <a:outerShdw blurRad="14478" dist="1447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Definice soucitu (Dalajláma):</a:t>
            </a:r>
          </a:p>
          <a:p>
            <a:pPr marL="0" lvl="1" indent="130302" defTabSz="332993">
              <a:spcBef>
                <a:spcPts val="1800"/>
              </a:spcBef>
              <a:buSzTx/>
              <a:buNone/>
              <a:defRPr sz="2622">
                <a:effectLst>
                  <a:outerShdw blurRad="14478" dist="1447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“Citlivost k utrpení vlastnímu i druhých se závazkem pokusit se ho mírnit a předcházet mu”.</a:t>
            </a:r>
          </a:p>
          <a:p>
            <a:pPr marL="253364" indent="-253364" defTabSz="332993">
              <a:spcBef>
                <a:spcPts val="1800"/>
              </a:spcBef>
              <a:defRPr sz="2622">
                <a:effectLst>
                  <a:outerShdw blurRad="14478" dist="1447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Evolučně výhodný rys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1193800" y="641350"/>
            <a:ext cx="11201400" cy="1714500"/>
          </a:xfrm>
          <a:prstGeom prst="rect">
            <a:avLst/>
          </a:prstGeom>
        </p:spPr>
        <p:txBody>
          <a:bodyPr/>
          <a:lstStyle/>
          <a:p>
            <a:pPr defTabSz="426466">
              <a:defRPr sz="3504" spc="280">
                <a:effectLst>
                  <a:outerShdw blurRad="18542" dist="18542" dir="5520000" rotWithShape="0">
                    <a:srgbClr val="FFFFFF">
                      <a:alpha val="72000"/>
                    </a:srgbClr>
                  </a:outerShdw>
                </a:effectLst>
              </a:defRPr>
            </a:pPr>
            <a:endParaRPr/>
          </a:p>
          <a:p>
            <a:pPr defTabSz="426466">
              <a:defRPr sz="3504" spc="280">
                <a:effectLst>
                  <a:outerShdw blurRad="18542" dist="18542" dir="5520000" rotWithShape="0">
                    <a:srgbClr val="FFFFFF">
                      <a:alpha val="72000"/>
                    </a:srgbClr>
                  </a:outerShdw>
                </a:effectLst>
              </a:defRPr>
            </a:pPr>
            <a:endParaRPr/>
          </a:p>
          <a:p>
            <a:pPr defTabSz="426466">
              <a:defRPr sz="3504" spc="280">
                <a:effectLst>
                  <a:outerShdw blurRad="18542" dist="18542" dir="5520000" rotWithShape="0">
                    <a:srgbClr val="FFFFFF">
                      <a:alpha val="72000"/>
                    </a:srgbClr>
                  </a:outerShdw>
                </a:effectLst>
              </a:defRPr>
            </a:pPr>
            <a:r>
              <a:t>3 směry soucitu v CFT: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1358900" y="1892300"/>
            <a:ext cx="11201400" cy="5969000"/>
          </a:xfrm>
          <a:prstGeom prst="rect">
            <a:avLst/>
          </a:prstGeom>
        </p:spPr>
        <p:txBody>
          <a:bodyPr/>
          <a:lstStyle/>
          <a:p>
            <a:pPr marL="736600" indent="-736600">
              <a:buSzPct val="100000"/>
              <a:buAutoNum type="arabicPeriod"/>
            </a:pPr>
            <a:r>
              <a:t>soucit k druhým</a:t>
            </a:r>
          </a:p>
          <a:p>
            <a:pPr marL="736600" indent="-736600">
              <a:buSzPct val="100000"/>
              <a:buAutoNum type="arabicPeriod"/>
            </a:pPr>
            <a:r>
              <a:t>soucit přicházející od druhých</a:t>
            </a:r>
          </a:p>
          <a:p>
            <a:pPr marL="736600" indent="-736600">
              <a:buSzPct val="100000"/>
              <a:buAutoNum type="arabicPeriod"/>
            </a:pPr>
            <a:r>
              <a:t>soucit směrem k nám samotným (self-compassion)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Compassionate mind training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901700" y="2324100"/>
            <a:ext cx="11201400" cy="5969000"/>
          </a:xfrm>
          <a:prstGeom prst="rect">
            <a:avLst/>
          </a:prstGeom>
        </p:spPr>
        <p:txBody>
          <a:bodyPr/>
          <a:lstStyle/>
          <a:p>
            <a:r>
              <a:t>Rozvoj a práce s vnitřní vřelostí, pocitem bezpečí a zklidněním pomocí soucitu s ostatními a se sebou.</a:t>
            </a:r>
          </a:p>
          <a:p>
            <a:r>
              <a:t>Soucit je dovednost, kterou lze trénovat</a:t>
            </a:r>
          </a:p>
          <a:p>
            <a:r>
              <a:t>Roustoucí důkazy, že trénink soucitu ovlivňuje neurofyziologii a imunitní systém (Davidson 2003; Lutz 2008).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3504" spc="280">
                <a:effectLst>
                  <a:outerShdw blurRad="18542" dist="18542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Teoretická konceptualizace Terapeutických přístupů zaměřených na soucítění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6221711"/>
          </a:xfrm>
          <a:prstGeom prst="rect">
            <a:avLst/>
          </a:prstGeom>
        </p:spPr>
        <p:txBody>
          <a:bodyPr/>
          <a:lstStyle/>
          <a:p>
            <a:pPr marL="405130" indent="-405130" defTabSz="321310">
              <a:spcBef>
                <a:spcPts val="1700"/>
              </a:spcBef>
              <a:buSzPct val="100000"/>
              <a:buAutoNum type="arabicPeriod"/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Systémy detekce hrozeb a obrany</a:t>
            </a:r>
          </a:p>
          <a:p>
            <a:pPr marL="488950" lvl="1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Mají je všechny organismy</a:t>
            </a:r>
          </a:p>
          <a:p>
            <a:pPr marL="488950" lvl="1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U savců systém obrany zahrnuje komplex emocí, chování a kognitivní zkreslení</a:t>
            </a:r>
          </a:p>
          <a:p>
            <a:pPr marL="488950" lvl="1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Při obraně mohou být reakce i v konfliktu, dochází ke zkreslení</a:t>
            </a:r>
          </a:p>
          <a:p>
            <a:pPr marL="488950" lvl="1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Nedostatečná či přehnaná obrana souvisí s mnoha patologiemi</a:t>
            </a:r>
          </a:p>
          <a:p>
            <a:pPr marL="405130" indent="-405130" defTabSz="321310">
              <a:spcBef>
                <a:spcPts val="1700"/>
              </a:spcBef>
              <a:buSzPct val="100000"/>
              <a:buAutoNum type="arabicPeriod"/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Drive</a:t>
            </a:r>
          </a:p>
          <a:p>
            <a:pPr marL="488950" lvl="1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aktivace, stimulace za účelem dosažení zdrojů, cílů</a:t>
            </a:r>
          </a:p>
          <a:p>
            <a:pPr marL="488950" lvl="1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vzrušení, touha, odměna, potěšení</a:t>
            </a:r>
          </a:p>
          <a:p>
            <a:pPr marL="488950" lvl="1" indent="-244475" defTabSz="321310">
              <a:spcBef>
                <a:spcPts val="1700"/>
              </a:spcBef>
              <a:defRPr sz="2420">
                <a:effectLst>
                  <a:outerShdw blurRad="13970" dist="1397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na západě příliš zdůrazňovaný (materialismus, stimulace drogami...)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3504" spc="280">
                <a:effectLst>
                  <a:outerShdw blurRad="18542" dist="18542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Teoretická konceptualizace Terapeutických přístupů zaměřených na soucítění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49148">
              <a:spcBef>
                <a:spcPts val="3000"/>
              </a:spcBef>
              <a:buSzTx/>
              <a:buNone/>
              <a:defRPr sz="3384">
                <a:effectLst>
                  <a:outerShdw blurRad="23876" dist="23876" dir="5520000" rotWithShape="0">
                    <a:srgbClr val="FFFFFF">
                      <a:alpha val="71999"/>
                    </a:srgbClr>
                  </a:outerShdw>
                </a:effectLst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3. Systém spokojenosti</a:t>
            </a:r>
          </a:p>
          <a:p>
            <a:pPr marL="835660" lvl="1" indent="-417830" defTabSz="549148">
              <a:spcBef>
                <a:spcPts val="3000"/>
              </a:spcBef>
              <a:defRPr sz="3384">
                <a:effectLst>
                  <a:outerShdw blurRad="23876" dist="2387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“poztivní zklidnění” a pozitivní afekt a pohoda nejsou jen absencí hrozeb</a:t>
            </a:r>
          </a:p>
          <a:p>
            <a:pPr marL="835660" lvl="1" indent="-417830" defTabSz="549148">
              <a:spcBef>
                <a:spcPts val="3000"/>
              </a:spcBef>
              <a:defRPr sz="3384">
                <a:effectLst>
                  <a:outerShdw blurRad="23876" dist="2387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sociální pohoda: pocit jistoty a sociálního propojení</a:t>
            </a:r>
          </a:p>
          <a:p>
            <a:pPr marL="835660" lvl="1" indent="-417830" defTabSz="549148">
              <a:spcBef>
                <a:spcPts val="3000"/>
              </a:spcBef>
              <a:defRPr sz="3384">
                <a:effectLst>
                  <a:outerShdw blurRad="23876" dist="2387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systém reguluje systém detekce hrozeb a obrany</a:t>
            </a:r>
          </a:p>
          <a:p>
            <a:pPr marL="835660" lvl="1" indent="-417830" defTabSz="549148">
              <a:spcBef>
                <a:spcPts val="3000"/>
              </a:spcBef>
              <a:defRPr sz="3384">
                <a:effectLst>
                  <a:outerShdw blurRad="23876" dist="2387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CFT se soustředí na rozvoj systému zklidnění a sociální pohody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/>
          </a:p>
        </p:txBody>
      </p:sp>
      <p:pic>
        <p:nvPicPr>
          <p:cNvPr id="148" name="Compassion pic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4982" y="264744"/>
            <a:ext cx="11201401" cy="8957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 Medium"/>
        <a:ea typeface="Avenir Next Medium"/>
        <a:cs typeface="Avenir Next Medium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+mn-lt"/>
            <a:ea typeface="+mn-ea"/>
            <a:cs typeface="+mn-cs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 Medium"/>
        <a:ea typeface="Avenir Next Medium"/>
        <a:cs typeface="Avenir Next Medium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+mn-lt"/>
            <a:ea typeface="+mn-ea"/>
            <a:cs typeface="+mn-cs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Custom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New_Template5</vt:lpstr>
      <vt:lpstr>Compassion Focused therapy Compassion mind training </vt:lpstr>
      <vt:lpstr>Obsah</vt:lpstr>
      <vt:lpstr>Compassion Focused therapy</vt:lpstr>
      <vt:lpstr>Konceptualizace Compassion (soucitu)</vt:lpstr>
      <vt:lpstr>  3 směry soucitu v CFT:</vt:lpstr>
      <vt:lpstr>Compassionate mind training</vt:lpstr>
      <vt:lpstr>Teoretická konceptualizace Terapeutických přístupů zaměřených na soucítění</vt:lpstr>
      <vt:lpstr>Teoretická konceptualizace Terapeutických přístupů zaměřených na soucítění</vt:lpstr>
      <vt:lpstr>Slide 9</vt:lpstr>
      <vt:lpstr>Terapeutické techniky CFT</vt:lpstr>
      <vt:lpstr>Dovednosti</vt:lpstr>
      <vt:lpstr>Empirické studie </vt:lpstr>
      <vt:lpstr>Empirické studie</vt:lpstr>
      <vt:lpstr>Empirické studie</vt:lpstr>
      <vt:lpstr>Naše hodnocení</vt:lpstr>
      <vt:lpstr>použitá literatura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 Focused therapy Compassion mind training </dc:title>
  <dc:creator>mV</dc:creator>
  <cp:lastModifiedBy>Marek Vranka</cp:lastModifiedBy>
  <cp:revision>1</cp:revision>
  <dcterms:modified xsi:type="dcterms:W3CDTF">2017-01-01T18:40:10Z</dcterms:modified>
</cp:coreProperties>
</file>