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71" r:id="rId4"/>
    <p:sldId id="268" r:id="rId5"/>
    <p:sldId id="270" r:id="rId6"/>
    <p:sldId id="258" r:id="rId7"/>
    <p:sldId id="269" r:id="rId8"/>
    <p:sldId id="257" r:id="rId9"/>
    <p:sldId id="264" r:id="rId10"/>
    <p:sldId id="261" r:id="rId11"/>
    <p:sldId id="266" r:id="rId12"/>
    <p:sldId id="262" r:id="rId13"/>
    <p:sldId id="263" r:id="rId14"/>
    <p:sldId id="265" r:id="rId15"/>
    <p:sldId id="25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59" autoAdjust="0"/>
    <p:restoredTop sz="94660"/>
  </p:normalViewPr>
  <p:slideViewPr>
    <p:cSldViewPr snapToGrid="0">
      <p:cViewPr varScale="1">
        <p:scale>
          <a:sx n="42" d="100"/>
          <a:sy n="42" d="100"/>
        </p:scale>
        <p:origin x="7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Elektrokonvulzivní terapie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Kristýna Zvěřinová a Julie Žalmanová</a:t>
            </a:r>
          </a:p>
        </p:txBody>
      </p:sp>
    </p:spTree>
    <p:extLst>
      <p:ext uri="{BB962C8B-B14F-4D97-AF65-F5344CB8AC3E}">
        <p14:creationId xmlns:p14="http://schemas.microsoft.com/office/powerpoint/2010/main" val="1117202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Kontraindikace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APA hovoří o úpravách pro použití u specifických populací</a:t>
            </a:r>
          </a:p>
          <a:p>
            <a:r>
              <a:rPr lang="cs-CZ" dirty="0"/>
              <a:t>Absolutní</a:t>
            </a:r>
          </a:p>
          <a:p>
            <a:pPr lvl="1"/>
            <a:r>
              <a:rPr lang="cs-CZ" dirty="0"/>
              <a:t>Zvýšený nitrolební tlak</a:t>
            </a:r>
          </a:p>
          <a:p>
            <a:pPr lvl="1"/>
            <a:r>
              <a:rPr lang="cs-CZ" dirty="0"/>
              <a:t>Akutní centrální mozková příhoda</a:t>
            </a:r>
          </a:p>
          <a:p>
            <a:pPr lvl="1"/>
            <a:r>
              <a:rPr lang="cs-CZ" dirty="0"/>
              <a:t>Nesnášenlivost anestetika</a:t>
            </a:r>
          </a:p>
          <a:p>
            <a:r>
              <a:rPr lang="cs-CZ" dirty="0"/>
              <a:t>Relativní</a:t>
            </a:r>
          </a:p>
          <a:p>
            <a:pPr lvl="1"/>
            <a:r>
              <a:rPr lang="cs-CZ" dirty="0"/>
              <a:t>Kardiovaskulární (infarkt myokardu během posledních 3 měsíců)</a:t>
            </a:r>
          </a:p>
          <a:p>
            <a:pPr lvl="1"/>
            <a:r>
              <a:rPr lang="cs-CZ" dirty="0"/>
              <a:t>Ortopedické (závažná osteoporóza, zlomeniny)</a:t>
            </a:r>
          </a:p>
          <a:p>
            <a:pPr lvl="1"/>
            <a:r>
              <a:rPr lang="cs-CZ" dirty="0"/>
              <a:t>Plicní (těžké akutní nebo chronické plicní choroby)</a:t>
            </a:r>
          </a:p>
          <a:p>
            <a:pPr lvl="1"/>
            <a:r>
              <a:rPr lang="cs-CZ" dirty="0"/>
              <a:t>Neurologické (centrální mozková příhoda během posledních 3 měsíců)</a:t>
            </a:r>
          </a:p>
          <a:p>
            <a:pPr lvl="1"/>
            <a:r>
              <a:rPr lang="cs-CZ" dirty="0"/>
              <a:t>Jiné  (závažné onemocnění štítné žlázy)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930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Kontraindikace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Opatření</a:t>
            </a:r>
          </a:p>
          <a:p>
            <a:pPr lvl="1"/>
            <a:r>
              <a:rPr lang="cs-CZ" dirty="0"/>
              <a:t>Konzultace s internistou k úpravě léčby u pacientů s kardiovaskulárním onemocněním</a:t>
            </a:r>
          </a:p>
          <a:p>
            <a:pPr lvl="1"/>
            <a:r>
              <a:rPr lang="cs-CZ" dirty="0"/>
              <a:t>Vyšší svalová relaxace u ortopedicky nemocných</a:t>
            </a:r>
          </a:p>
          <a:p>
            <a:pPr lvl="1"/>
            <a:r>
              <a:rPr lang="cs-CZ" dirty="0"/>
              <a:t>Úpravy krevního tlaku a medikace u nemocných s neurologickými riziky</a:t>
            </a:r>
          </a:p>
          <a:p>
            <a:pPr lvl="1"/>
            <a:r>
              <a:rPr lang="cs-CZ" dirty="0"/>
              <a:t>Podávání beta-blokátorů u hypertyreózy</a:t>
            </a:r>
          </a:p>
          <a:p>
            <a:r>
              <a:rPr lang="cs-CZ" dirty="0"/>
              <a:t>Děti, adolescenti – jen výjimečně</a:t>
            </a:r>
          </a:p>
          <a:p>
            <a:r>
              <a:rPr lang="cs-CZ" dirty="0"/>
              <a:t>Za upravených podmínek lze i v těhotenství a šestinedělí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3395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Etické aspekty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Možné nežádoucí účinky</a:t>
            </a:r>
          </a:p>
          <a:p>
            <a:r>
              <a:rPr lang="cs-CZ" dirty="0"/>
              <a:t>Není jasné, jestli je ECT efektivnější než jiné metody, např. psychofarmaka, i když užívání psychofarmak je jednodušší</a:t>
            </a:r>
          </a:p>
          <a:p>
            <a:r>
              <a:rPr lang="cs-CZ" dirty="0"/>
              <a:t>Komplikovaná aplikace- nutnost použití celkové anestezie, což je samo o sobě rizikové</a:t>
            </a:r>
          </a:p>
          <a:p>
            <a:r>
              <a:rPr lang="cs-CZ" dirty="0"/>
              <a:t>Celkově málo výzkumů, které vykazují důkazy o efektivitě a bezpečnosti této metody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242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Shrnutí-výhody a nevýhody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Výhody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Oproti minulosti je bezpečnost ECT lepší (celková anestezie, relaxace svalů apod.)</a:t>
            </a:r>
          </a:p>
          <a:p>
            <a:r>
              <a:rPr lang="cs-CZ" dirty="0"/>
              <a:t>Představuje alternativní metodu v případě, že nefungují psychofarmaka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Nevýhody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Málo důkazů o efektivitě</a:t>
            </a:r>
          </a:p>
          <a:p>
            <a:r>
              <a:rPr lang="cs-CZ" dirty="0"/>
              <a:t>Nežádoucí účinky</a:t>
            </a:r>
          </a:p>
          <a:p>
            <a:r>
              <a:rPr lang="cs-CZ" dirty="0"/>
              <a:t>Nutnost celkové anestezie</a:t>
            </a:r>
          </a:p>
          <a:p>
            <a:r>
              <a:rPr lang="cs-CZ" dirty="0"/>
              <a:t>Otázka, jestli je ECT efektivnější než jiné metody</a:t>
            </a:r>
          </a:p>
          <a:p>
            <a:r>
              <a:rPr lang="cs-CZ" dirty="0"/>
              <a:t>Kontraindikace</a:t>
            </a:r>
          </a:p>
          <a:p>
            <a:r>
              <a:rPr lang="cs-CZ" dirty="0"/>
              <a:t>Etické aspekty </a:t>
            </a:r>
          </a:p>
          <a:p>
            <a:r>
              <a:rPr lang="cs-CZ" dirty="0"/>
              <a:t>Metoda je celkem komplikovaná- nutnost celkového vyšetření internistou a psychiatrem, než může být použita</a:t>
            </a:r>
          </a:p>
          <a:p>
            <a:r>
              <a:rPr lang="cs-CZ" dirty="0"/>
              <a:t>ECT je i v dnešní době stigmatizovaná</a:t>
            </a:r>
          </a:p>
          <a:p>
            <a:r>
              <a:rPr lang="cs-CZ" dirty="0"/>
              <a:t>Metodu může použít jen psychiatr, ne psycholog</a:t>
            </a:r>
          </a:p>
        </p:txBody>
      </p:sp>
    </p:spTree>
    <p:extLst>
      <p:ext uri="{BB962C8B-B14F-4D97-AF65-F5344CB8AC3E}">
        <p14:creationId xmlns:p14="http://schemas.microsoft.com/office/powerpoint/2010/main" val="159679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Známka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5300" y="2160588"/>
            <a:ext cx="3881437" cy="3881437"/>
          </a:xfrm>
        </p:spPr>
      </p:pic>
    </p:spTree>
    <p:extLst>
      <p:ext uri="{BB962C8B-B14F-4D97-AF65-F5344CB8AC3E}">
        <p14:creationId xmlns:p14="http://schemas.microsoft.com/office/powerpoint/2010/main" val="2233684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1200" dirty="0"/>
              <a:t>Black, D.W. (1987).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treatment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depression</a:t>
            </a:r>
            <a:r>
              <a:rPr lang="cs-CZ" sz="1200" dirty="0"/>
              <a:t>: </a:t>
            </a:r>
            <a:r>
              <a:rPr lang="cs-CZ" sz="1200" dirty="0" err="1"/>
              <a:t>Electroconvulsive</a:t>
            </a:r>
            <a:r>
              <a:rPr lang="cs-CZ" sz="1200" dirty="0"/>
              <a:t> </a:t>
            </a:r>
            <a:r>
              <a:rPr lang="cs-CZ" sz="1200" dirty="0" err="1"/>
              <a:t>therapy</a:t>
            </a:r>
            <a:r>
              <a:rPr lang="cs-CZ" sz="1200" dirty="0"/>
              <a:t> </a:t>
            </a:r>
            <a:r>
              <a:rPr lang="cs-CZ" sz="1200" dirty="0" err="1"/>
              <a:t>vs</a:t>
            </a:r>
            <a:r>
              <a:rPr lang="cs-CZ" sz="1200" dirty="0"/>
              <a:t> </a:t>
            </a:r>
            <a:r>
              <a:rPr lang="cs-CZ" sz="1200" dirty="0" err="1"/>
              <a:t>antidepressants</a:t>
            </a:r>
            <a:r>
              <a:rPr lang="cs-CZ" sz="1200" dirty="0"/>
              <a:t>: A </a:t>
            </a:r>
            <a:r>
              <a:rPr lang="cs-CZ" sz="1200" dirty="0" err="1"/>
              <a:t>naturalistic</a:t>
            </a:r>
            <a:r>
              <a:rPr lang="cs-CZ" sz="1200" dirty="0"/>
              <a:t> </a:t>
            </a:r>
            <a:r>
              <a:rPr lang="cs-CZ" sz="1200" dirty="0" err="1"/>
              <a:t>evaluation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1495 </a:t>
            </a:r>
            <a:r>
              <a:rPr lang="cs-CZ" sz="1200" dirty="0" err="1"/>
              <a:t>patients</a:t>
            </a:r>
            <a:r>
              <a:rPr lang="cs-CZ" sz="1200" dirty="0"/>
              <a:t>. </a:t>
            </a:r>
            <a:r>
              <a:rPr lang="cs-CZ" sz="1200" i="1" dirty="0" err="1"/>
              <a:t>Comprehensive</a:t>
            </a:r>
            <a:r>
              <a:rPr lang="cs-CZ" sz="1200" i="1" dirty="0"/>
              <a:t> Psychiatry, 28</a:t>
            </a:r>
            <a:r>
              <a:rPr lang="cs-CZ" sz="1200" dirty="0"/>
              <a:t>(2), 169-182.</a:t>
            </a:r>
          </a:p>
          <a:p>
            <a:r>
              <a:rPr lang="cs-CZ" sz="1200" dirty="0" err="1"/>
              <a:t>Dabrowski</a:t>
            </a:r>
            <a:r>
              <a:rPr lang="cs-CZ" sz="1200" dirty="0"/>
              <a:t>, M. (2012). </a:t>
            </a:r>
            <a:r>
              <a:rPr lang="cs-CZ" sz="1200" dirty="0" err="1"/>
              <a:t>Clinical</a:t>
            </a:r>
            <a:r>
              <a:rPr lang="cs-CZ" sz="1200" dirty="0"/>
              <a:t> </a:t>
            </a:r>
            <a:r>
              <a:rPr lang="cs-CZ" sz="1200" dirty="0" err="1"/>
              <a:t>analysis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safety</a:t>
            </a:r>
            <a:r>
              <a:rPr lang="cs-CZ" sz="1200" dirty="0"/>
              <a:t> and </a:t>
            </a:r>
            <a:r>
              <a:rPr lang="cs-CZ" sz="1200" dirty="0" err="1"/>
              <a:t>effectiveness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electroconvulsive</a:t>
            </a:r>
            <a:r>
              <a:rPr lang="cs-CZ" sz="1200" dirty="0"/>
              <a:t> </a:t>
            </a:r>
            <a:r>
              <a:rPr lang="cs-CZ" sz="1200" dirty="0" err="1"/>
              <a:t>therapy</a:t>
            </a:r>
            <a:r>
              <a:rPr lang="cs-CZ" sz="1200" dirty="0"/>
              <a:t>. </a:t>
            </a:r>
            <a:r>
              <a:rPr lang="cs-CZ" sz="1200" i="1" dirty="0" err="1"/>
              <a:t>Psychiatria</a:t>
            </a:r>
            <a:r>
              <a:rPr lang="cs-CZ" sz="1200" i="1" dirty="0"/>
              <a:t> Polska, 46</a:t>
            </a:r>
            <a:r>
              <a:rPr lang="cs-CZ" sz="1200" dirty="0"/>
              <a:t>(3), 345-360.</a:t>
            </a:r>
          </a:p>
          <a:p>
            <a:r>
              <a:rPr lang="cs-CZ" sz="1200" dirty="0"/>
              <a:t>Elias, A. (2014). </a:t>
            </a:r>
            <a:r>
              <a:rPr lang="cs-CZ" sz="1200" dirty="0" err="1"/>
              <a:t>Maintanance</a:t>
            </a:r>
            <a:r>
              <a:rPr lang="cs-CZ" sz="1200" dirty="0"/>
              <a:t> </a:t>
            </a:r>
            <a:r>
              <a:rPr lang="cs-CZ" sz="1200" dirty="0" err="1"/>
              <a:t>electroconvulsive</a:t>
            </a:r>
            <a:r>
              <a:rPr lang="cs-CZ" sz="1200" dirty="0"/>
              <a:t> </a:t>
            </a:r>
            <a:r>
              <a:rPr lang="cs-CZ" sz="1200" dirty="0" err="1"/>
              <a:t>therapy</a:t>
            </a:r>
            <a:r>
              <a:rPr lang="cs-CZ" sz="1200" dirty="0"/>
              <a:t> up to 12 </a:t>
            </a:r>
            <a:r>
              <a:rPr lang="cs-CZ" sz="1200" dirty="0" err="1"/>
              <a:t>years</a:t>
            </a:r>
            <a:r>
              <a:rPr lang="cs-CZ" sz="1200" dirty="0"/>
              <a:t>. </a:t>
            </a:r>
            <a:r>
              <a:rPr lang="cs-CZ" sz="1200" i="1" dirty="0" err="1"/>
              <a:t>Journal</a:t>
            </a:r>
            <a:r>
              <a:rPr lang="cs-CZ" sz="1200" i="1" dirty="0"/>
              <a:t> </a:t>
            </a:r>
            <a:r>
              <a:rPr lang="cs-CZ" sz="1200" i="1" dirty="0" err="1"/>
              <a:t>of</a:t>
            </a:r>
            <a:r>
              <a:rPr lang="cs-CZ" sz="1200" i="1" dirty="0"/>
              <a:t> </a:t>
            </a:r>
            <a:r>
              <a:rPr lang="cs-CZ" sz="1200" i="1" dirty="0" err="1"/>
              <a:t>Affective</a:t>
            </a:r>
            <a:r>
              <a:rPr lang="cs-CZ" sz="1200" i="1" dirty="0"/>
              <a:t> </a:t>
            </a:r>
            <a:r>
              <a:rPr lang="cs-CZ" sz="1200" i="1" dirty="0" err="1"/>
              <a:t>Disorders</a:t>
            </a:r>
            <a:r>
              <a:rPr lang="cs-CZ" sz="1200" i="1" dirty="0"/>
              <a:t>. 156, </a:t>
            </a:r>
            <a:r>
              <a:rPr lang="cs-CZ" sz="1200" dirty="0"/>
              <a:t>228-231.</a:t>
            </a:r>
          </a:p>
          <a:p>
            <a:r>
              <a:rPr lang="cs-CZ" sz="1200" dirty="0" err="1"/>
              <a:t>Falconer</a:t>
            </a:r>
            <a:r>
              <a:rPr lang="cs-CZ" sz="1200" dirty="0"/>
              <a:t>, D. (2009). </a:t>
            </a:r>
            <a:r>
              <a:rPr lang="cs-CZ" sz="1200" dirty="0" err="1"/>
              <a:t>Using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Cambridge </a:t>
            </a:r>
            <a:r>
              <a:rPr lang="cs-CZ" sz="1200" dirty="0" err="1"/>
              <a:t>Neuropsychological</a:t>
            </a:r>
            <a:r>
              <a:rPr lang="cs-CZ" sz="1200" dirty="0"/>
              <a:t> Test </a:t>
            </a:r>
            <a:r>
              <a:rPr lang="cs-CZ" sz="1200" dirty="0" err="1"/>
              <a:t>Automated</a:t>
            </a:r>
            <a:r>
              <a:rPr lang="cs-CZ" sz="1200" dirty="0"/>
              <a:t> </a:t>
            </a:r>
            <a:r>
              <a:rPr lang="cs-CZ" sz="1200" dirty="0" err="1"/>
              <a:t>Battery</a:t>
            </a:r>
            <a:r>
              <a:rPr lang="cs-CZ" sz="1200" dirty="0"/>
              <a:t> to to </a:t>
            </a:r>
            <a:r>
              <a:rPr lang="cs-CZ" sz="1200" dirty="0" err="1"/>
              <a:t>assess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cognitive</a:t>
            </a:r>
            <a:r>
              <a:rPr lang="cs-CZ" sz="1200" dirty="0"/>
              <a:t> </a:t>
            </a:r>
            <a:r>
              <a:rPr lang="cs-CZ" sz="1200" dirty="0" err="1"/>
              <a:t>impact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electroconvulsive</a:t>
            </a:r>
            <a:r>
              <a:rPr lang="cs-CZ" sz="1200" dirty="0"/>
              <a:t> </a:t>
            </a:r>
            <a:r>
              <a:rPr lang="cs-CZ" sz="1200" dirty="0" err="1"/>
              <a:t>therapy</a:t>
            </a:r>
            <a:r>
              <a:rPr lang="cs-CZ" sz="1200" dirty="0"/>
              <a:t> on </a:t>
            </a:r>
            <a:r>
              <a:rPr lang="cs-CZ" sz="1200" dirty="0" err="1"/>
              <a:t>visual</a:t>
            </a:r>
            <a:r>
              <a:rPr lang="cs-CZ" sz="1200" dirty="0"/>
              <a:t> and </a:t>
            </a:r>
            <a:r>
              <a:rPr lang="cs-CZ" sz="1200" dirty="0" err="1"/>
              <a:t>visuospatial</a:t>
            </a:r>
            <a:r>
              <a:rPr lang="cs-CZ" sz="1200" dirty="0"/>
              <a:t> </a:t>
            </a:r>
            <a:r>
              <a:rPr lang="cs-CZ" sz="1200" dirty="0" err="1"/>
              <a:t>memory</a:t>
            </a:r>
            <a:r>
              <a:rPr lang="cs-CZ" sz="1200" dirty="0"/>
              <a:t>. </a:t>
            </a:r>
            <a:r>
              <a:rPr lang="cs-CZ" sz="1200" i="1" dirty="0" err="1"/>
              <a:t>Psychol</a:t>
            </a:r>
            <a:r>
              <a:rPr lang="cs-CZ" sz="1200" i="1" dirty="0"/>
              <a:t> Med. 24, </a:t>
            </a:r>
            <a:r>
              <a:rPr lang="cs-CZ" sz="1200" dirty="0"/>
              <a:t>1-9. </a:t>
            </a:r>
          </a:p>
          <a:p>
            <a:r>
              <a:rPr lang="cs-CZ" sz="1200" dirty="0" err="1"/>
              <a:t>Flamarique</a:t>
            </a:r>
            <a:r>
              <a:rPr lang="cs-CZ" sz="1200" dirty="0"/>
              <a:t>, I. (2015). Long-term </a:t>
            </a:r>
            <a:r>
              <a:rPr lang="cs-CZ" sz="1200" dirty="0" err="1"/>
              <a:t>effectiveness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electroconvulsive</a:t>
            </a:r>
            <a:r>
              <a:rPr lang="cs-CZ" sz="1200" dirty="0"/>
              <a:t> </a:t>
            </a:r>
            <a:r>
              <a:rPr lang="cs-CZ" sz="1200" dirty="0" err="1"/>
              <a:t>therapy</a:t>
            </a:r>
            <a:r>
              <a:rPr lang="cs-CZ" sz="1200" dirty="0"/>
              <a:t> in </a:t>
            </a:r>
            <a:r>
              <a:rPr lang="cs-CZ" sz="1200" dirty="0" err="1"/>
              <a:t>adolescents</a:t>
            </a:r>
            <a:r>
              <a:rPr lang="cs-CZ" sz="1200" dirty="0"/>
              <a:t> </a:t>
            </a:r>
            <a:r>
              <a:rPr lang="cs-CZ" sz="1200" dirty="0" err="1"/>
              <a:t>with</a:t>
            </a:r>
            <a:r>
              <a:rPr lang="cs-CZ" sz="1200" dirty="0"/>
              <a:t> </a:t>
            </a:r>
            <a:r>
              <a:rPr lang="cs-CZ" sz="1200" dirty="0" err="1"/>
              <a:t>schizophrenia</a:t>
            </a:r>
            <a:r>
              <a:rPr lang="cs-CZ" sz="1200" dirty="0"/>
              <a:t> </a:t>
            </a:r>
            <a:r>
              <a:rPr lang="cs-CZ" sz="1200" dirty="0" err="1"/>
              <a:t>spectrum</a:t>
            </a:r>
            <a:r>
              <a:rPr lang="cs-CZ" sz="1200" dirty="0"/>
              <a:t> </a:t>
            </a:r>
            <a:r>
              <a:rPr lang="cs-CZ" sz="1200" dirty="0" err="1"/>
              <a:t>disorders</a:t>
            </a:r>
            <a:r>
              <a:rPr lang="cs-CZ" sz="1200" dirty="0"/>
              <a:t>. </a:t>
            </a:r>
            <a:r>
              <a:rPr lang="cs-CZ" sz="1200" i="1" dirty="0" err="1"/>
              <a:t>European</a:t>
            </a:r>
            <a:r>
              <a:rPr lang="cs-CZ" sz="1200" i="1" dirty="0"/>
              <a:t> </a:t>
            </a:r>
            <a:r>
              <a:rPr lang="cs-CZ" sz="1200" i="1" dirty="0" err="1"/>
              <a:t>Child</a:t>
            </a:r>
            <a:r>
              <a:rPr lang="cs-CZ" sz="1200" i="1" dirty="0"/>
              <a:t> and Adolescent Psychiatry. 24</a:t>
            </a:r>
            <a:r>
              <a:rPr lang="cs-CZ" sz="1200" dirty="0"/>
              <a:t>(5), 517-524.</a:t>
            </a:r>
          </a:p>
          <a:p>
            <a:r>
              <a:rPr lang="cs-CZ" sz="1200" dirty="0" err="1"/>
              <a:t>Grunhaus</a:t>
            </a:r>
            <a:r>
              <a:rPr lang="cs-CZ" sz="1200" dirty="0"/>
              <a:t>, L. (2003). A </a:t>
            </a:r>
            <a:r>
              <a:rPr lang="cs-CZ" sz="1200" dirty="0" err="1"/>
              <a:t>randomized</a:t>
            </a:r>
            <a:r>
              <a:rPr lang="cs-CZ" sz="1200" dirty="0"/>
              <a:t> </a:t>
            </a:r>
            <a:r>
              <a:rPr lang="cs-CZ" sz="1200" dirty="0" err="1"/>
              <a:t>controlled</a:t>
            </a:r>
            <a:r>
              <a:rPr lang="cs-CZ" sz="1200" dirty="0"/>
              <a:t> </a:t>
            </a:r>
            <a:r>
              <a:rPr lang="cs-CZ" sz="1200" dirty="0" err="1"/>
              <a:t>comparison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electroconvulsive</a:t>
            </a:r>
            <a:r>
              <a:rPr lang="cs-CZ" sz="1200" dirty="0"/>
              <a:t> </a:t>
            </a:r>
            <a:r>
              <a:rPr lang="cs-CZ" sz="1200" dirty="0" err="1"/>
              <a:t>therapy</a:t>
            </a:r>
            <a:r>
              <a:rPr lang="cs-CZ" sz="1200" dirty="0"/>
              <a:t> and </a:t>
            </a:r>
            <a:r>
              <a:rPr lang="cs-CZ" sz="1200" dirty="0" err="1"/>
              <a:t>repetitive</a:t>
            </a:r>
            <a:r>
              <a:rPr lang="cs-CZ" sz="1200" dirty="0"/>
              <a:t> </a:t>
            </a:r>
            <a:r>
              <a:rPr lang="cs-CZ" sz="1200" dirty="0" err="1"/>
              <a:t>transcranial</a:t>
            </a:r>
            <a:r>
              <a:rPr lang="cs-CZ" sz="1200" dirty="0"/>
              <a:t> </a:t>
            </a:r>
            <a:r>
              <a:rPr lang="cs-CZ" sz="1200" dirty="0" err="1"/>
              <a:t>magnetic</a:t>
            </a:r>
            <a:r>
              <a:rPr lang="cs-CZ" sz="1200" dirty="0"/>
              <a:t> </a:t>
            </a:r>
            <a:r>
              <a:rPr lang="cs-CZ" sz="1200" dirty="0" err="1"/>
              <a:t>stimulation</a:t>
            </a:r>
            <a:r>
              <a:rPr lang="cs-CZ" sz="1200" dirty="0"/>
              <a:t> in severe and non-</a:t>
            </a:r>
            <a:r>
              <a:rPr lang="cs-CZ" sz="1200" dirty="0" err="1"/>
              <a:t>psychotic</a:t>
            </a:r>
            <a:r>
              <a:rPr lang="cs-CZ" sz="1200" dirty="0"/>
              <a:t> major </a:t>
            </a:r>
            <a:r>
              <a:rPr lang="cs-CZ" sz="1200" dirty="0" err="1"/>
              <a:t>depression</a:t>
            </a:r>
            <a:r>
              <a:rPr lang="cs-CZ" sz="1200" dirty="0"/>
              <a:t>. </a:t>
            </a:r>
            <a:r>
              <a:rPr lang="cs-CZ" sz="1200" i="1" dirty="0" err="1"/>
              <a:t>Biological</a:t>
            </a:r>
            <a:r>
              <a:rPr lang="cs-CZ" sz="1200" i="1" dirty="0"/>
              <a:t> Psychiatry. 53</a:t>
            </a:r>
            <a:r>
              <a:rPr lang="cs-CZ" sz="1200" dirty="0"/>
              <a:t>(4), 324-331</a:t>
            </a:r>
          </a:p>
          <a:p>
            <a:r>
              <a:rPr lang="cs-CZ" sz="1200" dirty="0" err="1"/>
              <a:t>Leong</a:t>
            </a:r>
            <a:r>
              <a:rPr lang="cs-CZ" sz="1200" dirty="0"/>
              <a:t> K. (2015). </a:t>
            </a:r>
            <a:r>
              <a:rPr lang="cs-CZ" sz="1200" dirty="0" err="1"/>
              <a:t>Electroconvulsive</a:t>
            </a:r>
            <a:r>
              <a:rPr lang="cs-CZ" sz="1200" dirty="0"/>
              <a:t> </a:t>
            </a:r>
            <a:r>
              <a:rPr lang="cs-CZ" sz="1200" dirty="0" err="1"/>
              <a:t>therapy</a:t>
            </a:r>
            <a:r>
              <a:rPr lang="cs-CZ" sz="1200" dirty="0"/>
              <a:t> </a:t>
            </a:r>
            <a:r>
              <a:rPr lang="cs-CZ" sz="1200" dirty="0" err="1"/>
              <a:t>treatment</a:t>
            </a:r>
            <a:r>
              <a:rPr lang="cs-CZ" sz="1200" dirty="0"/>
              <a:t> in </a:t>
            </a:r>
            <a:r>
              <a:rPr lang="cs-CZ" sz="1200" dirty="0" err="1"/>
              <a:t>patients</a:t>
            </a:r>
            <a:r>
              <a:rPr lang="cs-CZ" sz="1200" dirty="0"/>
              <a:t> </a:t>
            </a:r>
            <a:r>
              <a:rPr lang="cs-CZ" sz="1200" dirty="0" err="1"/>
              <a:t>with</a:t>
            </a:r>
            <a:r>
              <a:rPr lang="cs-CZ" sz="1200" dirty="0"/>
              <a:t> </a:t>
            </a:r>
            <a:r>
              <a:rPr lang="cs-CZ" sz="1200" dirty="0" err="1"/>
              <a:t>somatic</a:t>
            </a:r>
            <a:r>
              <a:rPr lang="cs-CZ" sz="1200" dirty="0"/>
              <a:t> symptom and </a:t>
            </a:r>
            <a:r>
              <a:rPr lang="cs-CZ" sz="1200" dirty="0" err="1"/>
              <a:t>related</a:t>
            </a:r>
            <a:r>
              <a:rPr lang="cs-CZ" sz="1200" dirty="0"/>
              <a:t> </a:t>
            </a:r>
            <a:r>
              <a:rPr lang="cs-CZ" sz="1200" dirty="0" err="1"/>
              <a:t>disorders</a:t>
            </a:r>
            <a:r>
              <a:rPr lang="cs-CZ" sz="1200" dirty="0"/>
              <a:t>. </a:t>
            </a:r>
            <a:r>
              <a:rPr lang="cs-CZ" sz="1200" i="1" dirty="0" err="1"/>
              <a:t>Neuropsychiatric</a:t>
            </a:r>
            <a:r>
              <a:rPr lang="cs-CZ" sz="1200" i="1" dirty="0"/>
              <a:t> </a:t>
            </a:r>
            <a:r>
              <a:rPr lang="cs-CZ" sz="1200" i="1" dirty="0" err="1"/>
              <a:t>disease</a:t>
            </a:r>
            <a:r>
              <a:rPr lang="cs-CZ" sz="1200" i="1" dirty="0"/>
              <a:t> and </a:t>
            </a:r>
            <a:r>
              <a:rPr lang="cs-CZ" sz="1200" i="1" dirty="0" err="1"/>
              <a:t>treatment</a:t>
            </a:r>
            <a:r>
              <a:rPr lang="cs-CZ" sz="1200" i="1" dirty="0"/>
              <a:t> 11, </a:t>
            </a:r>
            <a:r>
              <a:rPr lang="cs-CZ" sz="1200" dirty="0"/>
              <a:t>2565-2572.</a:t>
            </a:r>
          </a:p>
          <a:p>
            <a:r>
              <a:rPr lang="cs-CZ" sz="1200" dirty="0" err="1"/>
              <a:t>Lisanby</a:t>
            </a:r>
            <a:r>
              <a:rPr lang="cs-CZ" sz="1200" dirty="0"/>
              <a:t>, S.H. </a:t>
            </a:r>
            <a:r>
              <a:rPr lang="en-US" sz="1200" dirty="0"/>
              <a:t>&amp; </a:t>
            </a:r>
            <a:r>
              <a:rPr lang="cs-CZ" sz="1200" dirty="0" err="1"/>
              <a:t>Maddox</a:t>
            </a:r>
            <a:r>
              <a:rPr lang="cs-CZ" sz="1200" dirty="0"/>
              <a:t>, J.H. (2000).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effects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electroconvulsive</a:t>
            </a:r>
            <a:r>
              <a:rPr lang="cs-CZ" sz="1200" dirty="0"/>
              <a:t> </a:t>
            </a:r>
            <a:r>
              <a:rPr lang="cs-CZ" sz="1200" dirty="0" err="1"/>
              <a:t>therapy</a:t>
            </a:r>
            <a:r>
              <a:rPr lang="cs-CZ" sz="1200" dirty="0"/>
              <a:t> on </a:t>
            </a:r>
            <a:r>
              <a:rPr lang="cs-CZ" sz="1200" dirty="0" err="1"/>
              <a:t>memory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autobiographical</a:t>
            </a:r>
            <a:r>
              <a:rPr lang="cs-CZ" sz="1200" dirty="0"/>
              <a:t> and public </a:t>
            </a:r>
            <a:r>
              <a:rPr lang="cs-CZ" sz="1200" dirty="0" err="1"/>
              <a:t>events</a:t>
            </a:r>
            <a:r>
              <a:rPr lang="cs-CZ" sz="1200" dirty="0"/>
              <a:t>. </a:t>
            </a:r>
            <a:r>
              <a:rPr lang="cs-CZ" sz="1200" i="1" dirty="0"/>
              <a:t>Arch Gen Psych. 57, </a:t>
            </a:r>
            <a:r>
              <a:rPr lang="cs-CZ" sz="1200" dirty="0"/>
              <a:t>581-590.</a:t>
            </a:r>
          </a:p>
          <a:p>
            <a:r>
              <a:rPr lang="cs-CZ" sz="1200" dirty="0"/>
              <a:t>Palma, M. (2015). </a:t>
            </a:r>
            <a:r>
              <a:rPr lang="cs-CZ" sz="1200" dirty="0" err="1"/>
              <a:t>Efficacy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electroconvulsive</a:t>
            </a:r>
            <a:r>
              <a:rPr lang="cs-CZ" sz="1200" dirty="0"/>
              <a:t> </a:t>
            </a:r>
            <a:r>
              <a:rPr lang="cs-CZ" sz="1200" dirty="0" err="1"/>
              <a:t>therapy</a:t>
            </a:r>
            <a:r>
              <a:rPr lang="cs-CZ" sz="1200" dirty="0"/>
              <a:t> in </a:t>
            </a:r>
            <a:r>
              <a:rPr lang="cs-CZ" sz="1200" dirty="0" err="1"/>
              <a:t>bipolar</a:t>
            </a:r>
            <a:r>
              <a:rPr lang="cs-CZ" sz="1200" dirty="0"/>
              <a:t> </a:t>
            </a:r>
            <a:r>
              <a:rPr lang="cs-CZ" sz="1200" dirty="0" err="1"/>
              <a:t>disorder</a:t>
            </a:r>
            <a:r>
              <a:rPr lang="cs-CZ" sz="1200" dirty="0"/>
              <a:t> </a:t>
            </a:r>
            <a:r>
              <a:rPr lang="cs-CZ" sz="1200" dirty="0" err="1"/>
              <a:t>with</a:t>
            </a:r>
            <a:r>
              <a:rPr lang="cs-CZ" sz="1200" dirty="0"/>
              <a:t> </a:t>
            </a:r>
            <a:r>
              <a:rPr lang="cs-CZ" sz="1200" dirty="0" err="1"/>
              <a:t>mixed</a:t>
            </a:r>
            <a:r>
              <a:rPr lang="cs-CZ" sz="1200" dirty="0"/>
              <a:t> </a:t>
            </a:r>
            <a:r>
              <a:rPr lang="cs-CZ" sz="1200" dirty="0" err="1"/>
              <a:t>features</a:t>
            </a:r>
            <a:r>
              <a:rPr lang="cs-CZ" sz="1200" dirty="0"/>
              <a:t>. </a:t>
            </a:r>
            <a:r>
              <a:rPr lang="cs-CZ" sz="1200" i="1" dirty="0" err="1"/>
              <a:t>Depression</a:t>
            </a:r>
            <a:r>
              <a:rPr lang="cs-CZ" sz="1200" i="1" dirty="0"/>
              <a:t> </a:t>
            </a:r>
            <a:r>
              <a:rPr lang="cs-CZ" sz="1200" i="1" dirty="0" err="1"/>
              <a:t>Research</a:t>
            </a:r>
            <a:r>
              <a:rPr lang="cs-CZ" sz="1200" i="1" dirty="0"/>
              <a:t> and </a:t>
            </a:r>
            <a:r>
              <a:rPr lang="cs-CZ" sz="1200" i="1" dirty="0" err="1"/>
              <a:t>Treatment</a:t>
            </a:r>
            <a:r>
              <a:rPr lang="cs-CZ" sz="1200" i="1" dirty="0"/>
              <a:t>. 2016, </a:t>
            </a:r>
            <a:r>
              <a:rPr lang="cs-CZ" sz="1200" dirty="0"/>
              <a:t>1-7.</a:t>
            </a:r>
          </a:p>
          <a:p>
            <a:r>
              <a:rPr lang="cs-CZ" sz="1200" dirty="0" err="1"/>
              <a:t>Rhondali</a:t>
            </a:r>
            <a:r>
              <a:rPr lang="cs-CZ" sz="1200" dirty="0"/>
              <a:t>, W. (2012). </a:t>
            </a:r>
            <a:r>
              <a:rPr lang="cs-CZ" sz="1200" dirty="0" err="1"/>
              <a:t>Frequency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depression</a:t>
            </a:r>
            <a:r>
              <a:rPr lang="cs-CZ" sz="1200" dirty="0"/>
              <a:t> </a:t>
            </a:r>
            <a:r>
              <a:rPr lang="cs-CZ" sz="1200" dirty="0" err="1"/>
              <a:t>among</a:t>
            </a:r>
            <a:r>
              <a:rPr lang="cs-CZ" sz="1200" dirty="0"/>
              <a:t> </a:t>
            </a:r>
            <a:r>
              <a:rPr lang="cs-CZ" sz="1200" dirty="0" err="1"/>
              <a:t>oncology</a:t>
            </a:r>
            <a:r>
              <a:rPr lang="cs-CZ" sz="1200" dirty="0"/>
              <a:t> </a:t>
            </a:r>
            <a:r>
              <a:rPr lang="cs-CZ" sz="1200" dirty="0" err="1"/>
              <a:t>outpatients</a:t>
            </a:r>
            <a:r>
              <a:rPr lang="cs-CZ" sz="1200" dirty="0"/>
              <a:t> and </a:t>
            </a:r>
            <a:r>
              <a:rPr lang="cs-CZ" sz="1200" dirty="0" err="1"/>
              <a:t>association</a:t>
            </a:r>
            <a:r>
              <a:rPr lang="cs-CZ" sz="1200" dirty="0"/>
              <a:t> </a:t>
            </a:r>
            <a:r>
              <a:rPr lang="cs-CZ" sz="1200" dirty="0" err="1"/>
              <a:t>with</a:t>
            </a:r>
            <a:r>
              <a:rPr lang="cs-CZ" sz="1200" dirty="0"/>
              <a:t> </a:t>
            </a:r>
            <a:r>
              <a:rPr lang="cs-CZ" sz="1200" dirty="0" err="1"/>
              <a:t>other</a:t>
            </a:r>
            <a:r>
              <a:rPr lang="cs-CZ" sz="1200" dirty="0"/>
              <a:t> </a:t>
            </a:r>
            <a:r>
              <a:rPr lang="cs-CZ" sz="1200" dirty="0" err="1"/>
              <a:t>symptoms</a:t>
            </a:r>
            <a:r>
              <a:rPr lang="cs-CZ" sz="1200" dirty="0"/>
              <a:t>. </a:t>
            </a:r>
            <a:r>
              <a:rPr lang="cs-CZ" sz="1200" i="1" dirty="0" err="1"/>
              <a:t>Supportive</a:t>
            </a:r>
            <a:r>
              <a:rPr lang="cs-CZ" sz="1200" i="1" dirty="0"/>
              <a:t> Care in </a:t>
            </a:r>
            <a:r>
              <a:rPr lang="cs-CZ" sz="1200" i="1" dirty="0" err="1"/>
              <a:t>Cancer</a:t>
            </a:r>
            <a:r>
              <a:rPr lang="cs-CZ" sz="1200" i="1" dirty="0"/>
              <a:t>. </a:t>
            </a:r>
            <a:r>
              <a:rPr lang="cs-CZ" sz="1200" i="1"/>
              <a:t>20</a:t>
            </a:r>
            <a:r>
              <a:rPr lang="cs-CZ" sz="1200"/>
              <a:t>(11), 2795-2802.</a:t>
            </a:r>
            <a:endParaRPr lang="cs-CZ" sz="1200" dirty="0"/>
          </a:p>
          <a:p>
            <a:r>
              <a:rPr lang="cs-CZ" sz="1200" dirty="0"/>
              <a:t>Song, G.M. (2015). </a:t>
            </a:r>
            <a:r>
              <a:rPr lang="cs-CZ" sz="1200" dirty="0" err="1"/>
              <a:t>Treatment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adults</a:t>
            </a:r>
            <a:r>
              <a:rPr lang="cs-CZ" sz="1200" dirty="0"/>
              <a:t> </a:t>
            </a:r>
            <a:r>
              <a:rPr lang="cs-CZ" sz="1200" dirty="0" err="1"/>
              <a:t>with</a:t>
            </a:r>
            <a:r>
              <a:rPr lang="cs-CZ" sz="1200" dirty="0"/>
              <a:t> </a:t>
            </a:r>
            <a:r>
              <a:rPr lang="cs-CZ" sz="1200" dirty="0" err="1"/>
              <a:t>treatment</a:t>
            </a:r>
            <a:r>
              <a:rPr lang="cs-CZ" sz="1200" dirty="0"/>
              <a:t> </a:t>
            </a:r>
            <a:r>
              <a:rPr lang="cs-CZ" sz="1200" dirty="0" err="1"/>
              <a:t>resistant</a:t>
            </a:r>
            <a:r>
              <a:rPr lang="cs-CZ" sz="1200" dirty="0"/>
              <a:t> </a:t>
            </a:r>
            <a:r>
              <a:rPr lang="cs-CZ" sz="1200" dirty="0" err="1"/>
              <a:t>depression</a:t>
            </a:r>
            <a:r>
              <a:rPr lang="cs-CZ" sz="1200" dirty="0"/>
              <a:t>: </a:t>
            </a:r>
            <a:r>
              <a:rPr lang="cs-CZ" sz="1200" dirty="0" err="1"/>
              <a:t>Electroconvulsive</a:t>
            </a:r>
            <a:r>
              <a:rPr lang="cs-CZ" sz="1200" dirty="0"/>
              <a:t> </a:t>
            </a:r>
            <a:r>
              <a:rPr lang="cs-CZ" sz="1200" dirty="0" err="1"/>
              <a:t>therapy</a:t>
            </a:r>
            <a:r>
              <a:rPr lang="cs-CZ" sz="1200" dirty="0"/>
              <a:t> plus </a:t>
            </a:r>
            <a:r>
              <a:rPr lang="cs-CZ" sz="1200" dirty="0" err="1"/>
              <a:t>antidepressants</a:t>
            </a:r>
            <a:r>
              <a:rPr lang="cs-CZ" sz="1200" dirty="0"/>
              <a:t> </a:t>
            </a:r>
            <a:r>
              <a:rPr lang="cs-CZ" sz="1200" dirty="0" err="1"/>
              <a:t>or</a:t>
            </a:r>
            <a:r>
              <a:rPr lang="cs-CZ" sz="1200" dirty="0"/>
              <a:t> </a:t>
            </a:r>
            <a:r>
              <a:rPr lang="cs-CZ" sz="1200" dirty="0" err="1"/>
              <a:t>electroconvulsive</a:t>
            </a:r>
            <a:r>
              <a:rPr lang="cs-CZ" sz="1200" dirty="0"/>
              <a:t> </a:t>
            </a:r>
            <a:r>
              <a:rPr lang="cs-CZ" sz="1200" dirty="0" err="1"/>
              <a:t>therapy</a:t>
            </a:r>
            <a:r>
              <a:rPr lang="cs-CZ" sz="1200" dirty="0"/>
              <a:t> </a:t>
            </a:r>
            <a:r>
              <a:rPr lang="cs-CZ" sz="1200" dirty="0" err="1"/>
              <a:t>alone</a:t>
            </a:r>
            <a:r>
              <a:rPr lang="cs-CZ" sz="1200" dirty="0"/>
              <a:t>? Evidence </a:t>
            </a:r>
            <a:r>
              <a:rPr lang="cs-CZ" sz="1200" dirty="0" err="1"/>
              <a:t>from</a:t>
            </a:r>
            <a:r>
              <a:rPr lang="cs-CZ" sz="1200" dirty="0"/>
              <a:t> </a:t>
            </a:r>
            <a:r>
              <a:rPr lang="cs-CZ" sz="1200" dirty="0" err="1"/>
              <a:t>an</a:t>
            </a:r>
            <a:r>
              <a:rPr lang="cs-CZ" sz="1200" dirty="0"/>
              <a:t> </a:t>
            </a:r>
            <a:r>
              <a:rPr lang="cs-CZ" sz="1200" dirty="0" err="1"/>
              <a:t>indirect</a:t>
            </a:r>
            <a:r>
              <a:rPr lang="cs-CZ" sz="1200" dirty="0"/>
              <a:t> </a:t>
            </a:r>
            <a:r>
              <a:rPr lang="cs-CZ" sz="1200" dirty="0" err="1"/>
              <a:t>comparison</a:t>
            </a:r>
            <a:r>
              <a:rPr lang="cs-CZ" sz="1200" dirty="0"/>
              <a:t> meta-</a:t>
            </a:r>
            <a:r>
              <a:rPr lang="cs-CZ" sz="1200" dirty="0" err="1"/>
              <a:t>analysis</a:t>
            </a:r>
            <a:r>
              <a:rPr lang="cs-CZ" sz="1200" dirty="0"/>
              <a:t>. </a:t>
            </a:r>
            <a:r>
              <a:rPr lang="cs-CZ" sz="1200" i="1" dirty="0" err="1"/>
              <a:t>Medicine</a:t>
            </a:r>
            <a:r>
              <a:rPr lang="cs-CZ" sz="1200" i="1" dirty="0"/>
              <a:t>. 94</a:t>
            </a:r>
            <a:r>
              <a:rPr lang="cs-CZ" sz="1200" dirty="0"/>
              <a:t>(26). 1052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40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Komplexní léčebná metoda – nejúčinnější a nejrychlejší u řady psychiatrických onemocnění</a:t>
            </a:r>
          </a:p>
          <a:p>
            <a:r>
              <a:rPr lang="cs-CZ" dirty="0"/>
              <a:t>Krátký puls elektrického proudu vyvolá u pacienta umělý epileptický záchvat</a:t>
            </a:r>
          </a:p>
          <a:p>
            <a:r>
              <a:rPr lang="cs-CZ" dirty="0"/>
              <a:t>Průběh záchvatu je modifikován </a:t>
            </a:r>
            <a:r>
              <a:rPr lang="cs-CZ" dirty="0" err="1"/>
              <a:t>myorelaxancii</a:t>
            </a:r>
            <a:endParaRPr lang="cs-CZ" dirty="0"/>
          </a:p>
          <a:p>
            <a:r>
              <a:rPr lang="cs-CZ" dirty="0"/>
              <a:t>Přesný mechanismus účinku není dosud znám</a:t>
            </a:r>
          </a:p>
          <a:p>
            <a:r>
              <a:rPr lang="cs-CZ" dirty="0"/>
              <a:t>Změny v prokrvení a metabolizmu jednotlivých oblastí mozku</a:t>
            </a:r>
          </a:p>
          <a:p>
            <a:r>
              <a:rPr lang="cs-CZ" dirty="0"/>
              <a:t>Mění se celková chemie mozku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Kompenzace odchylek spojených s depresí, normalizace funkce neurotransmiterů, neurohormonů a buněčných změn</a:t>
            </a:r>
          </a:p>
          <a:p>
            <a:r>
              <a:rPr lang="cs-CZ" dirty="0"/>
              <a:t>Souhra mezi intenzitou stimulace, použitou vlnovou formou a umístěním </a:t>
            </a:r>
            <a:r>
              <a:rPr lang="cs-CZ" dirty="0" err="1"/>
              <a:t>eletkrod</a:t>
            </a:r>
            <a:endParaRPr lang="cs-CZ" dirty="0"/>
          </a:p>
          <a:p>
            <a:r>
              <a:rPr lang="cs-CZ" dirty="0"/>
              <a:t>Bezbolestné (celková anestezie a svalová relaxace)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08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10473266" cy="4176711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Před zákrokem - interní vyšetření, EKG, podrobná anamnéza, lačnění, lehké ošacení, vymočení</a:t>
            </a:r>
          </a:p>
          <a:p>
            <a:pPr lvl="1"/>
            <a:r>
              <a:rPr lang="cs-CZ" dirty="0"/>
              <a:t>Lékař + asistence 3-4 sester</a:t>
            </a:r>
          </a:p>
          <a:p>
            <a:pPr lvl="1"/>
            <a:r>
              <a:rPr lang="cs-CZ" dirty="0"/>
              <a:t>Do úst vložen roubík z gumové hadice (případně jen držení dolní čelisti)</a:t>
            </a:r>
          </a:p>
          <a:p>
            <a:pPr lvl="1"/>
            <a:r>
              <a:rPr lang="cs-CZ" dirty="0"/>
              <a:t>Proud -&gt; ztráta vědomí -&gt; tetanická křeč -&gt; tonická křeč -&gt; klonická fáze 30-40 s -&gt; apnoická pauza (sekundy až minuty)</a:t>
            </a:r>
          </a:p>
          <a:p>
            <a:pPr lvl="1"/>
            <a:r>
              <a:rPr lang="cs-CZ" dirty="0"/>
              <a:t>Během šoku zpozorováno pocení, pomočení, erekce i s ejakulací, spontánní odchod stolice</a:t>
            </a:r>
          </a:p>
          <a:p>
            <a:pPr lvl="1"/>
            <a:r>
              <a:rPr lang="cs-CZ" dirty="0"/>
              <a:t>Po šoku retrográdní amnézie, dezorientace, </a:t>
            </a:r>
          </a:p>
          <a:p>
            <a:pPr lvl="1"/>
            <a:r>
              <a:rPr lang="cs-CZ" dirty="0"/>
              <a:t>6-12 aplikací, 2x-3x týdně (v zahraničí 25 elektrošoků při manicko-depresivní psychóze, 30-40 při schizofrenii; až 4x za den)</a:t>
            </a:r>
          </a:p>
          <a:p>
            <a:endParaRPr lang="cs-CZ" dirty="0"/>
          </a:p>
        </p:txBody>
      </p:sp>
      <p:pic>
        <p:nvPicPr>
          <p:cNvPr id="4" name="Zástupný symbol pro obsah 5" descr="size.p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5022030"/>
            <a:ext cx="3221001" cy="18359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3593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Somatické teorie</a:t>
            </a:r>
          </a:p>
          <a:p>
            <a:pPr lvl="2"/>
            <a:r>
              <a:rPr lang="cs-CZ" dirty="0"/>
              <a:t>Přechodné vyřazení chorobných mozkových buněk vazokonstrikcí, krevní </a:t>
            </a:r>
            <a:r>
              <a:rPr lang="cs-CZ" dirty="0" err="1"/>
              <a:t>stázou</a:t>
            </a:r>
            <a:r>
              <a:rPr lang="cs-CZ" dirty="0"/>
              <a:t> a následné zlepšení jejich výživy za hyperemie -&gt; hluboké změny v mozkových buňkách – chemické změny na humorálním podkladu</a:t>
            </a:r>
          </a:p>
          <a:p>
            <a:pPr lvl="2"/>
            <a:r>
              <a:rPr lang="cs-CZ" dirty="0"/>
              <a:t>Sídlo </a:t>
            </a:r>
            <a:r>
              <a:rPr lang="cs-CZ" dirty="0" err="1"/>
              <a:t>epileptogenního</a:t>
            </a:r>
            <a:r>
              <a:rPr lang="cs-CZ" dirty="0"/>
              <a:t> aparátu je diencefalon</a:t>
            </a:r>
          </a:p>
          <a:p>
            <a:pPr lvl="1"/>
            <a:r>
              <a:rPr lang="cs-CZ" dirty="0"/>
              <a:t>Psychologické teorie</a:t>
            </a:r>
          </a:p>
          <a:p>
            <a:pPr lvl="2"/>
            <a:r>
              <a:rPr lang="cs-CZ" dirty="0"/>
              <a:t>Prožitek ohrožení života za šoku -&gt; symbolické prožití zániku a nového zrození a vybičování primitivních instinktů otřesených šokovým děním a následný zvrat choroby</a:t>
            </a:r>
          </a:p>
          <a:p>
            <a:pPr lvl="1"/>
            <a:r>
              <a:rPr lang="cs-CZ" dirty="0"/>
              <a:t>I v 60. l. otázka nadále otevřena -&gt; terapeutický význam motorických fenoménů či vliv bezvědomí a amnestických poruch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405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Efektivita: Co říkají výzkumy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03324"/>
            <a:ext cx="158106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262281"/>
              </p:ext>
            </p:extLst>
          </p:nvPr>
        </p:nvGraphicFramePr>
        <p:xfrm>
          <a:off x="1730476" y="1278195"/>
          <a:ext cx="6774427" cy="5447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4587">
                  <a:extLst>
                    <a:ext uri="{9D8B030D-6E8A-4147-A177-3AD203B41FA5}">
                      <a16:colId xmlns:a16="http://schemas.microsoft.com/office/drawing/2014/main" val="4095272885"/>
                    </a:ext>
                  </a:extLst>
                </a:gridCol>
                <a:gridCol w="1354587">
                  <a:extLst>
                    <a:ext uri="{9D8B030D-6E8A-4147-A177-3AD203B41FA5}">
                      <a16:colId xmlns:a16="http://schemas.microsoft.com/office/drawing/2014/main" val="2429026874"/>
                    </a:ext>
                  </a:extLst>
                </a:gridCol>
                <a:gridCol w="1354587">
                  <a:extLst>
                    <a:ext uri="{9D8B030D-6E8A-4147-A177-3AD203B41FA5}">
                      <a16:colId xmlns:a16="http://schemas.microsoft.com/office/drawing/2014/main" val="3704011831"/>
                    </a:ext>
                  </a:extLst>
                </a:gridCol>
                <a:gridCol w="1355333">
                  <a:extLst>
                    <a:ext uri="{9D8B030D-6E8A-4147-A177-3AD203B41FA5}">
                      <a16:colId xmlns:a16="http://schemas.microsoft.com/office/drawing/2014/main" val="152401465"/>
                    </a:ext>
                  </a:extLst>
                </a:gridCol>
                <a:gridCol w="1355333">
                  <a:extLst>
                    <a:ext uri="{9D8B030D-6E8A-4147-A177-3AD203B41FA5}">
                      <a16:colId xmlns:a16="http://schemas.microsoft.com/office/drawing/2014/main" val="1897222672"/>
                    </a:ext>
                  </a:extLst>
                </a:gridCol>
              </a:tblGrid>
              <a:tr h="147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Studie </a:t>
                      </a:r>
                      <a:endParaRPr lang="cs-CZ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Zdroj</a:t>
                      </a:r>
                      <a:endParaRPr lang="cs-CZ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Metoda</a:t>
                      </a:r>
                      <a:endParaRPr lang="cs-CZ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Počet probandů/studií</a:t>
                      </a:r>
                      <a:endParaRPr lang="cs-CZ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Výsledek</a:t>
                      </a:r>
                      <a:endParaRPr lang="cs-CZ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extLst>
                  <a:ext uri="{0D108BD9-81ED-4DB2-BD59-A6C34878D82A}">
                    <a16:rowId xmlns:a16="http://schemas.microsoft.com/office/drawing/2014/main" val="4245425415"/>
                  </a:ext>
                </a:extLst>
              </a:tr>
              <a:tr h="1743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 dirty="0">
                          <a:effectLst/>
                        </a:rPr>
                        <a:t>Palma (2015)</a:t>
                      </a:r>
                      <a:endParaRPr lang="cs-CZ" sz="85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Depression Research and Treatment </a:t>
                      </a:r>
                      <a:endParaRPr lang="cs-CZ" sz="85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-Pacienti s bipolární depresí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Pacienti rozdělení do 3 skupin podle akutní fáze (blíže nespecifikováno)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-Data zhodnoceny retrospektivně (mezi 2006-2011)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- CGI dotazník (měření remise)+ psychiatrické vyšetření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 </a:t>
                      </a:r>
                      <a:endParaRPr lang="cs-CZ" sz="85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41 probandů</a:t>
                      </a:r>
                      <a:endParaRPr lang="cs-CZ" sz="85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Všichni pacienti vykazovali zlepšení v symptomech (podle psychiatrického vyšetření)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30.5% zredukování symptomů v manické fázi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80% pacientů dosáhlo remise po ECT</a:t>
                      </a:r>
                      <a:endParaRPr lang="cs-CZ" sz="85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extLst>
                  <a:ext uri="{0D108BD9-81ED-4DB2-BD59-A6C34878D82A}">
                    <a16:rowId xmlns:a16="http://schemas.microsoft.com/office/drawing/2014/main" val="3518319189"/>
                  </a:ext>
                </a:extLst>
              </a:tr>
              <a:tr h="726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Stek (2003) </a:t>
                      </a:r>
                      <a:endParaRPr lang="cs-CZ" sz="85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Cochrane library</a:t>
                      </a:r>
                      <a:endParaRPr lang="cs-CZ" sz="85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 dirty="0">
                          <a:effectLst/>
                        </a:rPr>
                        <a:t>Meta-analýza randomizovaných studií , které porovnávali ECT </a:t>
                      </a:r>
                      <a:r>
                        <a:rPr lang="cs-CZ" sz="850" baseline="0" dirty="0" err="1">
                          <a:effectLst/>
                        </a:rPr>
                        <a:t>vs</a:t>
                      </a:r>
                      <a:r>
                        <a:rPr lang="cs-CZ" sz="850" baseline="0" dirty="0">
                          <a:effectLst/>
                        </a:rPr>
                        <a:t> placebo (např. simulovanou ECT)</a:t>
                      </a:r>
                      <a:endParaRPr lang="cs-CZ" sz="85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 dirty="0">
                          <a:effectLst/>
                        </a:rPr>
                        <a:t>4 studie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 dirty="0">
                          <a:effectLst/>
                        </a:rPr>
                        <a:t> </a:t>
                      </a:r>
                      <a:endParaRPr lang="cs-CZ" sz="85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 dirty="0">
                          <a:effectLst/>
                        </a:rPr>
                        <a:t>Nebylo možné zhodnotit efektivitu ECT, protože podle autorů měly všechny studie závažné chyby v metodách</a:t>
                      </a:r>
                      <a:endParaRPr lang="cs-CZ" sz="85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extLst>
                  <a:ext uri="{0D108BD9-81ED-4DB2-BD59-A6C34878D82A}">
                    <a16:rowId xmlns:a16="http://schemas.microsoft.com/office/drawing/2014/main" val="4140479614"/>
                  </a:ext>
                </a:extLst>
              </a:tr>
              <a:tr h="7944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Dabrowski (2012)</a:t>
                      </a:r>
                      <a:endParaRPr lang="cs-CZ" sz="85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Psychiatria Polska</a:t>
                      </a:r>
                      <a:endParaRPr lang="cs-CZ" sz="85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Pacienti s depresí a bipolární depresí podstoupili ECT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Měření symptomů, remise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 </a:t>
                      </a:r>
                      <a:endParaRPr lang="cs-CZ" sz="85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40 probandů</a:t>
                      </a:r>
                      <a:endParaRPr lang="cs-CZ" sz="85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58% pacientů dosáhlo remise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35% pacientů zlepšení symptomů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4%- žádný efekt</a:t>
                      </a:r>
                      <a:endParaRPr lang="cs-CZ" sz="85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extLst>
                  <a:ext uri="{0D108BD9-81ED-4DB2-BD59-A6C34878D82A}">
                    <a16:rowId xmlns:a16="http://schemas.microsoft.com/office/drawing/2014/main" val="2486682765"/>
                  </a:ext>
                </a:extLst>
              </a:tr>
              <a:tr h="2034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Leong (2015)</a:t>
                      </a:r>
                      <a:endParaRPr lang="cs-CZ" sz="85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Neuropsychiatric disease and treatment </a:t>
                      </a:r>
                      <a:endParaRPr lang="cs-CZ" sz="85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Pacienti se somatoformními poruchami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Retrospektivní studie- zhodnocení průběhu nemoci u pacientů hospitalizovaných v letech 2000-2010 v British Columbia Hospital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Zhodnocení změn v gastrointenstinálních, pseudo-neurologických a jiných somatických symptomech</a:t>
                      </a:r>
                      <a:endParaRPr lang="cs-CZ" sz="85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>
                          <a:effectLst/>
                        </a:rPr>
                        <a:t>28 probandů</a:t>
                      </a:r>
                      <a:endParaRPr lang="cs-CZ" sz="85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 dirty="0">
                          <a:effectLst/>
                        </a:rPr>
                        <a:t>14 pacientů reportovalo redukci symptomů spojených s bolestí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50" baseline="0" dirty="0">
                          <a:effectLst/>
                        </a:rPr>
                        <a:t>2 pacienti reportovali zlepšení v gastro symptomech </a:t>
                      </a:r>
                      <a:endParaRPr lang="cs-CZ" sz="85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87" marR="35487" marT="0" marB="0"/>
                </a:tc>
                <a:extLst>
                  <a:ext uri="{0D108BD9-81ED-4DB2-BD59-A6C34878D82A}">
                    <a16:rowId xmlns:a16="http://schemas.microsoft.com/office/drawing/2014/main" val="2285017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209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 ECT dlouhodobý efekt?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098834" y="2389092"/>
          <a:ext cx="5754370" cy="3913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620">
                  <a:extLst>
                    <a:ext uri="{9D8B030D-6E8A-4147-A177-3AD203B41FA5}">
                      <a16:colId xmlns:a16="http://schemas.microsoft.com/office/drawing/2014/main" val="4275811226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4191025418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354266324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2542267649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843495578"/>
                    </a:ext>
                  </a:extLst>
                </a:gridCol>
              </a:tblGrid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Studie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Zdroj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Metoda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Počet studií (probandů)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Výsledek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2891542"/>
                  </a:ext>
                </a:extLst>
              </a:tr>
              <a:tr h="1630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Flamarique (2015)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European Child and Adolescent Psychiatry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Náhodně vybraní adolescenti se schizofrenií léčící se buď s ECT nebo antipsychotiky byli sledováni 5 let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Měřeni s PANSS (symptomy Sch.)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21 probandů v každé skupině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ECT byla dlouhodobě stejně efektivní jako antipsychotika-stejné PANSS skóre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0059094"/>
                  </a:ext>
                </a:extLst>
              </a:tr>
              <a:tr h="1956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Elias (2014)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Journal of Affective Disorders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Retrospektivní studie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Zkoumali míru deprese (z lékařských zpráv) a kognitivní funkce (Mini Mental State)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Pacienti byli testováni před a po ECT (až 6 let po ECT)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17 probandů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ECT nemá žádný efekt na kognitivní funkce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Průměrný počet depresivních epizod po ECT klesl z 2.47 na 0.88 (p=0.002, </a:t>
                      </a:r>
                      <a:r>
                        <a:rPr lang="cs-CZ" sz="1000" dirty="0" err="1">
                          <a:effectLst/>
                        </a:rPr>
                        <a:t>two</a:t>
                      </a:r>
                      <a:r>
                        <a:rPr lang="cs-CZ" sz="1000" dirty="0">
                          <a:effectLst/>
                        </a:rPr>
                        <a:t> </a:t>
                      </a:r>
                      <a:r>
                        <a:rPr lang="cs-CZ" sz="1000" dirty="0" err="1">
                          <a:effectLst/>
                        </a:rPr>
                        <a:t>tailed</a:t>
                      </a:r>
                      <a:r>
                        <a:rPr lang="cs-CZ" sz="1000" dirty="0">
                          <a:effectLst/>
                        </a:rPr>
                        <a:t>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2483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238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Porovnání ECT s jinými metodami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797689"/>
              </p:ext>
            </p:extLst>
          </p:nvPr>
        </p:nvGraphicFramePr>
        <p:xfrm>
          <a:off x="2098834" y="2193576"/>
          <a:ext cx="5754370" cy="3962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850">
                  <a:extLst>
                    <a:ext uri="{9D8B030D-6E8A-4147-A177-3AD203B41FA5}">
                      <a16:colId xmlns:a16="http://schemas.microsoft.com/office/drawing/2014/main" val="947811665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1482891629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3922131491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156135443"/>
                    </a:ext>
                  </a:extLst>
                </a:gridCol>
                <a:gridCol w="959485">
                  <a:extLst>
                    <a:ext uri="{9D8B030D-6E8A-4147-A177-3AD203B41FA5}">
                      <a16:colId xmlns:a16="http://schemas.microsoft.com/office/drawing/2014/main" val="119356068"/>
                    </a:ext>
                  </a:extLst>
                </a:gridCol>
                <a:gridCol w="959485">
                  <a:extLst>
                    <a:ext uri="{9D8B030D-6E8A-4147-A177-3AD203B41FA5}">
                      <a16:colId xmlns:a16="http://schemas.microsoft.com/office/drawing/2014/main" val="161022093"/>
                    </a:ext>
                  </a:extLst>
                </a:gridCol>
              </a:tblGrid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Studie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Zdroj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Metoda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Co porovnávali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Počet studií (probandů)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Výsledek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8417489"/>
                  </a:ext>
                </a:extLst>
              </a:tr>
              <a:tr h="586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Tharyan a Adams (2005)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Cochrane library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Analýza klinických kontrolovaných studií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ECT vs placebo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ECT vs psychofarmaka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 50 studií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Psychofarmaka jsou efektivnější- 95%CI 1.31-3.63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5702924"/>
                  </a:ext>
                </a:extLst>
              </a:tr>
              <a:tr h="586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Grunhaus (2003)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Biological Psychiatry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Randomizovaná studie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ECT vs TMS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40 probandů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ECT stejně efektivní jako TMS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(p</a:t>
                      </a:r>
                      <a:r>
                        <a:rPr lang="en-US" sz="900">
                          <a:effectLst/>
                        </a:rPr>
                        <a:t>&lt;.05)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4756834"/>
                  </a:ext>
                </a:extLst>
              </a:tr>
              <a:tr h="586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Dinan a Barry (1989)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Acta Psychiatrica Scandinavica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Randomizovná studie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ECT vs tricyklická antidepresiva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30 probandů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Antidepresiva efektivnější než ECT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(p&lt;.01)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1469287"/>
                  </a:ext>
                </a:extLst>
              </a:tr>
              <a:tr h="1027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Song (2015)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Medicine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Meta analýza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ECT vs kombinace ECT a antidepresiv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17 studií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1098 probandů (s depresí)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Kombinace ECT a antidepresiv je nejefektivnější, ale horší vedlejší účinky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95%CI 1.55-2.14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8249361"/>
                  </a:ext>
                </a:extLst>
              </a:tr>
              <a:tr h="880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Black (1987)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Comprehensive Psychiatry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„</a:t>
                      </a:r>
                      <a:r>
                        <a:rPr lang="cs-CZ" sz="900" dirty="0" err="1">
                          <a:effectLst/>
                        </a:rPr>
                        <a:t>Naturalistic</a:t>
                      </a:r>
                      <a:r>
                        <a:rPr lang="cs-CZ" sz="900" dirty="0">
                          <a:effectLst/>
                        </a:rPr>
                        <a:t> </a:t>
                      </a:r>
                      <a:r>
                        <a:rPr lang="cs-CZ" sz="900" dirty="0" err="1">
                          <a:effectLst/>
                        </a:rPr>
                        <a:t>evaluation</a:t>
                      </a:r>
                      <a:r>
                        <a:rPr lang="cs-CZ" sz="900" dirty="0">
                          <a:effectLst/>
                        </a:rPr>
                        <a:t>“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ECT vs antidepresiva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1495 probandů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70% pacientům se zredukovaly symptomy </a:t>
                      </a:r>
                      <a:r>
                        <a:rPr lang="cs-CZ" sz="900" dirty="0" err="1">
                          <a:effectLst/>
                        </a:rPr>
                        <a:t>vs</a:t>
                      </a:r>
                      <a:r>
                        <a:rPr lang="cs-CZ" sz="900" dirty="0">
                          <a:effectLst/>
                        </a:rPr>
                        <a:t> 50% pacientů, kteří brali antidepresiva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1136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127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Nežádoucí účinky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46891"/>
          </a:xfrm>
        </p:spPr>
        <p:txBody>
          <a:bodyPr>
            <a:normAutofit/>
          </a:bodyPr>
          <a:lstStyle/>
          <a:p>
            <a:r>
              <a:rPr lang="cs-CZ" dirty="0"/>
              <a:t>U ECT byly reportovány nežádoucí účinky v oblasti kognitivních funkcí, zejména paměti</a:t>
            </a:r>
          </a:p>
          <a:p>
            <a:r>
              <a:rPr lang="cs-CZ" b="1" dirty="0" err="1"/>
              <a:t>Falconer</a:t>
            </a:r>
            <a:r>
              <a:rPr lang="cs-CZ" b="1" dirty="0"/>
              <a:t> (2009)- </a:t>
            </a:r>
            <a:r>
              <a:rPr lang="cs-CZ" dirty="0"/>
              <a:t>Použil baterii neuropsychologických testů k vyšetření kognitivních funkcí před, v průběhu a po ECT.</a:t>
            </a:r>
          </a:p>
          <a:p>
            <a:r>
              <a:rPr lang="cs-CZ" dirty="0"/>
              <a:t> Paměť pro prostorovou orientaci byla po ECT poškozena.</a:t>
            </a:r>
          </a:p>
          <a:p>
            <a:r>
              <a:rPr lang="cs-CZ" dirty="0"/>
              <a:t>Sémantická a autobiografická paměť také poškozena</a:t>
            </a:r>
          </a:p>
          <a:p>
            <a:r>
              <a:rPr lang="cs-CZ" b="1" dirty="0" err="1"/>
              <a:t>Lisanby</a:t>
            </a:r>
            <a:r>
              <a:rPr lang="cs-CZ" b="1" dirty="0"/>
              <a:t> (2000)- </a:t>
            </a:r>
            <a:r>
              <a:rPr lang="cs-CZ" dirty="0"/>
              <a:t>55 pacientů s depresivní poruchou podstoupilo ECT</a:t>
            </a:r>
          </a:p>
          <a:p>
            <a:r>
              <a:rPr lang="cs-CZ" dirty="0"/>
              <a:t>Pacienti pak podstoupili test, který testoval různé druhy paměti</a:t>
            </a:r>
          </a:p>
          <a:p>
            <a:r>
              <a:rPr lang="cs-CZ" dirty="0"/>
              <a:t>Pacienti s ECT měli horší paměť na události v jejich životě</a:t>
            </a:r>
          </a:p>
          <a:p>
            <a:r>
              <a:rPr lang="cs-CZ" dirty="0"/>
              <a:t>Stejné deficity byly pozorovány i po dvou měsících</a:t>
            </a:r>
          </a:p>
          <a:p>
            <a:r>
              <a:rPr lang="cs-CZ" dirty="0"/>
              <a:t>Ale studie má nedostatky v metodologii, např. absence kontrolní skupiny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509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Nežádoucí účinky- co je stále potřeba zvážit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jsou </a:t>
            </a:r>
            <a:r>
              <a:rPr lang="cs-CZ" u="sng" dirty="0"/>
              <a:t>dlouhodobé</a:t>
            </a:r>
            <a:r>
              <a:rPr lang="cs-CZ" dirty="0"/>
              <a:t> nežádoucí účinky ECT, např. za 10, 20 let?- Na to nejsou výzkumy</a:t>
            </a:r>
          </a:p>
          <a:p>
            <a:r>
              <a:rPr lang="cs-CZ" dirty="0"/>
              <a:t>Otázka </a:t>
            </a:r>
            <a:r>
              <a:rPr lang="cs-CZ" dirty="0" err="1"/>
              <a:t>polymorbidity</a:t>
            </a:r>
            <a:r>
              <a:rPr lang="cs-CZ" dirty="0"/>
              <a:t>- např. deprese je často spojena se somatickými obtížemi nebo nemocemi (onkologická, metabolická nebo neurologická onemocnění)  (</a:t>
            </a:r>
            <a:r>
              <a:rPr lang="cs-CZ" dirty="0" err="1"/>
              <a:t>Rhondali</a:t>
            </a:r>
            <a:r>
              <a:rPr lang="cs-CZ" dirty="0"/>
              <a:t>, 2012) - otázka, zda je ECT vhodnou volbou (neovlivňuje-li i somatické symptomy)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45033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465</TotalTime>
  <Words>1402</Words>
  <Application>Microsoft Office PowerPoint</Application>
  <PresentationFormat>Širokoúhlá obrazovka</PresentationFormat>
  <Paragraphs>195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</vt:lpstr>
      <vt:lpstr>Wingdings 3</vt:lpstr>
      <vt:lpstr>Fazeta</vt:lpstr>
      <vt:lpstr>Elektrokonvulzivní terapie</vt:lpstr>
      <vt:lpstr>Úvod</vt:lpstr>
      <vt:lpstr>Metodika</vt:lpstr>
      <vt:lpstr>Teorie</vt:lpstr>
      <vt:lpstr>Efektivita: Co říkají výzkumy </vt:lpstr>
      <vt:lpstr>Má ECT dlouhodobý efekt?</vt:lpstr>
      <vt:lpstr>Porovnání ECT s jinými metodami</vt:lpstr>
      <vt:lpstr>Nežádoucí účinky</vt:lpstr>
      <vt:lpstr>Nežádoucí účinky- co je stále potřeba zvážit</vt:lpstr>
      <vt:lpstr>Kontraindikace</vt:lpstr>
      <vt:lpstr>Kontraindikace</vt:lpstr>
      <vt:lpstr>Etické aspekty</vt:lpstr>
      <vt:lpstr>Shrnutí-výhody a nevýhody</vt:lpstr>
      <vt:lpstr>Známka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Elektrokonvulzivní terapie</dc:title>
  <dc:creator>Julie</dc:creator>
  <cp:lastModifiedBy>Julie</cp:lastModifiedBy>
  <cp:revision>29</cp:revision>
  <dcterms:created xsi:type="dcterms:W3CDTF">2016-12-01T16:33:37Z</dcterms:created>
  <dcterms:modified xsi:type="dcterms:W3CDTF">2016-12-06T08:14:12Z</dcterms:modified>
</cp:coreProperties>
</file>