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7" r:id="rId3"/>
    <p:sldId id="259" r:id="rId4"/>
    <p:sldId id="258" r:id="rId5"/>
    <p:sldId id="262" r:id="rId6"/>
    <p:sldId id="264" r:id="rId7"/>
    <p:sldId id="263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707" autoAdjust="0"/>
  </p:normalViewPr>
  <p:slideViewPr>
    <p:cSldViewPr>
      <p:cViewPr>
        <p:scale>
          <a:sx n="66" d="100"/>
          <a:sy n="66" d="100"/>
        </p:scale>
        <p:origin x="-14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20CF45-9892-4B63-A307-3934D45ED697}" type="datetimeFigureOut">
              <a:rPr lang="cs-CZ" smtClean="0"/>
              <a:t>29.10.2016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C48FF5-7678-4D7D-8A38-D22D4A35737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Programy pro pachatele domácího násilí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Metodologická praktika v psychologii</a:t>
            </a:r>
          </a:p>
          <a:p>
            <a:r>
              <a:rPr lang="cs-CZ" dirty="0" smtClean="0"/>
              <a:t>Veronika </a:t>
            </a:r>
            <a:r>
              <a:rPr lang="cs-CZ" dirty="0" err="1" smtClean="0"/>
              <a:t>Kubešková</a:t>
            </a:r>
            <a:endParaRPr lang="cs-CZ" dirty="0" smtClean="0"/>
          </a:p>
          <a:p>
            <a:r>
              <a:rPr lang="cs-CZ" dirty="0" smtClean="0"/>
              <a:t>Filip Šinkner</a:t>
            </a:r>
          </a:p>
          <a:p>
            <a:r>
              <a:rPr lang="cs-CZ" dirty="0" smtClean="0"/>
              <a:t>8. 11. 2016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8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2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2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8387">
            <a:off x="144468" y="2701649"/>
            <a:ext cx="4827802" cy="8467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526">
            <a:off x="891716" y="3266810"/>
            <a:ext cx="7858233" cy="9377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2857">
            <a:off x="2570638" y="3400450"/>
            <a:ext cx="5982197" cy="11157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919">
            <a:off x="4095165" y="1961114"/>
            <a:ext cx="4573065" cy="8640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335">
            <a:off x="319493" y="5138785"/>
            <a:ext cx="5189298" cy="1008112"/>
          </a:xfrm>
          <a:prstGeom prst="rect">
            <a:avLst/>
          </a:prstGeom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názvu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1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Východiska programů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Kognitivně – behaviorální terapie</a:t>
            </a:r>
          </a:p>
          <a:p>
            <a:r>
              <a:rPr lang="cs-CZ" dirty="0" smtClean="0"/>
              <a:t>Psychodynamická skupinová terapie</a:t>
            </a:r>
          </a:p>
          <a:p>
            <a:r>
              <a:rPr lang="cs-CZ" dirty="0" smtClean="0"/>
              <a:t>Podpůrná terapie</a:t>
            </a:r>
          </a:p>
          <a:p>
            <a:r>
              <a:rPr lang="cs-CZ" dirty="0" smtClean="0"/>
              <a:t>Arteterapie</a:t>
            </a:r>
          </a:p>
          <a:p>
            <a:r>
              <a:rPr lang="cs-CZ" dirty="0" smtClean="0"/>
              <a:t>Muzikoterapie</a:t>
            </a:r>
          </a:p>
          <a:p>
            <a:r>
              <a:rPr lang="cs-CZ" dirty="0" smtClean="0"/>
              <a:t>Relaxační techniky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36766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9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programů pro pachatele </a:t>
            </a:r>
            <a:r>
              <a:rPr lang="cs-C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Snížit hněv</a:t>
            </a:r>
          </a:p>
          <a:p>
            <a:r>
              <a:rPr lang="cs-CZ" dirty="0" smtClean="0"/>
              <a:t>Přijetí zodpovědnosti</a:t>
            </a:r>
          </a:p>
          <a:p>
            <a:r>
              <a:rPr lang="cs-CZ" dirty="0" smtClean="0"/>
              <a:t>Vzdělávání pachatelů</a:t>
            </a:r>
          </a:p>
          <a:p>
            <a:r>
              <a:rPr lang="cs-CZ" dirty="0" smtClean="0"/>
              <a:t>Nácvik dovedností</a:t>
            </a:r>
          </a:p>
          <a:p>
            <a:r>
              <a:rPr lang="cs-CZ" dirty="0" smtClean="0"/>
              <a:t>Zlepšení kvality života</a:t>
            </a:r>
          </a:p>
          <a:p>
            <a:r>
              <a:rPr lang="cs-CZ" dirty="0" smtClean="0"/>
              <a:t>Snížení výskytu recidivy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99" y="4472913"/>
            <a:ext cx="6768752" cy="23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9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83622"/>
              </p:ext>
            </p:extLst>
          </p:nvPr>
        </p:nvGraphicFramePr>
        <p:xfrm>
          <a:off x="611560" y="1268760"/>
          <a:ext cx="78295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List" r:id="rId3" imgW="6714992" imgH="3676807" progId="Excel.Sheet.12">
                  <p:embed/>
                </p:oleObj>
              </mc:Choice>
              <mc:Fallback>
                <p:oleObj name="List" r:id="rId3" imgW="6714992" imgH="36768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7829550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30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Meta – Analýza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Lipsey</a:t>
            </a:r>
            <a:r>
              <a:rPr lang="cs-CZ" dirty="0" smtClean="0"/>
              <a:t>, </a:t>
            </a:r>
            <a:r>
              <a:rPr lang="cs-CZ" dirty="0" err="1" smtClean="0"/>
              <a:t>Landenberger</a:t>
            </a:r>
            <a:r>
              <a:rPr lang="cs-CZ" dirty="0" smtClean="0"/>
              <a:t> &amp; Wilson, 2007</a:t>
            </a:r>
          </a:p>
          <a:p>
            <a:r>
              <a:rPr lang="cs-CZ" dirty="0" smtClean="0"/>
              <a:t>Výzkumná otázka: Je vhodné KBT?</a:t>
            </a:r>
          </a:p>
          <a:p>
            <a:r>
              <a:rPr lang="cs-CZ" dirty="0" smtClean="0"/>
              <a:t>58 s</a:t>
            </a:r>
            <a:r>
              <a:rPr lang="cs-CZ" dirty="0" smtClean="0"/>
              <a:t>tudií </a:t>
            </a:r>
            <a:r>
              <a:rPr lang="cs-CZ" dirty="0" smtClean="0"/>
              <a:t>z USA, Austrálie, Velké </a:t>
            </a:r>
            <a:r>
              <a:rPr lang="cs-CZ" dirty="0" smtClean="0"/>
              <a:t>Británie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Závěr: Ti, co absolvovali KBT intervenci, mají více než 1,5* vyšší šanci, že u nich nedojde k recidivě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43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Plnění cílů programů…?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Snížit hněv </a:t>
            </a:r>
            <a:r>
              <a:rPr lang="cs-CZ" dirty="0" smtClean="0"/>
              <a:t>– ANO i NE</a:t>
            </a:r>
            <a:endParaRPr lang="cs-CZ" dirty="0" smtClean="0"/>
          </a:p>
          <a:p>
            <a:r>
              <a:rPr lang="cs-CZ" dirty="0" smtClean="0"/>
              <a:t>Přijetí zodpovědnosti </a:t>
            </a:r>
            <a:r>
              <a:rPr lang="cs-CZ" dirty="0" smtClean="0"/>
              <a:t>– ANO i ne</a:t>
            </a:r>
            <a:endParaRPr lang="cs-CZ" dirty="0" smtClean="0"/>
          </a:p>
          <a:p>
            <a:r>
              <a:rPr lang="cs-CZ" dirty="0" smtClean="0"/>
              <a:t>Vzdělávání pachatelů </a:t>
            </a:r>
            <a:r>
              <a:rPr lang="cs-CZ" dirty="0" smtClean="0"/>
              <a:t>– ANO</a:t>
            </a:r>
            <a:endParaRPr lang="cs-CZ" dirty="0" smtClean="0"/>
          </a:p>
          <a:p>
            <a:r>
              <a:rPr lang="cs-CZ" dirty="0" smtClean="0"/>
              <a:t>Nácvik dovedností </a:t>
            </a:r>
            <a:r>
              <a:rPr lang="cs-CZ" dirty="0" smtClean="0"/>
              <a:t>– ANO i ne</a:t>
            </a:r>
            <a:endParaRPr lang="cs-CZ" dirty="0" smtClean="0"/>
          </a:p>
          <a:p>
            <a:r>
              <a:rPr lang="cs-CZ" dirty="0" smtClean="0"/>
              <a:t>Zlepšení kvality života </a:t>
            </a:r>
            <a:r>
              <a:rPr lang="cs-CZ" dirty="0" smtClean="0"/>
              <a:t>– těžko říct</a:t>
            </a:r>
            <a:endParaRPr lang="cs-CZ" dirty="0" smtClean="0"/>
          </a:p>
          <a:p>
            <a:r>
              <a:rPr lang="cs-CZ" dirty="0" smtClean="0"/>
              <a:t>Snížení výskytu recidivy </a:t>
            </a:r>
            <a:r>
              <a:rPr lang="cs-CZ" dirty="0" smtClean="0"/>
              <a:t>– ANO i ne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4900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Výsledné hodnocení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Studie poukazující na pozitivní efekt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Kvalita života?</a:t>
            </a:r>
          </a:p>
          <a:p>
            <a:r>
              <a:rPr lang="cs-CZ" dirty="0" smtClean="0"/>
              <a:t>Dopady </a:t>
            </a:r>
            <a:r>
              <a:rPr lang="cs-CZ" dirty="0"/>
              <a:t>na okolí násilníků</a:t>
            </a:r>
            <a:r>
              <a:rPr lang="cs-CZ" dirty="0" smtClean="0"/>
              <a:t>?</a:t>
            </a:r>
            <a:endParaRPr lang="cs-CZ" dirty="0"/>
          </a:p>
          <a:p>
            <a:r>
              <a:rPr lang="cs-CZ" dirty="0"/>
              <a:t>Výzkum s nejpočetnější skupinou dopadl negativně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071664" cy="30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2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Zdroje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Buş</a:t>
            </a:r>
            <a:r>
              <a:rPr lang="en-US" sz="1400" dirty="0"/>
              <a:t>, I., </a:t>
            </a:r>
            <a:r>
              <a:rPr lang="en-US" sz="1400" dirty="0" err="1"/>
              <a:t>Ştefan</a:t>
            </a:r>
            <a:r>
              <a:rPr lang="en-US" sz="1400" dirty="0"/>
              <a:t>, E. C., &amp; </a:t>
            </a:r>
            <a:r>
              <a:rPr lang="en-US" sz="1400" dirty="0" err="1"/>
              <a:t>Visu</a:t>
            </a:r>
            <a:r>
              <a:rPr lang="en-US" sz="1400" dirty="0"/>
              <a:t>-Petra, G. (2009). Anger management in the penitentiary: </a:t>
            </a:r>
            <a:r>
              <a:rPr lang="en-US" sz="1400" dirty="0" smtClean="0"/>
              <a:t>An</a:t>
            </a:r>
            <a:r>
              <a:rPr lang="cs-CZ" sz="1400" dirty="0" smtClean="0"/>
              <a:t> </a:t>
            </a:r>
            <a:r>
              <a:rPr lang="cs-CZ" sz="1400" dirty="0" err="1" smtClean="0"/>
              <a:t>intervention</a:t>
            </a:r>
            <a:r>
              <a:rPr lang="cs-CZ" sz="1400" dirty="0" smtClean="0"/>
              <a:t> </a:t>
            </a:r>
            <a:r>
              <a:rPr lang="cs-CZ" sz="1400" dirty="0"/>
              <a:t>study. </a:t>
            </a:r>
            <a:r>
              <a:rPr lang="cs-CZ" sz="1400" i="1" dirty="0" err="1"/>
              <a:t>Cognitie</a:t>
            </a:r>
            <a:r>
              <a:rPr lang="cs-CZ" sz="1400" i="1" dirty="0"/>
              <a:t>, </a:t>
            </a:r>
            <a:r>
              <a:rPr lang="cs-CZ" sz="1400" i="1" dirty="0" err="1"/>
              <a:t>Creier</a:t>
            </a:r>
            <a:r>
              <a:rPr lang="cs-CZ" sz="1400" i="1" dirty="0"/>
              <a:t>, </a:t>
            </a:r>
            <a:r>
              <a:rPr lang="cs-CZ" sz="1400" i="1" dirty="0" err="1"/>
              <a:t>Comportament</a:t>
            </a:r>
            <a:r>
              <a:rPr lang="cs-CZ" sz="1400" i="1" dirty="0"/>
              <a:t>/</a:t>
            </a:r>
            <a:r>
              <a:rPr lang="cs-CZ" sz="1400" i="1" dirty="0" err="1"/>
              <a:t>Cognition</a:t>
            </a:r>
            <a:r>
              <a:rPr lang="cs-CZ" sz="1400" i="1" dirty="0"/>
              <a:t>, Brain, </a:t>
            </a:r>
            <a:r>
              <a:rPr lang="cs-CZ" sz="1400" i="1" dirty="0" err="1" smtClean="0"/>
              <a:t>Behavior</a:t>
            </a:r>
            <a:r>
              <a:rPr lang="cs-CZ" sz="1400" dirty="0" smtClean="0"/>
              <a:t>, 13(3</a:t>
            </a:r>
            <a:r>
              <a:rPr lang="cs-CZ" sz="1400" dirty="0"/>
              <a:t>), 329-340</a:t>
            </a:r>
            <a:r>
              <a:rPr lang="cs-CZ" sz="1400" dirty="0" smtClean="0"/>
              <a:t>.</a:t>
            </a:r>
          </a:p>
          <a:p>
            <a:r>
              <a:rPr lang="en-US" sz="1400" dirty="0"/>
              <a:t>Howells, K., Day, A., Williamson, P., </a:t>
            </a:r>
            <a:r>
              <a:rPr lang="en-US" sz="1400" dirty="0" err="1"/>
              <a:t>Bubner</a:t>
            </a:r>
            <a:r>
              <a:rPr lang="en-US" sz="1400" dirty="0"/>
              <a:t>, S., </a:t>
            </a:r>
            <a:r>
              <a:rPr lang="en-US" sz="1400" dirty="0" err="1"/>
              <a:t>Jauncey</a:t>
            </a:r>
            <a:r>
              <a:rPr lang="en-US" sz="1400" dirty="0"/>
              <a:t>, S., Parker, A., </a:t>
            </a:r>
            <a:r>
              <a:rPr lang="en-US" sz="1400" dirty="0" smtClean="0"/>
              <a:t>Heseltine</a:t>
            </a:r>
            <a:r>
              <a:rPr lang="en-US" sz="1400" dirty="0"/>
              <a:t>, K</a:t>
            </a:r>
            <a:r>
              <a:rPr lang="en-US" sz="1400" dirty="0" smtClean="0"/>
              <a:t>.</a:t>
            </a:r>
            <a:r>
              <a:rPr lang="cs-CZ" sz="1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/>
              <a:t>2005). Brief anger management programs with offenders: </a:t>
            </a:r>
            <a:r>
              <a:rPr lang="en-US" sz="1400" dirty="0" err="1"/>
              <a:t>Outcumes</a:t>
            </a:r>
            <a:r>
              <a:rPr lang="en-US" sz="1400" dirty="0"/>
              <a:t> and </a:t>
            </a:r>
            <a:r>
              <a:rPr lang="en-US" sz="1400" dirty="0" smtClean="0"/>
              <a:t>predictors</a:t>
            </a:r>
            <a:r>
              <a:rPr lang="cs-CZ" sz="1400" dirty="0" smtClean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change. </a:t>
            </a:r>
            <a:r>
              <a:rPr lang="en-US" sz="1400" i="1" dirty="0"/>
              <a:t>The Journal of Forensic Psychiatry </a:t>
            </a:r>
            <a:r>
              <a:rPr lang="cs-CZ" sz="1400" i="1" dirty="0" smtClean="0"/>
              <a:t>and </a:t>
            </a:r>
            <a:r>
              <a:rPr lang="en-US" sz="1400" i="1" dirty="0" smtClean="0"/>
              <a:t>Psychology</a:t>
            </a:r>
            <a:r>
              <a:rPr lang="en-US" sz="1400" dirty="0"/>
              <a:t>, 16(2), 296-311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r>
              <a:rPr lang="en-US" sz="1400" dirty="0"/>
              <a:t>Ireland, J. L. (2004). Anger management therapy with young male offenders: an </a:t>
            </a:r>
            <a:r>
              <a:rPr lang="en-US" sz="1400" dirty="0" smtClean="0"/>
              <a:t>evaluation</a:t>
            </a:r>
            <a:r>
              <a:rPr lang="cs-CZ" sz="1400" dirty="0" smtClean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treatment outcome. </a:t>
            </a:r>
            <a:r>
              <a:rPr lang="en-US" sz="1400" i="1" dirty="0" err="1"/>
              <a:t>Agressive</a:t>
            </a:r>
            <a:r>
              <a:rPr lang="en-US" sz="1400" i="1" dirty="0"/>
              <a:t> behavior</a:t>
            </a:r>
            <a:r>
              <a:rPr lang="en-US" sz="1400" dirty="0"/>
              <a:t>, 30(2), 174-185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r>
              <a:rPr lang="cs-CZ" sz="1400" dirty="0"/>
              <a:t>Lila, M., Oliver, A., </a:t>
            </a:r>
            <a:r>
              <a:rPr lang="cs-CZ" sz="1400" dirty="0" err="1"/>
              <a:t>Catalá-Miñana</a:t>
            </a:r>
            <a:r>
              <a:rPr lang="cs-CZ" sz="1400" dirty="0"/>
              <a:t>, A., &amp; </a:t>
            </a:r>
            <a:r>
              <a:rPr lang="cs-CZ" sz="1400" dirty="0" err="1"/>
              <a:t>Conchell</a:t>
            </a:r>
            <a:r>
              <a:rPr lang="cs-CZ" sz="1400" dirty="0"/>
              <a:t>, R. (2014). </a:t>
            </a:r>
            <a:r>
              <a:rPr lang="cs-CZ" sz="1400" dirty="0" err="1"/>
              <a:t>Recidivism</a:t>
            </a:r>
            <a:r>
              <a:rPr lang="cs-CZ" sz="1400" dirty="0"/>
              <a:t> risk </a:t>
            </a:r>
            <a:r>
              <a:rPr lang="cs-CZ" sz="1400" dirty="0" err="1" smtClean="0"/>
              <a:t>reduction</a:t>
            </a:r>
            <a:r>
              <a:rPr lang="cs-CZ" sz="1400" dirty="0"/>
              <a:t> </a:t>
            </a:r>
            <a:r>
              <a:rPr lang="en-US" sz="1400" dirty="0" smtClean="0"/>
              <a:t>assessment </a:t>
            </a:r>
            <a:r>
              <a:rPr lang="en-US" sz="1400" dirty="0"/>
              <a:t>in batterer intervention programs: a key </a:t>
            </a:r>
            <a:r>
              <a:rPr lang="en-US" sz="1400" dirty="0" err="1"/>
              <a:t>indiacator</a:t>
            </a:r>
            <a:r>
              <a:rPr lang="en-US" sz="1400" dirty="0"/>
              <a:t> for program </a:t>
            </a:r>
            <a:r>
              <a:rPr lang="en-US" sz="1400" dirty="0" smtClean="0"/>
              <a:t>efficacy</a:t>
            </a:r>
            <a:r>
              <a:rPr lang="cs-CZ" sz="1400" dirty="0" smtClean="0"/>
              <a:t> </a:t>
            </a:r>
            <a:r>
              <a:rPr lang="fr-FR" sz="1400" dirty="0" smtClean="0"/>
              <a:t>evaluation</a:t>
            </a:r>
            <a:r>
              <a:rPr lang="fr-FR" sz="1400" dirty="0"/>
              <a:t>. </a:t>
            </a:r>
            <a:r>
              <a:rPr lang="fr-FR" sz="1400" i="1" dirty="0"/>
              <a:t>Psychosocial Intervention</a:t>
            </a:r>
            <a:r>
              <a:rPr lang="fr-FR" sz="1400" dirty="0"/>
              <a:t>, 23(3), 217-223</a:t>
            </a:r>
            <a:r>
              <a:rPr lang="fr-FR" sz="1400" dirty="0" smtClean="0"/>
              <a:t>.</a:t>
            </a:r>
            <a:endParaRPr lang="cs-CZ" sz="1400" dirty="0" smtClean="0"/>
          </a:p>
          <a:p>
            <a:r>
              <a:rPr lang="en-US" sz="1400" dirty="0" err="1"/>
              <a:t>Lipsey</a:t>
            </a:r>
            <a:r>
              <a:rPr lang="en-US" sz="1400" dirty="0"/>
              <a:t>, M. W., </a:t>
            </a:r>
            <a:r>
              <a:rPr lang="en-US" sz="1400" dirty="0" err="1"/>
              <a:t>Landenberger</a:t>
            </a:r>
            <a:r>
              <a:rPr lang="en-US" sz="1400" dirty="0"/>
              <a:t>, N. A., &amp; Wilson, S. J. (2007). </a:t>
            </a:r>
            <a:r>
              <a:rPr lang="en-US" sz="1400" i="1" dirty="0"/>
              <a:t>Effects of </a:t>
            </a:r>
            <a:r>
              <a:rPr lang="en-US" sz="1400" i="1" dirty="0" err="1" smtClean="0"/>
              <a:t>cognitivebehavioral</a:t>
            </a:r>
            <a:r>
              <a:rPr lang="cs-CZ" sz="1400" i="1" dirty="0"/>
              <a:t> </a:t>
            </a:r>
            <a:r>
              <a:rPr lang="en-US" sz="1400" i="1" dirty="0" smtClean="0"/>
              <a:t>programs </a:t>
            </a:r>
            <a:r>
              <a:rPr lang="en-US" sz="1400" i="1" dirty="0"/>
              <a:t>for criminal offenders</a:t>
            </a:r>
            <a:r>
              <a:rPr lang="en-US" sz="1400" dirty="0"/>
              <a:t>. Campbell Systematic Reviews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r>
              <a:rPr lang="en-US" sz="1400" dirty="0" err="1"/>
              <a:t>Naeem</a:t>
            </a:r>
            <a:r>
              <a:rPr lang="en-US" sz="1400" dirty="0"/>
              <a:t>, F., Clarke, I.  </a:t>
            </a:r>
            <a:r>
              <a:rPr lang="en-US" sz="1400" dirty="0" err="1"/>
              <a:t>Kingdon</a:t>
            </a:r>
            <a:r>
              <a:rPr lang="en-US" sz="1400" dirty="0"/>
              <a:t>, D. (2010). A randomized controlled trial to assess </a:t>
            </a:r>
            <a:r>
              <a:rPr lang="en-US" sz="1400" dirty="0" err="1" smtClean="0"/>
              <a:t>ananger</a:t>
            </a:r>
            <a:r>
              <a:rPr lang="en-US" sz="1400" dirty="0" smtClean="0"/>
              <a:t> </a:t>
            </a:r>
            <a:r>
              <a:rPr lang="en-US" sz="1400" dirty="0"/>
              <a:t>management group </a:t>
            </a:r>
            <a:r>
              <a:rPr lang="en-US" sz="1400" dirty="0" err="1"/>
              <a:t>programme</a:t>
            </a:r>
            <a:r>
              <a:rPr lang="en-US" sz="1400" dirty="0"/>
              <a:t>. </a:t>
            </a:r>
            <a:r>
              <a:rPr lang="en-US" sz="1400" i="1" dirty="0"/>
              <a:t>The Cognitive </a:t>
            </a:r>
            <a:r>
              <a:rPr lang="en-US" sz="1400" i="1" dirty="0" err="1"/>
              <a:t>Behaviour</a:t>
            </a:r>
            <a:r>
              <a:rPr lang="en-US" sz="1400" i="1" dirty="0"/>
              <a:t> Therapist</a:t>
            </a:r>
            <a:r>
              <a:rPr lang="en-US" sz="1400" dirty="0"/>
              <a:t>, 2(1</a:t>
            </a:r>
            <a:r>
              <a:rPr lang="en-US" sz="1400" dirty="0" smtClean="0"/>
              <a:t>),</a:t>
            </a:r>
            <a:r>
              <a:rPr lang="cs-CZ" sz="1400" dirty="0" smtClean="0"/>
              <a:t>20-31.</a:t>
            </a:r>
          </a:p>
          <a:p>
            <a:r>
              <a:rPr lang="cs-CZ" sz="1400" dirty="0" err="1"/>
              <a:t>Yorke</a:t>
            </a:r>
            <a:r>
              <a:rPr lang="cs-CZ" sz="1400" dirty="0"/>
              <a:t>, N. J., </a:t>
            </a:r>
            <a:r>
              <a:rPr lang="cs-CZ" sz="1400" dirty="0" err="1"/>
              <a:t>Friedman</a:t>
            </a:r>
            <a:r>
              <a:rPr lang="cs-CZ" sz="1400" dirty="0"/>
              <a:t>, B. D., &amp; Hurt, P. (2010). </a:t>
            </a:r>
            <a:r>
              <a:rPr lang="cs-CZ" sz="1400" dirty="0" err="1"/>
              <a:t>Implementing</a:t>
            </a:r>
            <a:r>
              <a:rPr lang="cs-CZ" sz="1400" dirty="0"/>
              <a:t> a </a:t>
            </a:r>
            <a:r>
              <a:rPr lang="cs-CZ" sz="1400" dirty="0" err="1"/>
              <a:t>batterer´s</a:t>
            </a:r>
            <a:r>
              <a:rPr lang="cs-CZ" sz="1400" dirty="0"/>
              <a:t> </a:t>
            </a:r>
            <a:r>
              <a:rPr lang="cs-CZ" sz="1400" dirty="0" err="1" smtClean="0"/>
              <a:t>intervention</a:t>
            </a:r>
            <a:r>
              <a:rPr lang="cs-CZ" sz="1400" dirty="0"/>
              <a:t> </a:t>
            </a:r>
            <a:r>
              <a:rPr lang="en-US" sz="1400" dirty="0" smtClean="0"/>
              <a:t>program </a:t>
            </a:r>
            <a:r>
              <a:rPr lang="en-US" sz="1400" dirty="0"/>
              <a:t>in a correctional setting: A tertiary prevention model. </a:t>
            </a:r>
            <a:r>
              <a:rPr lang="en-US" sz="1400" i="1" dirty="0"/>
              <a:t>Journal of </a:t>
            </a:r>
            <a:r>
              <a:rPr lang="en-US" sz="1400" i="1" dirty="0" smtClean="0"/>
              <a:t>Offender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Rehabilitation</a:t>
            </a:r>
            <a:r>
              <a:rPr lang="cs-CZ" sz="1400" dirty="0"/>
              <a:t>, 49(7), 456-478.</a:t>
            </a:r>
            <a:endParaRPr lang="cs-CZ" sz="1400" dirty="0" smtClean="0"/>
          </a:p>
          <a:p>
            <a:endParaRPr lang="cs-CZ" sz="1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055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</TotalTime>
  <Words>450</Words>
  <Application>Microsoft Office PowerPoint</Application>
  <PresentationFormat>Předvádění na obrazovce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Arkýř</vt:lpstr>
      <vt:lpstr>List</vt:lpstr>
      <vt:lpstr>Programy pro pachatele domácího násilí</vt:lpstr>
      <vt:lpstr>O názvu</vt:lpstr>
      <vt:lpstr>Východiska programů</vt:lpstr>
      <vt:lpstr>Cíle programů pro pachatele DN</vt:lpstr>
      <vt:lpstr>Prezentace aplikace PowerPoint</vt:lpstr>
      <vt:lpstr>Meta – Analýza</vt:lpstr>
      <vt:lpstr>Plnění cílů programů…?</vt:lpstr>
      <vt:lpstr>Výsledné hodnocení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Very</dc:creator>
  <cp:lastModifiedBy>Ambrož Pecháček</cp:lastModifiedBy>
  <cp:revision>23</cp:revision>
  <dcterms:created xsi:type="dcterms:W3CDTF">2016-10-13T09:41:26Z</dcterms:created>
  <dcterms:modified xsi:type="dcterms:W3CDTF">2016-10-29T14:53:03Z</dcterms:modified>
</cp:coreProperties>
</file>