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5" r:id="rId6"/>
    <p:sldId id="259" r:id="rId7"/>
    <p:sldId id="266" r:id="rId8"/>
    <p:sldId id="261" r:id="rId9"/>
    <p:sldId id="260" r:id="rId10"/>
    <p:sldId id="274" r:id="rId11"/>
    <p:sldId id="262" r:id="rId12"/>
    <p:sldId id="263" r:id="rId13"/>
    <p:sldId id="275" r:id="rId14"/>
    <p:sldId id="273" r:id="rId15"/>
    <p:sldId id="272" r:id="rId16"/>
    <p:sldId id="276" r:id="rId17"/>
    <p:sldId id="279" r:id="rId18"/>
    <p:sldId id="280" r:id="rId19"/>
    <p:sldId id="269" r:id="rId20"/>
    <p:sldId id="277" r:id="rId21"/>
    <p:sldId id="278" r:id="rId22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CBAD-6BB2-4D57-B234-3C3F6D66B6A2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4AA6F-DDF7-4BFD-96B0-B8C7FE9135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974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A66E-3F53-41A8-8628-36C6CC935F5C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3C041-6FC5-4FC5-A6FC-575653B126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591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EB7B-7126-4456-B058-211A74B73399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97E66-09A8-4479-AEAC-22BDBF0949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736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34BE-611E-491B-A0C5-49937BB3DADF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3EBE-80E5-4DC9-AEF2-5123C036C3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798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52AA-7C17-4D39-8705-974AF5038C0F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4FF9A-6D46-463A-8941-60AACC6554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38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81A0-AA21-4233-8AC8-1520AD850492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3AD1C-9E2E-4D92-ADD0-603EDED56B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963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C3F1-E80A-4724-B9EF-43BC9901FF62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CE34A-5486-40C4-AF9F-DFB0900452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674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2188-37F4-4DE2-B2F4-6FA866F2D893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2BD1E-56DB-4A6D-A5C0-29E6913D06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54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E726-FD5B-4C86-BEE3-A73EC27E3AED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D982-D6EA-4062-B9D1-C5BEE98E89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181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A4A9-E782-42F0-9C3E-C4AA24E295F3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D489-989F-4EF9-807F-5517812BC5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128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E891-AB53-42EF-B777-35B38AD642C2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E9501-E681-4C59-AE11-8C2333DD0C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494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CDF026-5FD8-490A-8B23-9AC4492B81A2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C3BA20-468B-4A8E-8B2A-D0B3872476C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r="15536"/>
          <a:stretch>
            <a:fillRect/>
          </a:stretch>
        </p:blipFill>
        <p:spPr bwMode="auto">
          <a:xfrm>
            <a:off x="0" y="0"/>
            <a:ext cx="463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4640263" y="0"/>
            <a:ext cx="755173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5" name="Nadpis 1"/>
          <p:cNvSpPr>
            <a:spLocks noGrp="1"/>
          </p:cNvSpPr>
          <p:nvPr>
            <p:ph type="ctrTitle"/>
          </p:nvPr>
        </p:nvSpPr>
        <p:spPr>
          <a:xfrm>
            <a:off x="5276850" y="639763"/>
            <a:ext cx="6275388" cy="2362200"/>
          </a:xfrm>
        </p:spPr>
        <p:txBody>
          <a:bodyPr/>
          <a:lstStyle/>
          <a:p>
            <a:pPr algn="l"/>
            <a:r>
              <a:rPr lang="cs-CZ" altLang="cs-CZ" sz="6300" b="1">
                <a:solidFill>
                  <a:schemeClr val="bg1"/>
                </a:solidFill>
              </a:rPr>
              <a:t>Test silných stránek (Scio)</a:t>
            </a:r>
          </a:p>
        </p:txBody>
      </p:sp>
      <p:sp>
        <p:nvSpPr>
          <p:cNvPr id="13316" name="Podnadpis 2"/>
          <p:cNvSpPr>
            <a:spLocks noGrp="1"/>
          </p:cNvSpPr>
          <p:nvPr>
            <p:ph type="subTitle" idx="1"/>
          </p:nvPr>
        </p:nvSpPr>
        <p:spPr>
          <a:xfrm>
            <a:off x="5276850" y="3643313"/>
            <a:ext cx="6275388" cy="1630362"/>
          </a:xfrm>
        </p:spPr>
        <p:txBody>
          <a:bodyPr/>
          <a:lstStyle/>
          <a:p>
            <a:pPr algn="r"/>
            <a:r>
              <a:rPr lang="cs-CZ" altLang="cs-CZ" sz="2800">
                <a:solidFill>
                  <a:schemeClr val="bg1"/>
                </a:solidFill>
              </a:rPr>
              <a:t>Kristýna Rissová</a:t>
            </a:r>
          </a:p>
          <a:p>
            <a:pPr algn="r"/>
            <a:r>
              <a:rPr lang="cs-CZ" altLang="cs-CZ" sz="2800">
                <a:solidFill>
                  <a:schemeClr val="bg1"/>
                </a:solidFill>
              </a:rPr>
              <a:t>Petra Klára Týnovská</a:t>
            </a:r>
          </a:p>
          <a:p>
            <a:pPr algn="r"/>
            <a:r>
              <a:rPr lang="cs-CZ" altLang="cs-CZ" sz="2800">
                <a:solidFill>
                  <a:schemeClr val="bg1"/>
                </a:solidFill>
              </a:rPr>
              <a:t>Michal Kalous</a:t>
            </a:r>
          </a:p>
        </p:txBody>
      </p:sp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4995863" y="5273675"/>
            <a:ext cx="68373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bg1"/>
                </a:solidFill>
              </a:rPr>
              <a:t>FF UK Psychologie, 1. roč. </a:t>
            </a:r>
            <a:r>
              <a:rPr lang="cs-CZ" altLang="cs-CZ" sz="2000" dirty="0" err="1">
                <a:solidFill>
                  <a:schemeClr val="bg1"/>
                </a:solidFill>
              </a:rPr>
              <a:t>NMgr</a:t>
            </a:r>
            <a:r>
              <a:rPr lang="cs-CZ" altLang="cs-CZ" sz="2000" dirty="0">
                <a:solidFill>
                  <a:schemeClr val="bg1"/>
                </a:solidFill>
              </a:rPr>
              <a:t>., </a:t>
            </a:r>
            <a:br>
              <a:rPr lang="cs-CZ" altLang="cs-CZ" sz="2000" dirty="0">
                <a:solidFill>
                  <a:schemeClr val="bg1"/>
                </a:solidFill>
              </a:rPr>
            </a:br>
            <a:r>
              <a:rPr lang="cs-CZ" altLang="cs-CZ" sz="2000" dirty="0">
                <a:solidFill>
                  <a:schemeClr val="bg1"/>
                </a:solidFill>
              </a:rPr>
              <a:t>Metodologická praktika v psychologii</a:t>
            </a:r>
          </a:p>
          <a:p>
            <a:r>
              <a:rPr lang="cs-CZ" altLang="cs-CZ" sz="2000" dirty="0">
                <a:solidFill>
                  <a:schemeClr val="bg1"/>
                </a:solidFill>
              </a:rPr>
              <a:t>25/10/2016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délník 1"/>
          <p:cNvSpPr>
            <a:spLocks noChangeArrowheads="1"/>
          </p:cNvSpPr>
          <p:nvPr/>
        </p:nvSpPr>
        <p:spPr bwMode="auto">
          <a:xfrm>
            <a:off x="969963" y="4721225"/>
            <a:ext cx="577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Doplňující informace mění kontext</a:t>
            </a:r>
          </a:p>
        </p:txBody>
      </p:sp>
      <p:pic>
        <p:nvPicPr>
          <p:cNvPr id="23554" name="Picture 2" descr="C:\Users\vasek\Desktop\Eva\otazka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189038"/>
            <a:ext cx="12133262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89000"/>
            <a:ext cx="121078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047750" y="4308475"/>
            <a:ext cx="440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Doplňující informace mění kontext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75"/>
            <a:ext cx="121920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11213" y="4724400"/>
            <a:ext cx="675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Těžká přenositelnost otázky (mimo obchodní prostředí)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27113"/>
            <a:ext cx="12190412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11213" y="4724400"/>
            <a:ext cx="675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Těžká přenositelnost otázky (mimo obchodní prostředí)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6626" name="Podnadpis 2"/>
          <p:cNvSpPr>
            <a:spLocks noGrp="1"/>
          </p:cNvSpPr>
          <p:nvPr>
            <p:ph type="subTitle" idx="1"/>
          </p:nvPr>
        </p:nvSpPr>
        <p:spPr>
          <a:xfrm>
            <a:off x="374650" y="4683125"/>
            <a:ext cx="7480300" cy="5746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1800" dirty="0"/>
              <a:t>  Zvláštní čeština, resp. zde slovosled (jako </a:t>
            </a:r>
            <a:r>
              <a:rPr lang="cs-CZ" altLang="cs-CZ" sz="1800" dirty="0" err="1"/>
              <a:t>google</a:t>
            </a:r>
            <a:r>
              <a:rPr lang="cs-CZ" altLang="cs-CZ" sz="1800" dirty="0"/>
              <a:t> překladač)</a:t>
            </a:r>
          </a:p>
          <a:p>
            <a:endParaRPr lang="cs-CZ" altLang="cs-CZ" sz="1800" dirty="0"/>
          </a:p>
        </p:txBody>
      </p:sp>
      <p:pic>
        <p:nvPicPr>
          <p:cNvPr id="2662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09650"/>
            <a:ext cx="121031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6. Výsledky testu (výstup)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57938" cy="43513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dirty="0"/>
              <a:t>Úvod; co je silná stránka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dirty="0"/>
              <a:t>Graf rozložení silných stránek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dirty="0"/>
              <a:t>Vaše kmenové silné stránky</a:t>
            </a:r>
            <a:br>
              <a:rPr lang="cs-CZ" altLang="cs-CZ" dirty="0"/>
            </a:br>
            <a:r>
              <a:rPr lang="cs-CZ" altLang="cs-CZ" dirty="0"/>
              <a:t>+ jejich rozvoj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dirty="0"/>
              <a:t>Vaše doplňkové silné stránky</a:t>
            </a:r>
            <a:br>
              <a:rPr lang="cs-CZ" altLang="cs-CZ" dirty="0"/>
            </a:br>
            <a:r>
              <a:rPr lang="cs-CZ" altLang="cs-CZ" dirty="0"/>
              <a:t>+ jejich rozvoj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dirty="0"/>
              <a:t>Cíle, projekty a úspěchy (místo, kam lze vepsat projekt snů)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33713" y="1218579"/>
            <a:ext cx="3205992" cy="4529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513" y="207963"/>
            <a:ext cx="5816600" cy="6650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Kmenové silné stránky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5213" y="1520825"/>
            <a:ext cx="7521575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32400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Doplňkové silné stránky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1974850"/>
            <a:ext cx="8486775" cy="3581400"/>
          </a:xfrm>
          <a:noFill/>
        </p:spPr>
      </p:pic>
    </p:spTree>
    <p:extLst>
      <p:ext uri="{BB962C8B-B14F-4D97-AF65-F5344CB8AC3E}">
        <p14:creationId xmlns:p14="http://schemas.microsoft.com/office/powerpoint/2010/main" val="59096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7. Celkové hodnocení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454401"/>
            <a:ext cx="5181600" cy="17097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+ dobrá dostupnost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+ validační studie k dispozici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dirty="0"/>
              <a:t>+ pozitivní pohled na člověka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2422708"/>
            <a:ext cx="5181600" cy="2500715"/>
          </a:xfrm>
        </p:spPr>
        <p:txBody>
          <a:bodyPr rtlCol="0">
            <a:noAutofit/>
          </a:bodyPr>
          <a:lstStyle/>
          <a:p>
            <a:pPr>
              <a:buFontTx/>
              <a:buChar char="-"/>
            </a:pPr>
            <a:r>
              <a:rPr lang="cs-CZ" dirty="0"/>
              <a:t>Ve </a:t>
            </a:r>
            <a:r>
              <a:rPr lang="cs-CZ" dirty="0" err="1"/>
              <a:t>validizační</a:t>
            </a:r>
            <a:r>
              <a:rPr lang="cs-CZ" dirty="0"/>
              <a:t> studii není validita</a:t>
            </a:r>
          </a:p>
          <a:p>
            <a:pPr>
              <a:buFontTx/>
              <a:buChar char="-"/>
            </a:pPr>
            <a:r>
              <a:rPr lang="cs-CZ" dirty="0"/>
              <a:t>Některé položky problematické</a:t>
            </a:r>
          </a:p>
          <a:p>
            <a:pPr>
              <a:buFontTx/>
              <a:buChar char="-"/>
            </a:pPr>
            <a:r>
              <a:rPr lang="cs-CZ" dirty="0"/>
              <a:t>Nekompletní popis vzorku</a:t>
            </a:r>
          </a:p>
          <a:p>
            <a:pPr>
              <a:buFontTx/>
              <a:buChar char="-"/>
            </a:pPr>
            <a:r>
              <a:rPr lang="cs-CZ" dirty="0"/>
              <a:t>Výstup z testu spíše orientační</a:t>
            </a:r>
          </a:p>
          <a:p>
            <a:pPr>
              <a:buFontTx/>
              <a:buChar char="-"/>
            </a:pPr>
            <a:r>
              <a:rPr lang="cs-CZ" dirty="0"/>
              <a:t>Chybí autoři metody</a:t>
            </a:r>
          </a:p>
          <a:p>
            <a:pPr>
              <a:buFontTx/>
              <a:buChar char="-"/>
            </a:pPr>
            <a:r>
              <a:rPr lang="cs-CZ" dirty="0"/>
              <a:t>Nepracují s negativním aspektem silných stránek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23" y="4262494"/>
            <a:ext cx="2075153" cy="180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6134100" y="303213"/>
            <a:ext cx="5735638" cy="5897562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377950"/>
            <a:ext cx="51276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6392863" y="639763"/>
            <a:ext cx="5221287" cy="1346200"/>
          </a:xfrm>
        </p:spPr>
        <p:txBody>
          <a:bodyPr/>
          <a:lstStyle/>
          <a:p>
            <a:r>
              <a:rPr lang="cs-CZ" altLang="cs-CZ" sz="4000" b="1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91275" y="2122488"/>
            <a:ext cx="5235575" cy="37719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/>
              <a:t>Představení metody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/>
              <a:t>Silné stránky (teorie)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/>
              <a:t>Vývoj testu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/>
              <a:t>Struktura testu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/>
              <a:t>Rozbor vybraných položek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/>
              <a:t>Výsledky testu (výstup)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/>
              <a:t>Celkové zhodnocení metody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8. Návrhy na vylepšení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Zkrátit, zjednodušit, vylepšit některé položky (např. 3, 4, 11, 17)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Ve vyhodnocení se věnovat také možnosti doplnit / rozvinout chybějící stránky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/>
              <a:t>Validizace: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Zlatý standard – porovnat s testem </a:t>
            </a:r>
            <a:r>
              <a:rPr lang="cs-CZ" sz="2400" dirty="0" err="1"/>
              <a:t>StrenghtsFinders</a:t>
            </a:r>
            <a:r>
              <a:rPr lang="cs-CZ" sz="2400" dirty="0"/>
              <a:t> (Gallup)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Experiment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Výběr populace k ověření silných stránek (např. hasiči, umělci…)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Faktorová analýza silných stránek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08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Celkové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15000" dirty="0">
                <a:solidFill>
                  <a:srgbClr val="FF0000"/>
                </a:solidFill>
                <a:latin typeface="Brush Script MT" panose="03060802040406070304" pitchFamily="66" charset="0"/>
              </a:rPr>
              <a:t>4</a:t>
            </a:r>
            <a:endParaRPr lang="cs-CZ" altLang="cs-CZ" sz="15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80" y="617376"/>
            <a:ext cx="2208420" cy="18628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8" y="1825626"/>
            <a:ext cx="6170912" cy="46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7173913" cy="589756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2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828925"/>
            <a:ext cx="396557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42900"/>
            <a:ext cx="40417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Nadpis 1"/>
          <p:cNvSpPr>
            <a:spLocks noGrp="1"/>
          </p:cNvSpPr>
          <p:nvPr>
            <p:ph type="title"/>
          </p:nvPr>
        </p:nvSpPr>
        <p:spPr>
          <a:xfrm>
            <a:off x="820738" y="639763"/>
            <a:ext cx="6205537" cy="1346200"/>
          </a:xfrm>
        </p:spPr>
        <p:txBody>
          <a:bodyPr/>
          <a:lstStyle/>
          <a:p>
            <a:r>
              <a:rPr lang="cs-CZ" altLang="cs-CZ" sz="4000" b="1"/>
              <a:t>1. Představení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0738" y="2122488"/>
            <a:ext cx="6205537" cy="3625850"/>
          </a:xfrm>
        </p:spPr>
        <p:txBody>
          <a:bodyPr/>
          <a:lstStyle/>
          <a:p>
            <a:r>
              <a:rPr lang="cs-CZ" altLang="cs-CZ" sz="2400" b="1" dirty="0"/>
              <a:t>Test silných stránek</a:t>
            </a:r>
          </a:p>
          <a:p>
            <a:pPr lvl="1"/>
            <a:r>
              <a:rPr lang="cs-CZ" altLang="cs-CZ" dirty="0"/>
              <a:t>Vyvinuto společností </a:t>
            </a:r>
            <a:r>
              <a:rPr lang="cs-CZ" altLang="cs-CZ" dirty="0" err="1"/>
              <a:t>Scio</a:t>
            </a:r>
            <a:endParaRPr lang="cs-CZ" altLang="cs-CZ" dirty="0"/>
          </a:p>
          <a:p>
            <a:pPr lvl="1"/>
            <a:r>
              <a:rPr lang="cs-CZ" altLang="cs-CZ" dirty="0"/>
              <a:t>Modifikace pro děti (ZŠ), studenty SŠ, </a:t>
            </a:r>
            <a:r>
              <a:rPr lang="cs-CZ" altLang="cs-CZ" b="1" dirty="0"/>
              <a:t>dospělé</a:t>
            </a:r>
          </a:p>
          <a:p>
            <a:pPr lvl="1"/>
            <a:r>
              <a:rPr lang="cs-CZ" altLang="cs-CZ" dirty="0"/>
              <a:t>Cílová skupina: matky na RD, studenti, nezaměstnaní</a:t>
            </a:r>
          </a:p>
          <a:p>
            <a:pPr lvl="1"/>
            <a:r>
              <a:rPr lang="cs-CZ" altLang="cs-CZ" dirty="0"/>
              <a:t>Podmínky: min. SŠ vzdělání, min. pracovní zkušenosti</a:t>
            </a:r>
          </a:p>
          <a:p>
            <a:pPr lvl="1"/>
            <a:r>
              <a:rPr lang="cs-CZ" altLang="cs-CZ" dirty="0"/>
              <a:t>Užití: identifikovat a odhalit </a:t>
            </a:r>
            <a:r>
              <a:rPr lang="cs-CZ" altLang="cs-CZ" b="1" dirty="0"/>
              <a:t>silné stránky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550" y="320675"/>
            <a:ext cx="7173913" cy="589756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r="7359" b="2"/>
          <a:stretch>
            <a:fillRect/>
          </a:stretch>
        </p:blipFill>
        <p:spPr bwMode="auto">
          <a:xfrm>
            <a:off x="7829550" y="2828925"/>
            <a:ext cx="404177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3" r="-2" b="31740"/>
          <a:stretch>
            <a:fillRect/>
          </a:stretch>
        </p:blipFill>
        <p:spPr>
          <a:xfrm>
            <a:off x="7829550" y="306388"/>
            <a:ext cx="4041775" cy="2286000"/>
          </a:xfrm>
        </p:spPr>
      </p:pic>
      <p:sp>
        <p:nvSpPr>
          <p:cNvPr id="16388" name="Nadpis 1"/>
          <p:cNvSpPr>
            <a:spLocks noGrp="1"/>
          </p:cNvSpPr>
          <p:nvPr>
            <p:ph type="title"/>
          </p:nvPr>
        </p:nvSpPr>
        <p:spPr>
          <a:xfrm>
            <a:off x="820738" y="639763"/>
            <a:ext cx="6205537" cy="1346200"/>
          </a:xfrm>
        </p:spPr>
        <p:txBody>
          <a:bodyPr/>
          <a:lstStyle/>
          <a:p>
            <a:r>
              <a:rPr lang="cs-CZ" altLang="cs-CZ" sz="4000" b="1" dirty="0"/>
              <a:t>2. </a:t>
            </a:r>
            <a:r>
              <a:rPr lang="en-US" altLang="cs-CZ" sz="4000" b="1" dirty="0" err="1"/>
              <a:t>Silná</a:t>
            </a:r>
            <a:r>
              <a:rPr lang="en-US" altLang="cs-CZ" sz="4000" b="1" dirty="0"/>
              <a:t> </a:t>
            </a:r>
            <a:r>
              <a:rPr lang="en-US" altLang="cs-CZ" sz="4000" b="1" dirty="0" err="1"/>
              <a:t>stránka</a:t>
            </a:r>
            <a:r>
              <a:rPr lang="en-US" altLang="cs-CZ" sz="4000" b="1" dirty="0"/>
              <a:t>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0738" y="2122488"/>
            <a:ext cx="6205537" cy="36258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+mn-lt"/>
              </a:rPr>
              <a:t>= </a:t>
            </a:r>
            <a:r>
              <a:rPr lang="en-US" sz="2600" dirty="0" err="1">
                <a:latin typeface="+mn-lt"/>
              </a:rPr>
              <a:t>vlastnost</a:t>
            </a:r>
            <a:r>
              <a:rPr lang="en-US" sz="2600" dirty="0">
                <a:latin typeface="+mn-lt"/>
              </a:rPr>
              <a:t> / </a:t>
            </a:r>
            <a:r>
              <a:rPr lang="en-US" sz="2600" dirty="0" err="1">
                <a:latin typeface="+mn-lt"/>
              </a:rPr>
              <a:t>rys</a:t>
            </a:r>
            <a:r>
              <a:rPr lang="en-US" sz="2600" dirty="0">
                <a:latin typeface="+mn-lt"/>
              </a:rPr>
              <a:t>, </a:t>
            </a:r>
            <a:r>
              <a:rPr lang="en-US" sz="2600" dirty="0" err="1">
                <a:latin typeface="+mn-lt"/>
              </a:rPr>
              <a:t>vedoucí</a:t>
            </a:r>
            <a:r>
              <a:rPr lang="en-US" sz="2600" dirty="0">
                <a:latin typeface="+mn-lt"/>
              </a:rPr>
              <a:t> k </a:t>
            </a:r>
            <a:r>
              <a:rPr lang="en-US" sz="2600" dirty="0" err="1">
                <a:latin typeface="+mn-lt"/>
              </a:rPr>
              <a:t>úspěšnému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fungování</a:t>
            </a:r>
            <a:r>
              <a:rPr lang="en-US" sz="2600" dirty="0">
                <a:latin typeface="+mn-lt"/>
              </a:rPr>
              <a:t> v </a:t>
            </a:r>
            <a:r>
              <a:rPr lang="en-US" sz="2600" dirty="0" err="1">
                <a:latin typeface="+mn-lt"/>
              </a:rPr>
              <a:t>pracovní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oblasti</a:t>
            </a:r>
            <a:r>
              <a:rPr lang="en-US" sz="2600" dirty="0">
                <a:latin typeface="+mn-lt"/>
              </a:rPr>
              <a:t> a v </a:t>
            </a:r>
            <a:r>
              <a:rPr lang="en-US" sz="2600" dirty="0" err="1">
                <a:latin typeface="+mn-lt"/>
              </a:rPr>
              <a:t>mezilidských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vztazích</a:t>
            </a:r>
            <a:endParaRPr lang="en-US" sz="2600" dirty="0">
              <a:latin typeface="+mn-lt"/>
            </a:endParaRP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</a:rPr>
              <a:t>Vliv p</a:t>
            </a:r>
            <a:r>
              <a:rPr lang="en-US" sz="2600" dirty="0" err="1">
                <a:latin typeface="+mn-lt"/>
              </a:rPr>
              <a:t>ozitivní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psychologie</a:t>
            </a:r>
            <a:endParaRPr lang="cs-CZ" sz="2600" dirty="0">
              <a:latin typeface="+mn-lt"/>
            </a:endParaRP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i="1" dirty="0">
                <a:latin typeface="+mn-lt"/>
              </a:rPr>
              <a:t>„zakotvena v morálním aspektu lidské existence“</a:t>
            </a:r>
            <a:endParaRPr lang="cs-CZ" sz="2600" dirty="0">
              <a:latin typeface="+mn-lt"/>
            </a:endParaRP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</a:rPr>
              <a:t>Vrozené / získané?</a:t>
            </a:r>
          </a:p>
          <a:p>
            <a:pPr marL="3429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</a:rPr>
              <a:t>Rys, dovednost, schopnost, charakteristika?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r="28371" b="2"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>
            <a:solidFill>
              <a:srgbClr val="3E59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Nadpis 1"/>
          <p:cNvSpPr>
            <a:spLocks noGrp="1"/>
          </p:cNvSpPr>
          <p:nvPr>
            <p:ph type="title"/>
          </p:nvPr>
        </p:nvSpPr>
        <p:spPr>
          <a:xfrm>
            <a:off x="4965700" y="628650"/>
            <a:ext cx="6586538" cy="1287463"/>
          </a:xfrm>
        </p:spPr>
        <p:txBody>
          <a:bodyPr anchor="b"/>
          <a:lstStyle/>
          <a:p>
            <a:r>
              <a:rPr lang="cs-CZ" altLang="cs-CZ"/>
              <a:t>Silné stránky dle Scio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numCol="3"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Autentičnost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Cílevědomost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Empatie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Energičnost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Estetičnost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Flexibilita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Komunikativnost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Nestrannost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Odvaha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Optimismus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Otevřenost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Pokora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Přátelskost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Přesah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Radostnost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Rozhodnost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Schopnost motivovat a zaujmout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Smysl pro humor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Strategičnost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Tolerance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Tvořivost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Úsudek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Věrnost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Výkonnost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Vytrvalost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Zodpovědnost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000" dirty="0"/>
              <a:t>Zvídavost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22263" y="320675"/>
            <a:ext cx="11547475" cy="621665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/>
          <a:lstStyle/>
          <a:p>
            <a:r>
              <a:rPr lang="cs-CZ" altLang="cs-CZ" b="1" dirty="0"/>
              <a:t>3. Struktura testu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913"/>
          </a:xfrm>
        </p:spPr>
        <p:txBody>
          <a:bodyPr/>
          <a:lstStyle/>
          <a:p>
            <a:r>
              <a:rPr lang="cs-CZ" altLang="cs-CZ" sz="2400"/>
              <a:t>54 položek – 27 z pracovního prostředí, 27 z jiného prostředí </a:t>
            </a:r>
          </a:p>
          <a:p>
            <a:r>
              <a:rPr lang="cs-CZ" altLang="cs-CZ" sz="2400"/>
              <a:t>Položka = 1 situace – vybrat 1 ze 4 řešení</a:t>
            </a:r>
          </a:p>
          <a:p>
            <a:pPr lvl="1"/>
            <a:r>
              <a:rPr lang="cs-CZ" altLang="cs-CZ"/>
              <a:t>Vybrat nejvíce blízkou</a:t>
            </a:r>
          </a:p>
          <a:p>
            <a:pPr lvl="1"/>
            <a:r>
              <a:rPr lang="cs-CZ" altLang="cs-CZ"/>
              <a:t>Každé ze 4 řešení odpovídá jedné ze 27 silných stránek</a:t>
            </a:r>
          </a:p>
          <a:p>
            <a:pPr lvl="1"/>
            <a:r>
              <a:rPr lang="cs-CZ" altLang="cs-CZ"/>
              <a:t> 54 bodů se rozprostírá mezi 27 silných stránek</a:t>
            </a:r>
          </a:p>
          <a:p>
            <a:pPr lvl="1"/>
            <a:r>
              <a:rPr lang="cs-CZ" altLang="cs-CZ"/>
              <a:t>Maximum z jedné silné stránky = 8 bodů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604"/>
          <a:stretch>
            <a:fillRect/>
          </a:stretch>
        </p:blipFill>
        <p:spPr bwMode="auto">
          <a:xfrm>
            <a:off x="5710238" y="1905000"/>
            <a:ext cx="5643562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4. Vývoj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525370" cy="4351338"/>
          </a:xfrm>
        </p:spPr>
        <p:txBody>
          <a:bodyPr rtlCol="0">
            <a:normAutofit lnSpcReduction="10000"/>
          </a:bodyPr>
          <a:lstStyle/>
          <a:p>
            <a:r>
              <a:rPr lang="cs-CZ" sz="2400" b="1" dirty="0"/>
              <a:t>Výběr silných stránek: </a:t>
            </a:r>
            <a:r>
              <a:rPr lang="cs-CZ" sz="2400" dirty="0"/>
              <a:t>Inspirace z jiných testů, hodnocení důležitosti každé stránky. (n=229)</a:t>
            </a:r>
            <a:endParaRPr lang="cs-CZ" sz="2400" b="1" dirty="0"/>
          </a:p>
          <a:p>
            <a:r>
              <a:rPr lang="cs-CZ" sz="2400" b="1" dirty="0"/>
              <a:t>Pilotáž: </a:t>
            </a:r>
            <a:r>
              <a:rPr lang="cs-CZ" sz="2400" dirty="0"/>
              <a:t>(n=286) změna 21 </a:t>
            </a:r>
            <a:r>
              <a:rPr lang="cs-CZ" sz="2400" dirty="0" err="1"/>
              <a:t>distraktorů</a:t>
            </a:r>
            <a:r>
              <a:rPr lang="cs-CZ" sz="2400" dirty="0"/>
              <a:t> u 16 položek</a:t>
            </a:r>
          </a:p>
          <a:p>
            <a:r>
              <a:rPr lang="cs-CZ" sz="2400" b="1" dirty="0"/>
              <a:t>Reliabilita:</a:t>
            </a:r>
            <a:r>
              <a:rPr lang="cs-CZ" sz="2400" dirty="0"/>
              <a:t> test-</a:t>
            </a:r>
            <a:r>
              <a:rPr lang="cs-CZ" sz="2400" dirty="0" err="1"/>
              <a:t>retest</a:t>
            </a:r>
            <a:r>
              <a:rPr lang="cs-CZ" sz="2400" dirty="0"/>
              <a:t>, titíž respondenti (n=192) s několikaměsíčním odstupem</a:t>
            </a:r>
          </a:p>
          <a:p>
            <a:r>
              <a:rPr lang="cs-CZ" sz="2400" b="1" dirty="0"/>
              <a:t>Validita: „</a:t>
            </a:r>
            <a:r>
              <a:rPr lang="cs-CZ" sz="2400" dirty="0"/>
              <a:t>Můžeme předpokládat, že test silných stránek uvedené požadavky splňuje...“</a:t>
            </a:r>
            <a:endParaRPr lang="cs-CZ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48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42938"/>
            <a:ext cx="49593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800100" y="1492250"/>
            <a:ext cx="3333750" cy="3498850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4" name="Nadpis 1"/>
          <p:cNvSpPr>
            <a:spLocks noGrp="1"/>
          </p:cNvSpPr>
          <p:nvPr>
            <p:ph type="title"/>
          </p:nvPr>
        </p:nvSpPr>
        <p:spPr>
          <a:xfrm>
            <a:off x="1028700" y="1966913"/>
            <a:ext cx="2628900" cy="2547937"/>
          </a:xfrm>
        </p:spPr>
        <p:txBody>
          <a:bodyPr/>
          <a:lstStyle/>
          <a:p>
            <a:pPr algn="ctr"/>
            <a:r>
              <a:rPr lang="en-US" altLang="cs-CZ" sz="3600" b="1">
                <a:solidFill>
                  <a:schemeClr val="bg1"/>
                </a:solidFill>
              </a:rPr>
              <a:t>5. Rozbor vybraných položek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50"/>
            <a:ext cx="1216977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996950" y="4354513"/>
            <a:ext cx="509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Chybí konativní složka – rozpor s instrukcemi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465</Words>
  <Application>Microsoft Office PowerPoint</Application>
  <PresentationFormat>Širokoúhlá obrazovka</PresentationFormat>
  <Paragraphs>102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Brush Script MT</vt:lpstr>
      <vt:lpstr>Calibri</vt:lpstr>
      <vt:lpstr>Calibri Light</vt:lpstr>
      <vt:lpstr>Motiv Office</vt:lpstr>
      <vt:lpstr>Test silných stránek (Scio)</vt:lpstr>
      <vt:lpstr>Obsah</vt:lpstr>
      <vt:lpstr>1. Představení metody</vt:lpstr>
      <vt:lpstr>2. Silná stránka?</vt:lpstr>
      <vt:lpstr>Silné stránky dle Scio</vt:lpstr>
      <vt:lpstr>3. Struktura testu</vt:lpstr>
      <vt:lpstr>4. Vývoj testu</vt:lpstr>
      <vt:lpstr>5. Rozbor vybraných položek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6. Výsledky testu (výstup)</vt:lpstr>
      <vt:lpstr>Prezentace aplikace PowerPoint</vt:lpstr>
      <vt:lpstr>Kmenové silné stránky</vt:lpstr>
      <vt:lpstr>Doplňkové silné stránky</vt:lpstr>
      <vt:lpstr>7. Celkové hodnocení metody</vt:lpstr>
      <vt:lpstr>8. Návrhy na vylepšení</vt:lpstr>
      <vt:lpstr>Celkové hodnocení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silných stránek (Scio)</dc:title>
  <dc:creator>Petra Klára Týnovská</dc:creator>
  <cp:lastModifiedBy>Petra Klára Týnovská</cp:lastModifiedBy>
  <cp:revision>34</cp:revision>
  <dcterms:created xsi:type="dcterms:W3CDTF">2016-10-21T13:03:51Z</dcterms:created>
  <dcterms:modified xsi:type="dcterms:W3CDTF">2016-10-25T12:59:44Z</dcterms:modified>
</cp:coreProperties>
</file>