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257" r:id="rId4"/>
    <p:sldId id="273" r:id="rId5"/>
    <p:sldId id="258" r:id="rId6"/>
    <p:sldId id="274" r:id="rId7"/>
    <p:sldId id="275" r:id="rId8"/>
    <p:sldId id="276" r:id="rId9"/>
    <p:sldId id="287" r:id="rId10"/>
    <p:sldId id="291" r:id="rId11"/>
    <p:sldId id="292" r:id="rId12"/>
    <p:sldId id="286" r:id="rId13"/>
    <p:sldId id="281" r:id="rId14"/>
    <p:sldId id="282" r:id="rId15"/>
    <p:sldId id="283" r:id="rId16"/>
    <p:sldId id="284" r:id="rId17"/>
    <p:sldId id="285" r:id="rId18"/>
    <p:sldId id="277" r:id="rId19"/>
    <p:sldId id="264" r:id="rId20"/>
    <p:sldId id="265" r:id="rId21"/>
    <p:sldId id="294" r:id="rId22"/>
    <p:sldId id="279" r:id="rId23"/>
    <p:sldId id="280" r:id="rId24"/>
    <p:sldId id="278" r:id="rId25"/>
    <p:sldId id="261" r:id="rId26"/>
    <p:sldId id="263" r:id="rId27"/>
    <p:sldId id="289" r:id="rId28"/>
    <p:sldId id="266" r:id="rId29"/>
    <p:sldId id="268" r:id="rId30"/>
    <p:sldId id="270" r:id="rId31"/>
    <p:sldId id="269" r:id="rId32"/>
    <p:sldId id="271" r:id="rId33"/>
    <p:sldId id="290" r:id="rId34"/>
    <p:sldId id="272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ous" initials="anonymous" lastIdx="9" clrIdx="0"/>
  <p:cmAuthor id="2" name="Marta Kučerová" initials="MK" lastIdx="6" clrIdx="1">
    <p:extLst>
      <p:ext uri="{19B8F6BF-5375-455C-9EA6-DF929625EA0E}">
        <p15:presenceInfo xmlns:p15="http://schemas.microsoft.com/office/powerpoint/2012/main" userId="S-1-5-21-2141392567-1894731518-2036863733-430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30015-5FB0-4729-BCBC-769C937AF3C9}" v="37" dt="2021-12-02T21:11:40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81618" autoAdjust="0"/>
  </p:normalViewPr>
  <p:slideViewPr>
    <p:cSldViewPr snapToGrid="0">
      <p:cViewPr varScale="1">
        <p:scale>
          <a:sx n="87" d="100"/>
          <a:sy n="87" d="100"/>
        </p:scale>
        <p:origin x="148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Zitko" userId="d0afb437-e7da-4ab8-8c5a-10be20f3f2fb" providerId="ADAL" clId="{E5D30015-5FB0-4729-BCBC-769C937AF3C9}"/>
    <pc:docChg chg="undo custSel addSld modSld">
      <pc:chgData name="Jan Zitko" userId="d0afb437-e7da-4ab8-8c5a-10be20f3f2fb" providerId="ADAL" clId="{E5D30015-5FB0-4729-BCBC-769C937AF3C9}" dt="2021-12-02T21:11:57.969" v="410" actId="1076"/>
      <pc:docMkLst>
        <pc:docMk/>
      </pc:docMkLst>
      <pc:sldChg chg="modSp mod">
        <pc:chgData name="Jan Zitko" userId="d0afb437-e7da-4ab8-8c5a-10be20f3f2fb" providerId="ADAL" clId="{E5D30015-5FB0-4729-BCBC-769C937AF3C9}" dt="2021-12-02T19:57:20.607" v="103" actId="313"/>
        <pc:sldMkLst>
          <pc:docMk/>
          <pc:sldMk cId="724695532" sldId="264"/>
        </pc:sldMkLst>
        <pc:spChg chg="mod">
          <ac:chgData name="Jan Zitko" userId="d0afb437-e7da-4ab8-8c5a-10be20f3f2fb" providerId="ADAL" clId="{E5D30015-5FB0-4729-BCBC-769C937AF3C9}" dt="2021-12-02T19:57:20.607" v="103" actId="313"/>
          <ac:spMkLst>
            <pc:docMk/>
            <pc:sldMk cId="724695532" sldId="264"/>
            <ac:spMk id="3" creationId="{00000000-0000-0000-0000-000000000000}"/>
          </ac:spMkLst>
        </pc:spChg>
      </pc:sldChg>
      <pc:sldChg chg="modSp mod">
        <pc:chgData name="Jan Zitko" userId="d0afb437-e7da-4ab8-8c5a-10be20f3f2fb" providerId="ADAL" clId="{E5D30015-5FB0-4729-BCBC-769C937AF3C9}" dt="2021-12-02T20:09:36.489" v="105" actId="790"/>
        <pc:sldMkLst>
          <pc:docMk/>
          <pc:sldMk cId="1779052702" sldId="266"/>
        </pc:sldMkLst>
        <pc:spChg chg="mod">
          <ac:chgData name="Jan Zitko" userId="d0afb437-e7da-4ab8-8c5a-10be20f3f2fb" providerId="ADAL" clId="{E5D30015-5FB0-4729-BCBC-769C937AF3C9}" dt="2021-12-02T20:09:36.489" v="105" actId="790"/>
          <ac:spMkLst>
            <pc:docMk/>
            <pc:sldMk cId="1779052702" sldId="266"/>
            <ac:spMk id="3" creationId="{00000000-0000-0000-0000-000000000000}"/>
          </ac:spMkLst>
        </pc:spChg>
      </pc:sldChg>
      <pc:sldChg chg="modSp mod">
        <pc:chgData name="Jan Zitko" userId="d0afb437-e7da-4ab8-8c5a-10be20f3f2fb" providerId="ADAL" clId="{E5D30015-5FB0-4729-BCBC-769C937AF3C9}" dt="2021-12-02T19:48:05.145" v="1" actId="113"/>
        <pc:sldMkLst>
          <pc:docMk/>
          <pc:sldMk cId="3279065599" sldId="276"/>
        </pc:sldMkLst>
        <pc:spChg chg="mod">
          <ac:chgData name="Jan Zitko" userId="d0afb437-e7da-4ab8-8c5a-10be20f3f2fb" providerId="ADAL" clId="{E5D30015-5FB0-4729-BCBC-769C937AF3C9}" dt="2021-12-02T19:48:05.145" v="1" actId="113"/>
          <ac:spMkLst>
            <pc:docMk/>
            <pc:sldMk cId="3279065599" sldId="276"/>
            <ac:spMk id="3" creationId="{00000000-0000-0000-0000-000000000000}"/>
          </ac:spMkLst>
        </pc:spChg>
      </pc:sldChg>
      <pc:sldChg chg="modSp mod">
        <pc:chgData name="Jan Zitko" userId="d0afb437-e7da-4ab8-8c5a-10be20f3f2fb" providerId="ADAL" clId="{E5D30015-5FB0-4729-BCBC-769C937AF3C9}" dt="2021-12-02T19:56:50.202" v="102" actId="20577"/>
        <pc:sldMkLst>
          <pc:docMk/>
          <pc:sldMk cId="3276411741" sldId="277"/>
        </pc:sldMkLst>
        <pc:spChg chg="mod">
          <ac:chgData name="Jan Zitko" userId="d0afb437-e7da-4ab8-8c5a-10be20f3f2fb" providerId="ADAL" clId="{E5D30015-5FB0-4729-BCBC-769C937AF3C9}" dt="2021-12-02T19:56:37.960" v="95" actId="20577"/>
          <ac:spMkLst>
            <pc:docMk/>
            <pc:sldMk cId="3276411741" sldId="277"/>
            <ac:spMk id="8" creationId="{00000000-0000-0000-0000-000000000000}"/>
          </ac:spMkLst>
        </pc:spChg>
        <pc:graphicFrameChg chg="mod">
          <ac:chgData name="Jan Zitko" userId="d0afb437-e7da-4ab8-8c5a-10be20f3f2fb" providerId="ADAL" clId="{E5D30015-5FB0-4729-BCBC-769C937AF3C9}" dt="2021-12-02T19:56:50.202" v="102" actId="20577"/>
          <ac:graphicFrameMkLst>
            <pc:docMk/>
            <pc:sldMk cId="3276411741" sldId="277"/>
            <ac:graphicFrameMk id="4" creationId="{00000000-0000-0000-0000-000000000000}"/>
          </ac:graphicFrameMkLst>
        </pc:graphicFrameChg>
      </pc:sldChg>
      <pc:sldChg chg="modSp mod">
        <pc:chgData name="Jan Zitko" userId="d0afb437-e7da-4ab8-8c5a-10be20f3f2fb" providerId="ADAL" clId="{E5D30015-5FB0-4729-BCBC-769C937AF3C9}" dt="2021-12-02T20:00:14.336" v="104" actId="20577"/>
        <pc:sldMkLst>
          <pc:docMk/>
          <pc:sldMk cId="4035527057" sldId="278"/>
        </pc:sldMkLst>
        <pc:spChg chg="mod">
          <ac:chgData name="Jan Zitko" userId="d0afb437-e7da-4ab8-8c5a-10be20f3f2fb" providerId="ADAL" clId="{E5D30015-5FB0-4729-BCBC-769C937AF3C9}" dt="2021-12-02T20:00:14.336" v="104" actId="20577"/>
          <ac:spMkLst>
            <pc:docMk/>
            <pc:sldMk cId="4035527057" sldId="278"/>
            <ac:spMk id="5" creationId="{00000000-0000-0000-0000-000000000000}"/>
          </ac:spMkLst>
        </pc:spChg>
      </pc:sldChg>
      <pc:sldChg chg="modSp mod">
        <pc:chgData name="Jan Zitko" userId="d0afb437-e7da-4ab8-8c5a-10be20f3f2fb" providerId="ADAL" clId="{E5D30015-5FB0-4729-BCBC-769C937AF3C9}" dt="2021-12-02T19:53:16.955" v="85" actId="14100"/>
        <pc:sldMkLst>
          <pc:docMk/>
          <pc:sldMk cId="3635736407" sldId="281"/>
        </pc:sldMkLst>
        <pc:spChg chg="mod">
          <ac:chgData name="Jan Zitko" userId="d0afb437-e7da-4ab8-8c5a-10be20f3f2fb" providerId="ADAL" clId="{E5D30015-5FB0-4729-BCBC-769C937AF3C9}" dt="2021-12-02T19:53:16.955" v="85" actId="14100"/>
          <ac:spMkLst>
            <pc:docMk/>
            <pc:sldMk cId="3635736407" sldId="281"/>
            <ac:spMk id="3" creationId="{00000000-0000-0000-0000-000000000000}"/>
          </ac:spMkLst>
        </pc:spChg>
        <pc:spChg chg="mod">
          <ac:chgData name="Jan Zitko" userId="d0afb437-e7da-4ab8-8c5a-10be20f3f2fb" providerId="ADAL" clId="{E5D30015-5FB0-4729-BCBC-769C937AF3C9}" dt="2021-12-02T19:51:51.061" v="38" actId="14100"/>
          <ac:spMkLst>
            <pc:docMk/>
            <pc:sldMk cId="3635736407" sldId="281"/>
            <ac:spMk id="5" creationId="{00000000-0000-0000-0000-000000000000}"/>
          </ac:spMkLst>
        </pc:spChg>
      </pc:sldChg>
      <pc:sldChg chg="modSp mod">
        <pc:chgData name="Jan Zitko" userId="d0afb437-e7da-4ab8-8c5a-10be20f3f2fb" providerId="ADAL" clId="{E5D30015-5FB0-4729-BCBC-769C937AF3C9}" dt="2021-12-02T19:51:18.894" v="37" actId="790"/>
        <pc:sldMkLst>
          <pc:docMk/>
          <pc:sldMk cId="1107424549" sldId="286"/>
        </pc:sldMkLst>
        <pc:spChg chg="mod">
          <ac:chgData name="Jan Zitko" userId="d0afb437-e7da-4ab8-8c5a-10be20f3f2fb" providerId="ADAL" clId="{E5D30015-5FB0-4729-BCBC-769C937AF3C9}" dt="2021-12-02T19:51:18.894" v="37" actId="790"/>
          <ac:spMkLst>
            <pc:docMk/>
            <pc:sldMk cId="1107424549" sldId="286"/>
            <ac:spMk id="9" creationId="{00000000-0000-0000-0000-000000000000}"/>
          </ac:spMkLst>
        </pc:spChg>
      </pc:sldChg>
      <pc:sldChg chg="modSp mod">
        <pc:chgData name="Jan Zitko" userId="d0afb437-e7da-4ab8-8c5a-10be20f3f2fb" providerId="ADAL" clId="{E5D30015-5FB0-4729-BCBC-769C937AF3C9}" dt="2021-12-02T19:48:38.086" v="9" actId="20577"/>
        <pc:sldMkLst>
          <pc:docMk/>
          <pc:sldMk cId="2160585917" sldId="287"/>
        </pc:sldMkLst>
        <pc:spChg chg="mod">
          <ac:chgData name="Jan Zitko" userId="d0afb437-e7da-4ab8-8c5a-10be20f3f2fb" providerId="ADAL" clId="{E5D30015-5FB0-4729-BCBC-769C937AF3C9}" dt="2021-12-02T19:48:38.086" v="9" actId="20577"/>
          <ac:spMkLst>
            <pc:docMk/>
            <pc:sldMk cId="2160585917" sldId="287"/>
            <ac:spMk id="2" creationId="{00000000-0000-0000-0000-000000000000}"/>
          </ac:spMkLst>
        </pc:spChg>
      </pc:sldChg>
      <pc:sldChg chg="delSp modSp mod">
        <pc:chgData name="Jan Zitko" userId="d0afb437-e7da-4ab8-8c5a-10be20f3f2fb" providerId="ADAL" clId="{E5D30015-5FB0-4729-BCBC-769C937AF3C9}" dt="2021-12-02T21:02:40.180" v="322" actId="20577"/>
        <pc:sldMkLst>
          <pc:docMk/>
          <pc:sldMk cId="1149356795" sldId="289"/>
        </pc:sldMkLst>
        <pc:spChg chg="mod">
          <ac:chgData name="Jan Zitko" userId="d0afb437-e7da-4ab8-8c5a-10be20f3f2fb" providerId="ADAL" clId="{E5D30015-5FB0-4729-BCBC-769C937AF3C9}" dt="2021-12-02T21:02:40.180" v="322" actId="20577"/>
          <ac:spMkLst>
            <pc:docMk/>
            <pc:sldMk cId="1149356795" sldId="289"/>
            <ac:spMk id="2" creationId="{00000000-0000-0000-0000-000000000000}"/>
          </ac:spMkLst>
        </pc:spChg>
        <pc:spChg chg="del">
          <ac:chgData name="Jan Zitko" userId="d0afb437-e7da-4ab8-8c5a-10be20f3f2fb" providerId="ADAL" clId="{E5D30015-5FB0-4729-BCBC-769C937AF3C9}" dt="2021-12-02T21:02:16.205" v="307" actId="478"/>
          <ac:spMkLst>
            <pc:docMk/>
            <pc:sldMk cId="1149356795" sldId="289"/>
            <ac:spMk id="3" creationId="{00000000-0000-0000-0000-000000000000}"/>
          </ac:spMkLst>
        </pc:spChg>
      </pc:sldChg>
      <pc:sldChg chg="addSp delSp modSp mod">
        <pc:chgData name="Jan Zitko" userId="d0afb437-e7da-4ab8-8c5a-10be20f3f2fb" providerId="ADAL" clId="{E5D30015-5FB0-4729-BCBC-769C937AF3C9}" dt="2021-12-02T20:55:14.071" v="107"/>
        <pc:sldMkLst>
          <pc:docMk/>
          <pc:sldMk cId="1381330442" sldId="291"/>
        </pc:sldMkLst>
        <pc:spChg chg="mod">
          <ac:chgData name="Jan Zitko" userId="d0afb437-e7da-4ab8-8c5a-10be20f3f2fb" providerId="ADAL" clId="{E5D30015-5FB0-4729-BCBC-769C937AF3C9}" dt="2021-12-02T19:53:54.231" v="88" actId="14100"/>
          <ac:spMkLst>
            <pc:docMk/>
            <pc:sldMk cId="1381330442" sldId="291"/>
            <ac:spMk id="3" creationId="{00000000-0000-0000-0000-000000000000}"/>
          </ac:spMkLst>
        </pc:spChg>
        <pc:spChg chg="mod">
          <ac:chgData name="Jan Zitko" userId="d0afb437-e7da-4ab8-8c5a-10be20f3f2fb" providerId="ADAL" clId="{E5D30015-5FB0-4729-BCBC-769C937AF3C9}" dt="2021-12-02T19:50:47.986" v="36" actId="14100"/>
          <ac:spMkLst>
            <pc:docMk/>
            <pc:sldMk cId="1381330442" sldId="291"/>
            <ac:spMk id="5" creationId="{00000000-0000-0000-0000-000000000000}"/>
          </ac:spMkLst>
        </pc:spChg>
        <pc:graphicFrameChg chg="mod">
          <ac:chgData name="Jan Zitko" userId="d0afb437-e7da-4ab8-8c5a-10be20f3f2fb" providerId="ADAL" clId="{E5D30015-5FB0-4729-BCBC-769C937AF3C9}" dt="2021-12-02T19:53:38.630" v="86" actId="403"/>
          <ac:graphicFrameMkLst>
            <pc:docMk/>
            <pc:sldMk cId="1381330442" sldId="291"/>
            <ac:graphicFrameMk id="10" creationId="{00000000-0000-0000-0000-000000000000}"/>
          </ac:graphicFrameMkLst>
        </pc:graphicFrameChg>
        <pc:picChg chg="add del mod">
          <ac:chgData name="Jan Zitko" userId="d0afb437-e7da-4ab8-8c5a-10be20f3f2fb" providerId="ADAL" clId="{E5D30015-5FB0-4729-BCBC-769C937AF3C9}" dt="2021-12-02T20:55:14.071" v="107"/>
          <ac:picMkLst>
            <pc:docMk/>
            <pc:sldMk cId="1381330442" sldId="291"/>
            <ac:picMk id="6" creationId="{35799C9E-912A-4423-8840-A6E0AAE6AFB6}"/>
          </ac:picMkLst>
        </pc:picChg>
      </pc:sldChg>
      <pc:sldChg chg="addSp delSp modSp new mod setBg">
        <pc:chgData name="Jan Zitko" userId="d0afb437-e7da-4ab8-8c5a-10be20f3f2fb" providerId="ADAL" clId="{E5D30015-5FB0-4729-BCBC-769C937AF3C9}" dt="2021-12-02T21:01:34.325" v="306" actId="790"/>
        <pc:sldMkLst>
          <pc:docMk/>
          <pc:sldMk cId="3719940940" sldId="292"/>
        </pc:sldMkLst>
        <pc:spChg chg="mod">
          <ac:chgData name="Jan Zitko" userId="d0afb437-e7da-4ab8-8c5a-10be20f3f2fb" providerId="ADAL" clId="{E5D30015-5FB0-4729-BCBC-769C937AF3C9}" dt="2021-12-02T20:55:35.980" v="110" actId="26606"/>
          <ac:spMkLst>
            <pc:docMk/>
            <pc:sldMk cId="3719940940" sldId="292"/>
            <ac:spMk id="2" creationId="{5536490C-A0D9-4FA9-8DFC-DF02BCE63E7E}"/>
          </ac:spMkLst>
        </pc:spChg>
        <pc:spChg chg="mod">
          <ac:chgData name="Jan Zitko" userId="d0afb437-e7da-4ab8-8c5a-10be20f3f2fb" providerId="ADAL" clId="{E5D30015-5FB0-4729-BCBC-769C937AF3C9}" dt="2021-12-02T21:01:34.325" v="306" actId="790"/>
          <ac:spMkLst>
            <pc:docMk/>
            <pc:sldMk cId="3719940940" sldId="292"/>
            <ac:spMk id="3" creationId="{63560F61-C759-4981-966A-7751E373235B}"/>
          </ac:spMkLst>
        </pc:spChg>
        <pc:spChg chg="add del mod">
          <ac:chgData name="Jan Zitko" userId="d0afb437-e7da-4ab8-8c5a-10be20f3f2fb" providerId="ADAL" clId="{E5D30015-5FB0-4729-BCBC-769C937AF3C9}" dt="2021-12-02T20:57:23.863" v="116" actId="47"/>
          <ac:spMkLst>
            <pc:docMk/>
            <pc:sldMk cId="3719940940" sldId="292"/>
            <ac:spMk id="5" creationId="{E8E5F5B6-7B5D-4178-838C-801C8752F770}"/>
          </ac:spMkLst>
        </pc:spChg>
        <pc:spChg chg="add mod">
          <ac:chgData name="Jan Zitko" userId="d0afb437-e7da-4ab8-8c5a-10be20f3f2fb" providerId="ADAL" clId="{E5D30015-5FB0-4729-BCBC-769C937AF3C9}" dt="2021-12-02T21:00:01.116" v="261" actId="1076"/>
          <ac:spMkLst>
            <pc:docMk/>
            <pc:sldMk cId="3719940940" sldId="292"/>
            <ac:spMk id="6" creationId="{B854828D-45EF-4D2A-B13D-655DF733F8D5}"/>
          </ac:spMkLst>
        </pc:spChg>
        <pc:spChg chg="add">
          <ac:chgData name="Jan Zitko" userId="d0afb437-e7da-4ab8-8c5a-10be20f3f2fb" providerId="ADAL" clId="{E5D30015-5FB0-4729-BCBC-769C937AF3C9}" dt="2021-12-02T20:55:35.980" v="110" actId="26606"/>
          <ac:spMkLst>
            <pc:docMk/>
            <pc:sldMk cId="3719940940" sldId="292"/>
            <ac:spMk id="9" creationId="{1A95671B-3CC6-4792-9114-B74FAEA224E6}"/>
          </ac:spMkLst>
        </pc:spChg>
        <pc:picChg chg="add mod">
          <ac:chgData name="Jan Zitko" userId="d0afb437-e7da-4ab8-8c5a-10be20f3f2fb" providerId="ADAL" clId="{E5D30015-5FB0-4729-BCBC-769C937AF3C9}" dt="2021-12-02T20:59:58.452" v="260" actId="1076"/>
          <ac:picMkLst>
            <pc:docMk/>
            <pc:sldMk cId="3719940940" sldId="292"/>
            <ac:picMk id="4" creationId="{7CB2677E-ACB7-4AE5-9781-01E11080B435}"/>
          </ac:picMkLst>
        </pc:picChg>
      </pc:sldChg>
      <pc:sldChg chg="modSp add mod">
        <pc:chgData name="Jan Zitko" userId="d0afb437-e7da-4ab8-8c5a-10be20f3f2fb" providerId="ADAL" clId="{E5D30015-5FB0-4729-BCBC-769C937AF3C9}" dt="2021-12-02T21:04:00.549" v="358" actId="20577"/>
        <pc:sldMkLst>
          <pc:docMk/>
          <pc:sldMk cId="1794315858" sldId="293"/>
        </pc:sldMkLst>
        <pc:spChg chg="mod">
          <ac:chgData name="Jan Zitko" userId="d0afb437-e7da-4ab8-8c5a-10be20f3f2fb" providerId="ADAL" clId="{E5D30015-5FB0-4729-BCBC-769C937AF3C9}" dt="2021-12-02T21:04:00.549" v="358" actId="20577"/>
          <ac:spMkLst>
            <pc:docMk/>
            <pc:sldMk cId="1794315858" sldId="293"/>
            <ac:spMk id="2" creationId="{00000000-0000-0000-0000-000000000000}"/>
          </ac:spMkLst>
        </pc:spChg>
      </pc:sldChg>
      <pc:sldChg chg="addSp delSp modSp new mod">
        <pc:chgData name="Jan Zitko" userId="d0afb437-e7da-4ab8-8c5a-10be20f3f2fb" providerId="ADAL" clId="{E5D30015-5FB0-4729-BCBC-769C937AF3C9}" dt="2021-12-02T21:11:57.969" v="410" actId="1076"/>
        <pc:sldMkLst>
          <pc:docMk/>
          <pc:sldMk cId="3934044956" sldId="294"/>
        </pc:sldMkLst>
        <pc:spChg chg="mod">
          <ac:chgData name="Jan Zitko" userId="d0afb437-e7da-4ab8-8c5a-10be20f3f2fb" providerId="ADAL" clId="{E5D30015-5FB0-4729-BCBC-769C937AF3C9}" dt="2021-12-02T21:11:09.508" v="401" actId="790"/>
          <ac:spMkLst>
            <pc:docMk/>
            <pc:sldMk cId="3934044956" sldId="294"/>
            <ac:spMk id="2" creationId="{FDCA4559-C43F-49FA-BDC9-118554F716C6}"/>
          </ac:spMkLst>
        </pc:spChg>
        <pc:spChg chg="del">
          <ac:chgData name="Jan Zitko" userId="d0afb437-e7da-4ab8-8c5a-10be20f3f2fb" providerId="ADAL" clId="{E5D30015-5FB0-4729-BCBC-769C937AF3C9}" dt="2021-12-02T21:11:00.283" v="399" actId="478"/>
          <ac:spMkLst>
            <pc:docMk/>
            <pc:sldMk cId="3934044956" sldId="294"/>
            <ac:spMk id="3" creationId="{0992AEF5-14F9-4E14-ADB5-21B8A3F6507E}"/>
          </ac:spMkLst>
        </pc:spChg>
        <pc:spChg chg="add mod">
          <ac:chgData name="Jan Zitko" userId="d0afb437-e7da-4ab8-8c5a-10be20f3f2fb" providerId="ADAL" clId="{E5D30015-5FB0-4729-BCBC-769C937AF3C9}" dt="2021-12-02T21:11:57.969" v="410" actId="1076"/>
          <ac:spMkLst>
            <pc:docMk/>
            <pc:sldMk cId="3934044956" sldId="294"/>
            <ac:spMk id="4" creationId="{33C99C58-A340-4CE8-92F6-2C69577796D7}"/>
          </ac:spMkLst>
        </pc:spChg>
        <pc:picChg chg="add mod">
          <ac:chgData name="Jan Zitko" userId="d0afb437-e7da-4ab8-8c5a-10be20f3f2fb" providerId="ADAL" clId="{E5D30015-5FB0-4729-BCBC-769C937AF3C9}" dt="2021-12-02T21:11:02.011" v="400" actId="1076"/>
          <ac:picMkLst>
            <pc:docMk/>
            <pc:sldMk cId="3934044956" sldId="294"/>
            <ac:picMk id="1026" creationId="{69E8491C-8A31-46E7-A302-EF0AB220A94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82F7A-0F47-4FA3-919D-F99647D85B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DE1CB5-E100-48CB-A906-811D29B03205}">
      <dgm:prSet phldrT="[Text]"/>
      <dgm:spPr/>
      <dgm:t>
        <a:bodyPr/>
        <a:lstStyle/>
        <a:p>
          <a:endParaRPr lang="cs-CZ" dirty="0"/>
        </a:p>
      </dgm:t>
    </dgm:pt>
    <dgm:pt modelId="{3AF22E21-B824-43E4-8D7E-1D1A56623E65}" type="parTrans" cxnId="{8F876E5C-2D03-4DC5-9953-C248CD6B774E}">
      <dgm:prSet/>
      <dgm:spPr/>
      <dgm:t>
        <a:bodyPr/>
        <a:lstStyle/>
        <a:p>
          <a:endParaRPr lang="cs-CZ"/>
        </a:p>
      </dgm:t>
    </dgm:pt>
    <dgm:pt modelId="{BED2B8FE-A337-441A-98DB-407413E8F9C1}" type="sibTrans" cxnId="{8F876E5C-2D03-4DC5-9953-C248CD6B774E}">
      <dgm:prSet/>
      <dgm:spPr/>
      <dgm:t>
        <a:bodyPr/>
        <a:lstStyle/>
        <a:p>
          <a:endParaRPr lang="cs-CZ"/>
        </a:p>
      </dgm:t>
    </dgm:pt>
    <dgm:pt modelId="{F1A724BA-0174-4FC0-84EA-8C30599972CA}">
      <dgm:prSet phldrT="[Text]" custT="1"/>
      <dgm:spPr/>
      <dgm:t>
        <a:bodyPr/>
        <a:lstStyle/>
        <a:p>
          <a:r>
            <a:rPr lang="en-GB" sz="2400" noProof="0" dirty="0"/>
            <a:t>Define pharmacophore based on </a:t>
          </a:r>
          <a:r>
            <a:rPr lang="en-GB" sz="2400" b="1" noProof="0" dirty="0"/>
            <a:t>observed interactions</a:t>
          </a:r>
          <a:r>
            <a:rPr lang="en-GB" sz="3600" dirty="0"/>
            <a:t>	</a:t>
          </a:r>
          <a:endParaRPr lang="cs-CZ" sz="3600" dirty="0"/>
        </a:p>
      </dgm:t>
    </dgm:pt>
    <dgm:pt modelId="{B82CE915-A6FB-441D-9288-15B4CC3AA5AF}" type="parTrans" cxnId="{581961FC-105B-439E-B56F-3A8EFF8AE0DC}">
      <dgm:prSet/>
      <dgm:spPr/>
      <dgm:t>
        <a:bodyPr/>
        <a:lstStyle/>
        <a:p>
          <a:endParaRPr lang="cs-CZ"/>
        </a:p>
      </dgm:t>
    </dgm:pt>
    <dgm:pt modelId="{FCB14F55-09D3-4155-A7A4-CB5578E6FE25}" type="sibTrans" cxnId="{581961FC-105B-439E-B56F-3A8EFF8AE0DC}">
      <dgm:prSet/>
      <dgm:spPr/>
      <dgm:t>
        <a:bodyPr/>
        <a:lstStyle/>
        <a:p>
          <a:endParaRPr lang="cs-CZ"/>
        </a:p>
      </dgm:t>
    </dgm:pt>
    <dgm:pt modelId="{1FFD8DF3-CEE5-4FDB-93F0-2296FC6D034F}">
      <dgm:prSet phldrT="[Text]" phldr="1"/>
      <dgm:spPr/>
      <dgm:t>
        <a:bodyPr/>
        <a:lstStyle/>
        <a:p>
          <a:endParaRPr lang="cs-CZ" dirty="0"/>
        </a:p>
      </dgm:t>
    </dgm:pt>
    <dgm:pt modelId="{8689A9D7-205D-40A2-B7F7-A3F07E0680FF}" type="parTrans" cxnId="{2209AA05-1C8C-4721-AC6C-9883E15F2151}">
      <dgm:prSet/>
      <dgm:spPr/>
      <dgm:t>
        <a:bodyPr/>
        <a:lstStyle/>
        <a:p>
          <a:endParaRPr lang="cs-CZ"/>
        </a:p>
      </dgm:t>
    </dgm:pt>
    <dgm:pt modelId="{EED5C2FA-F617-461C-83FD-1F6DF9BC23C3}" type="sibTrans" cxnId="{2209AA05-1C8C-4721-AC6C-9883E15F2151}">
      <dgm:prSet/>
      <dgm:spPr/>
      <dgm:t>
        <a:bodyPr/>
        <a:lstStyle/>
        <a:p>
          <a:endParaRPr lang="cs-CZ"/>
        </a:p>
      </dgm:t>
    </dgm:pt>
    <dgm:pt modelId="{355CB084-8B2E-4FE8-B500-F74705CC300A}">
      <dgm:prSet phldrT="[Text]" custT="1"/>
      <dgm:spPr/>
      <dgm:t>
        <a:bodyPr/>
        <a:lstStyle/>
        <a:p>
          <a:r>
            <a:rPr lang="en-GB" sz="2800" dirty="0"/>
            <a:t>Define </a:t>
          </a:r>
          <a:r>
            <a:rPr lang="en-GB" sz="2800" b="1" dirty="0"/>
            <a:t>VOLUME</a:t>
          </a:r>
          <a:r>
            <a:rPr lang="en-GB" sz="2800" dirty="0"/>
            <a:t> (excluded, occupied, ligand shape) features</a:t>
          </a:r>
          <a:endParaRPr lang="cs-CZ" sz="2800" dirty="0"/>
        </a:p>
      </dgm:t>
    </dgm:pt>
    <dgm:pt modelId="{33C64620-222C-4AEA-B7E0-066F9B2D90A2}" type="parTrans" cxnId="{79CE3885-B4BF-4547-99C2-33C05797BDDD}">
      <dgm:prSet/>
      <dgm:spPr/>
      <dgm:t>
        <a:bodyPr/>
        <a:lstStyle/>
        <a:p>
          <a:endParaRPr lang="cs-CZ"/>
        </a:p>
      </dgm:t>
    </dgm:pt>
    <dgm:pt modelId="{ACE0B0A8-A6D8-4EE1-A8D7-985FA7F16AA8}" type="sibTrans" cxnId="{79CE3885-B4BF-4547-99C2-33C05797BDDD}">
      <dgm:prSet/>
      <dgm:spPr/>
      <dgm:t>
        <a:bodyPr/>
        <a:lstStyle/>
        <a:p>
          <a:endParaRPr lang="cs-CZ"/>
        </a:p>
      </dgm:t>
    </dgm:pt>
    <dgm:pt modelId="{7A107E96-6B9E-4ED6-A363-76683EFA3399}">
      <dgm:prSet phldrT="[Text]" custT="1"/>
      <dgm:spPr/>
      <dgm:t>
        <a:bodyPr/>
        <a:lstStyle/>
        <a:p>
          <a:r>
            <a:rPr lang="en-GB" sz="2800" dirty="0"/>
            <a:t>Evaluate the model (actives should fit, inactive should not)</a:t>
          </a:r>
          <a:endParaRPr lang="cs-CZ" sz="2800" dirty="0"/>
        </a:p>
      </dgm:t>
    </dgm:pt>
    <dgm:pt modelId="{7E63B6FE-7279-4852-A663-FDE6E692764F}" type="parTrans" cxnId="{3FD9E968-A245-40E4-A032-D3C7E5F3A6BF}">
      <dgm:prSet/>
      <dgm:spPr/>
      <dgm:t>
        <a:bodyPr/>
        <a:lstStyle/>
        <a:p>
          <a:endParaRPr lang="cs-CZ"/>
        </a:p>
      </dgm:t>
    </dgm:pt>
    <dgm:pt modelId="{81C8160F-8925-48C4-8AA6-7B11E914A8FF}" type="sibTrans" cxnId="{3FD9E968-A245-40E4-A032-D3C7E5F3A6BF}">
      <dgm:prSet/>
      <dgm:spPr/>
      <dgm:t>
        <a:bodyPr/>
        <a:lstStyle/>
        <a:p>
          <a:endParaRPr lang="cs-CZ"/>
        </a:p>
      </dgm:t>
    </dgm:pt>
    <dgm:pt modelId="{F1747723-3DD0-4181-8897-73F96ECB5C1D}">
      <dgm:prSet phldrT="[Text]" custT="1"/>
      <dgm:spPr/>
      <dgm:t>
        <a:bodyPr/>
        <a:lstStyle/>
        <a:p>
          <a:r>
            <a:rPr lang="en-GB" sz="2400" dirty="0"/>
            <a:t>Prepare the complex –analyse the binding site</a:t>
          </a:r>
          <a:endParaRPr lang="cs-CZ" sz="2800" dirty="0"/>
        </a:p>
      </dgm:t>
    </dgm:pt>
    <dgm:pt modelId="{0685EB2E-08FC-4264-9862-84560FEEF8A9}" type="parTrans" cxnId="{F2DD2B9C-4CD7-427D-BF13-ADF96373C9EB}">
      <dgm:prSet/>
      <dgm:spPr/>
      <dgm:t>
        <a:bodyPr/>
        <a:lstStyle/>
        <a:p>
          <a:endParaRPr lang="cs-CZ"/>
        </a:p>
      </dgm:t>
    </dgm:pt>
    <dgm:pt modelId="{56CB8464-3F36-4129-B21F-6FB00A7B54F8}" type="sibTrans" cxnId="{F2DD2B9C-4CD7-427D-BF13-ADF96373C9EB}">
      <dgm:prSet/>
      <dgm:spPr/>
      <dgm:t>
        <a:bodyPr/>
        <a:lstStyle/>
        <a:p>
          <a:endParaRPr lang="cs-CZ"/>
        </a:p>
      </dgm:t>
    </dgm:pt>
    <dgm:pt modelId="{3021540A-8C27-4044-854F-94C3549B7803}">
      <dgm:prSet phldrT="[Text]" phldr="1"/>
      <dgm:spPr/>
      <dgm:t>
        <a:bodyPr/>
        <a:lstStyle/>
        <a:p>
          <a:endParaRPr lang="cs-CZ" dirty="0"/>
        </a:p>
      </dgm:t>
    </dgm:pt>
    <dgm:pt modelId="{36099518-56BF-4267-922F-F775573D508F}" type="sibTrans" cxnId="{42079BD2-1137-41D9-80F0-D1C90C6A31A0}">
      <dgm:prSet/>
      <dgm:spPr/>
      <dgm:t>
        <a:bodyPr/>
        <a:lstStyle/>
        <a:p>
          <a:endParaRPr lang="cs-CZ"/>
        </a:p>
      </dgm:t>
    </dgm:pt>
    <dgm:pt modelId="{1388E332-5B3E-49C7-A340-2F1841B1FF25}" type="parTrans" cxnId="{42079BD2-1137-41D9-80F0-D1C90C6A31A0}">
      <dgm:prSet/>
      <dgm:spPr/>
      <dgm:t>
        <a:bodyPr/>
        <a:lstStyle/>
        <a:p>
          <a:endParaRPr lang="cs-CZ"/>
        </a:p>
      </dgm:t>
    </dgm:pt>
    <dgm:pt modelId="{A89BDDD6-EBAA-4C7A-8AE8-D0B5C762CBBA}" type="pres">
      <dgm:prSet presAssocID="{4D882F7A-0F47-4FA3-919D-F99647D85BD0}" presName="linearFlow" presStyleCnt="0">
        <dgm:presLayoutVars>
          <dgm:dir/>
          <dgm:animLvl val="lvl"/>
          <dgm:resizeHandles val="exact"/>
        </dgm:presLayoutVars>
      </dgm:prSet>
      <dgm:spPr/>
    </dgm:pt>
    <dgm:pt modelId="{2B4EB8E2-F8C9-41BF-A7C2-CC8BE84AAAE5}" type="pres">
      <dgm:prSet presAssocID="{B7DE1CB5-E100-48CB-A906-811D29B03205}" presName="composite" presStyleCnt="0"/>
      <dgm:spPr/>
    </dgm:pt>
    <dgm:pt modelId="{42EF718C-32B2-4FEE-B326-1DC883DBFF57}" type="pres">
      <dgm:prSet presAssocID="{B7DE1CB5-E100-48CB-A906-811D29B0320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F8FC96-408B-4C08-864F-4472671C2F78}" type="pres">
      <dgm:prSet presAssocID="{B7DE1CB5-E100-48CB-A906-811D29B03205}" presName="descendantText" presStyleLbl="alignAcc1" presStyleIdx="0" presStyleCnt="3">
        <dgm:presLayoutVars>
          <dgm:bulletEnabled val="1"/>
        </dgm:presLayoutVars>
      </dgm:prSet>
      <dgm:spPr/>
    </dgm:pt>
    <dgm:pt modelId="{E366A675-45BA-44B5-8C31-E2AA8FFAC0F5}" type="pres">
      <dgm:prSet presAssocID="{BED2B8FE-A337-441A-98DB-407413E8F9C1}" presName="sp" presStyleCnt="0"/>
      <dgm:spPr/>
    </dgm:pt>
    <dgm:pt modelId="{81DF066A-4E98-4F4A-8084-401E17052DC2}" type="pres">
      <dgm:prSet presAssocID="{1FFD8DF3-CEE5-4FDB-93F0-2296FC6D034F}" presName="composite" presStyleCnt="0"/>
      <dgm:spPr/>
    </dgm:pt>
    <dgm:pt modelId="{E342587C-C435-4D05-8C23-83AC431B64C7}" type="pres">
      <dgm:prSet presAssocID="{1FFD8DF3-CEE5-4FDB-93F0-2296FC6D034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DD8C081-5194-4C2C-95E9-03176F534E07}" type="pres">
      <dgm:prSet presAssocID="{1FFD8DF3-CEE5-4FDB-93F0-2296FC6D034F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65503486-B899-4F71-8051-72CCC3D8997D}" type="pres">
      <dgm:prSet presAssocID="{EED5C2FA-F617-461C-83FD-1F6DF9BC23C3}" presName="sp" presStyleCnt="0"/>
      <dgm:spPr/>
    </dgm:pt>
    <dgm:pt modelId="{44627740-C288-4E55-B97C-45439048F0A1}" type="pres">
      <dgm:prSet presAssocID="{3021540A-8C27-4044-854F-94C3549B7803}" presName="composite" presStyleCnt="0"/>
      <dgm:spPr/>
    </dgm:pt>
    <dgm:pt modelId="{83C7FACC-E3DC-416A-B867-96EEFFC8F207}" type="pres">
      <dgm:prSet presAssocID="{3021540A-8C27-4044-854F-94C3549B78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ED96FFA-43C3-491E-A27B-0527359DDAF0}" type="pres">
      <dgm:prSet presAssocID="{3021540A-8C27-4044-854F-94C3549B7803}" presName="descendantText" presStyleLbl="alignAcc1" presStyleIdx="2" presStyleCnt="3" custLinFactNeighborX="722" custLinFactNeighborY="3847">
        <dgm:presLayoutVars>
          <dgm:bulletEnabled val="1"/>
        </dgm:presLayoutVars>
      </dgm:prSet>
      <dgm:spPr/>
    </dgm:pt>
  </dgm:ptLst>
  <dgm:cxnLst>
    <dgm:cxn modelId="{2209AA05-1C8C-4721-AC6C-9883E15F2151}" srcId="{4D882F7A-0F47-4FA3-919D-F99647D85BD0}" destId="{1FFD8DF3-CEE5-4FDB-93F0-2296FC6D034F}" srcOrd="1" destOrd="0" parTransId="{8689A9D7-205D-40A2-B7F7-A3F07E0680FF}" sibTransId="{EED5C2FA-F617-461C-83FD-1F6DF9BC23C3}"/>
    <dgm:cxn modelId="{E4E32B0A-F3A4-4BBE-AEC8-DFC2850E4F1B}" type="presOf" srcId="{7A107E96-6B9E-4ED6-A363-76683EFA3399}" destId="{1ED96FFA-43C3-491E-A27B-0527359DDAF0}" srcOrd="0" destOrd="0" presId="urn:microsoft.com/office/officeart/2005/8/layout/chevron2"/>
    <dgm:cxn modelId="{F3A17928-0336-4F10-B033-8782DEB3009C}" type="presOf" srcId="{1FFD8DF3-CEE5-4FDB-93F0-2296FC6D034F}" destId="{E342587C-C435-4D05-8C23-83AC431B64C7}" srcOrd="0" destOrd="0" presId="urn:microsoft.com/office/officeart/2005/8/layout/chevron2"/>
    <dgm:cxn modelId="{B34B2A5B-8FE5-4E9D-8DDB-4110B431146C}" type="presOf" srcId="{3021540A-8C27-4044-854F-94C3549B7803}" destId="{83C7FACC-E3DC-416A-B867-96EEFFC8F207}" srcOrd="0" destOrd="0" presId="urn:microsoft.com/office/officeart/2005/8/layout/chevron2"/>
    <dgm:cxn modelId="{8F876E5C-2D03-4DC5-9953-C248CD6B774E}" srcId="{4D882F7A-0F47-4FA3-919D-F99647D85BD0}" destId="{B7DE1CB5-E100-48CB-A906-811D29B03205}" srcOrd="0" destOrd="0" parTransId="{3AF22E21-B824-43E4-8D7E-1D1A56623E65}" sibTransId="{BED2B8FE-A337-441A-98DB-407413E8F9C1}"/>
    <dgm:cxn modelId="{3FD9E968-A245-40E4-A032-D3C7E5F3A6BF}" srcId="{3021540A-8C27-4044-854F-94C3549B7803}" destId="{7A107E96-6B9E-4ED6-A363-76683EFA3399}" srcOrd="0" destOrd="0" parTransId="{7E63B6FE-7279-4852-A663-FDE6E692764F}" sibTransId="{81C8160F-8925-48C4-8AA6-7B11E914A8FF}"/>
    <dgm:cxn modelId="{79CE3885-B4BF-4547-99C2-33C05797BDDD}" srcId="{1FFD8DF3-CEE5-4FDB-93F0-2296FC6D034F}" destId="{355CB084-8B2E-4FE8-B500-F74705CC300A}" srcOrd="0" destOrd="0" parTransId="{33C64620-222C-4AEA-B7E0-066F9B2D90A2}" sibTransId="{ACE0B0A8-A6D8-4EE1-A8D7-985FA7F16AA8}"/>
    <dgm:cxn modelId="{7D82128B-BA86-4723-92E5-32EE8A8C2B7D}" type="presOf" srcId="{4D882F7A-0F47-4FA3-919D-F99647D85BD0}" destId="{A89BDDD6-EBAA-4C7A-8AE8-D0B5C762CBBA}" srcOrd="0" destOrd="0" presId="urn:microsoft.com/office/officeart/2005/8/layout/chevron2"/>
    <dgm:cxn modelId="{F2DD2B9C-4CD7-427D-BF13-ADF96373C9EB}" srcId="{B7DE1CB5-E100-48CB-A906-811D29B03205}" destId="{F1747723-3DD0-4181-8897-73F96ECB5C1D}" srcOrd="0" destOrd="0" parTransId="{0685EB2E-08FC-4264-9862-84560FEEF8A9}" sibTransId="{56CB8464-3F36-4129-B21F-6FB00A7B54F8}"/>
    <dgm:cxn modelId="{42079BD2-1137-41D9-80F0-D1C90C6A31A0}" srcId="{4D882F7A-0F47-4FA3-919D-F99647D85BD0}" destId="{3021540A-8C27-4044-854F-94C3549B7803}" srcOrd="2" destOrd="0" parTransId="{1388E332-5B3E-49C7-A340-2F1841B1FF25}" sibTransId="{36099518-56BF-4267-922F-F775573D508F}"/>
    <dgm:cxn modelId="{DE4086D6-32C6-44FA-A204-E50C13EA748E}" type="presOf" srcId="{F1A724BA-0174-4FC0-84EA-8C30599972CA}" destId="{50F8FC96-408B-4C08-864F-4472671C2F78}" srcOrd="0" destOrd="1" presId="urn:microsoft.com/office/officeart/2005/8/layout/chevron2"/>
    <dgm:cxn modelId="{D231ADD6-2EF6-4CF4-9C9B-2F2ED9B3F212}" type="presOf" srcId="{F1747723-3DD0-4181-8897-73F96ECB5C1D}" destId="{50F8FC96-408B-4C08-864F-4472671C2F78}" srcOrd="0" destOrd="0" presId="urn:microsoft.com/office/officeart/2005/8/layout/chevron2"/>
    <dgm:cxn modelId="{B1A61CDE-FC32-4592-8E0D-F3C1E009332C}" type="presOf" srcId="{355CB084-8B2E-4FE8-B500-F74705CC300A}" destId="{FDD8C081-5194-4C2C-95E9-03176F534E07}" srcOrd="0" destOrd="0" presId="urn:microsoft.com/office/officeart/2005/8/layout/chevron2"/>
    <dgm:cxn modelId="{581961FC-105B-439E-B56F-3A8EFF8AE0DC}" srcId="{B7DE1CB5-E100-48CB-A906-811D29B03205}" destId="{F1A724BA-0174-4FC0-84EA-8C30599972CA}" srcOrd="1" destOrd="0" parTransId="{B82CE915-A6FB-441D-9288-15B4CC3AA5AF}" sibTransId="{FCB14F55-09D3-4155-A7A4-CB5578E6FE25}"/>
    <dgm:cxn modelId="{A99FC8FC-1C23-4223-BDD6-49F7F4E49875}" type="presOf" srcId="{B7DE1CB5-E100-48CB-A906-811D29B03205}" destId="{42EF718C-32B2-4FEE-B326-1DC883DBFF57}" srcOrd="0" destOrd="0" presId="urn:microsoft.com/office/officeart/2005/8/layout/chevron2"/>
    <dgm:cxn modelId="{F618C896-01CF-4355-8474-DEB240471BF6}" type="presParOf" srcId="{A89BDDD6-EBAA-4C7A-8AE8-D0B5C762CBBA}" destId="{2B4EB8E2-F8C9-41BF-A7C2-CC8BE84AAAE5}" srcOrd="0" destOrd="0" presId="urn:microsoft.com/office/officeart/2005/8/layout/chevron2"/>
    <dgm:cxn modelId="{E8C25F60-8618-4258-A36B-183608FF5D30}" type="presParOf" srcId="{2B4EB8E2-F8C9-41BF-A7C2-CC8BE84AAAE5}" destId="{42EF718C-32B2-4FEE-B326-1DC883DBFF57}" srcOrd="0" destOrd="0" presId="urn:microsoft.com/office/officeart/2005/8/layout/chevron2"/>
    <dgm:cxn modelId="{58E00135-3455-4A9F-AC0D-8F9F92F66860}" type="presParOf" srcId="{2B4EB8E2-F8C9-41BF-A7C2-CC8BE84AAAE5}" destId="{50F8FC96-408B-4C08-864F-4472671C2F78}" srcOrd="1" destOrd="0" presId="urn:microsoft.com/office/officeart/2005/8/layout/chevron2"/>
    <dgm:cxn modelId="{B7392AF3-08E2-4397-A95F-B3929049527C}" type="presParOf" srcId="{A89BDDD6-EBAA-4C7A-8AE8-D0B5C762CBBA}" destId="{E366A675-45BA-44B5-8C31-E2AA8FFAC0F5}" srcOrd="1" destOrd="0" presId="urn:microsoft.com/office/officeart/2005/8/layout/chevron2"/>
    <dgm:cxn modelId="{9CEDC056-0B53-4EDE-B477-0FC32605DDEE}" type="presParOf" srcId="{A89BDDD6-EBAA-4C7A-8AE8-D0B5C762CBBA}" destId="{81DF066A-4E98-4F4A-8084-401E17052DC2}" srcOrd="2" destOrd="0" presId="urn:microsoft.com/office/officeart/2005/8/layout/chevron2"/>
    <dgm:cxn modelId="{90578A3F-B5FF-40F6-AF88-ED177BFBA549}" type="presParOf" srcId="{81DF066A-4E98-4F4A-8084-401E17052DC2}" destId="{E342587C-C435-4D05-8C23-83AC431B64C7}" srcOrd="0" destOrd="0" presId="urn:microsoft.com/office/officeart/2005/8/layout/chevron2"/>
    <dgm:cxn modelId="{97406722-8D0E-4944-B620-57E3D3F78EFD}" type="presParOf" srcId="{81DF066A-4E98-4F4A-8084-401E17052DC2}" destId="{FDD8C081-5194-4C2C-95E9-03176F534E07}" srcOrd="1" destOrd="0" presId="urn:microsoft.com/office/officeart/2005/8/layout/chevron2"/>
    <dgm:cxn modelId="{9E91B3AC-2177-4F44-9C3E-AF6194AE79CA}" type="presParOf" srcId="{A89BDDD6-EBAA-4C7A-8AE8-D0B5C762CBBA}" destId="{65503486-B899-4F71-8051-72CCC3D8997D}" srcOrd="3" destOrd="0" presId="urn:microsoft.com/office/officeart/2005/8/layout/chevron2"/>
    <dgm:cxn modelId="{73D9355E-1481-4A4B-B12C-34C67D5C7809}" type="presParOf" srcId="{A89BDDD6-EBAA-4C7A-8AE8-D0B5C762CBBA}" destId="{44627740-C288-4E55-B97C-45439048F0A1}" srcOrd="4" destOrd="0" presId="urn:microsoft.com/office/officeart/2005/8/layout/chevron2"/>
    <dgm:cxn modelId="{46533F8A-630F-4163-9F97-9599FDB3C1ED}" type="presParOf" srcId="{44627740-C288-4E55-B97C-45439048F0A1}" destId="{83C7FACC-E3DC-416A-B867-96EEFFC8F207}" srcOrd="0" destOrd="0" presId="urn:microsoft.com/office/officeart/2005/8/layout/chevron2"/>
    <dgm:cxn modelId="{FD13F338-25E4-41BA-9B08-EE44DE91DADC}" type="presParOf" srcId="{44627740-C288-4E55-B97C-45439048F0A1}" destId="{1ED96FFA-43C3-491E-A27B-0527359DD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82F7A-0F47-4FA3-919D-F99647D85B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DE1CB5-E100-48CB-A906-811D29B03205}">
      <dgm:prSet phldrT="[Text]"/>
      <dgm:spPr/>
      <dgm:t>
        <a:bodyPr/>
        <a:lstStyle/>
        <a:p>
          <a:endParaRPr lang="cs-CZ" dirty="0"/>
        </a:p>
      </dgm:t>
    </dgm:pt>
    <dgm:pt modelId="{3AF22E21-B824-43E4-8D7E-1D1A56623E65}" type="parTrans" cxnId="{8F876E5C-2D03-4DC5-9953-C248CD6B774E}">
      <dgm:prSet/>
      <dgm:spPr/>
      <dgm:t>
        <a:bodyPr/>
        <a:lstStyle/>
        <a:p>
          <a:endParaRPr lang="cs-CZ"/>
        </a:p>
      </dgm:t>
    </dgm:pt>
    <dgm:pt modelId="{BED2B8FE-A337-441A-98DB-407413E8F9C1}" type="sibTrans" cxnId="{8F876E5C-2D03-4DC5-9953-C248CD6B774E}">
      <dgm:prSet/>
      <dgm:spPr/>
      <dgm:t>
        <a:bodyPr/>
        <a:lstStyle/>
        <a:p>
          <a:endParaRPr lang="cs-CZ"/>
        </a:p>
      </dgm:t>
    </dgm:pt>
    <dgm:pt modelId="{F1A724BA-0174-4FC0-84EA-8C30599972CA}">
      <dgm:prSet phldrT="[Text]" custT="1"/>
      <dgm:spPr/>
      <dgm:t>
        <a:bodyPr/>
        <a:lstStyle/>
        <a:p>
          <a:r>
            <a:rPr lang="en-GB" sz="2800" dirty="0"/>
            <a:t>Define pharmacophore features of the site</a:t>
          </a:r>
          <a:r>
            <a:rPr lang="en-GB" sz="3600" dirty="0"/>
            <a:t>	</a:t>
          </a:r>
          <a:endParaRPr lang="cs-CZ" sz="3600" dirty="0"/>
        </a:p>
      </dgm:t>
    </dgm:pt>
    <dgm:pt modelId="{B82CE915-A6FB-441D-9288-15B4CC3AA5AF}" type="parTrans" cxnId="{581961FC-105B-439E-B56F-3A8EFF8AE0DC}">
      <dgm:prSet/>
      <dgm:spPr/>
      <dgm:t>
        <a:bodyPr/>
        <a:lstStyle/>
        <a:p>
          <a:endParaRPr lang="cs-CZ"/>
        </a:p>
      </dgm:t>
    </dgm:pt>
    <dgm:pt modelId="{FCB14F55-09D3-4155-A7A4-CB5578E6FE25}" type="sibTrans" cxnId="{581961FC-105B-439E-B56F-3A8EFF8AE0DC}">
      <dgm:prSet/>
      <dgm:spPr/>
      <dgm:t>
        <a:bodyPr/>
        <a:lstStyle/>
        <a:p>
          <a:endParaRPr lang="cs-CZ"/>
        </a:p>
      </dgm:t>
    </dgm:pt>
    <dgm:pt modelId="{1FFD8DF3-CEE5-4FDB-93F0-2296FC6D034F}">
      <dgm:prSet phldrT="[Text]" phldr="1"/>
      <dgm:spPr/>
      <dgm:t>
        <a:bodyPr/>
        <a:lstStyle/>
        <a:p>
          <a:endParaRPr lang="cs-CZ" dirty="0"/>
        </a:p>
      </dgm:t>
    </dgm:pt>
    <dgm:pt modelId="{8689A9D7-205D-40A2-B7F7-A3F07E0680FF}" type="parTrans" cxnId="{2209AA05-1C8C-4721-AC6C-9883E15F2151}">
      <dgm:prSet/>
      <dgm:spPr/>
      <dgm:t>
        <a:bodyPr/>
        <a:lstStyle/>
        <a:p>
          <a:endParaRPr lang="cs-CZ"/>
        </a:p>
      </dgm:t>
    </dgm:pt>
    <dgm:pt modelId="{EED5C2FA-F617-461C-83FD-1F6DF9BC23C3}" type="sibTrans" cxnId="{2209AA05-1C8C-4721-AC6C-9883E15F2151}">
      <dgm:prSet/>
      <dgm:spPr/>
      <dgm:t>
        <a:bodyPr/>
        <a:lstStyle/>
        <a:p>
          <a:endParaRPr lang="cs-CZ"/>
        </a:p>
      </dgm:t>
    </dgm:pt>
    <dgm:pt modelId="{355CB084-8B2E-4FE8-B500-F74705CC300A}">
      <dgm:prSet phldrT="[Text]" custT="1"/>
      <dgm:spPr/>
      <dgm:t>
        <a:bodyPr/>
        <a:lstStyle/>
        <a:p>
          <a:r>
            <a:rPr lang="en-GB" sz="2800" dirty="0"/>
            <a:t>Define </a:t>
          </a:r>
          <a:r>
            <a:rPr lang="en-GB" sz="2800" b="1" dirty="0"/>
            <a:t>EXCLUDED VOLUME</a:t>
          </a:r>
          <a:r>
            <a:rPr lang="en-GB" sz="2800" dirty="0"/>
            <a:t> features</a:t>
          </a:r>
          <a:endParaRPr lang="cs-CZ" sz="2800" dirty="0"/>
        </a:p>
      </dgm:t>
    </dgm:pt>
    <dgm:pt modelId="{33C64620-222C-4AEA-B7E0-066F9B2D90A2}" type="parTrans" cxnId="{79CE3885-B4BF-4547-99C2-33C05797BDDD}">
      <dgm:prSet/>
      <dgm:spPr/>
      <dgm:t>
        <a:bodyPr/>
        <a:lstStyle/>
        <a:p>
          <a:endParaRPr lang="cs-CZ"/>
        </a:p>
      </dgm:t>
    </dgm:pt>
    <dgm:pt modelId="{ACE0B0A8-A6D8-4EE1-A8D7-985FA7F16AA8}" type="sibTrans" cxnId="{79CE3885-B4BF-4547-99C2-33C05797BDDD}">
      <dgm:prSet/>
      <dgm:spPr/>
      <dgm:t>
        <a:bodyPr/>
        <a:lstStyle/>
        <a:p>
          <a:endParaRPr lang="cs-CZ"/>
        </a:p>
      </dgm:t>
    </dgm:pt>
    <dgm:pt modelId="{7A107E96-6B9E-4ED6-A363-76683EFA3399}">
      <dgm:prSet phldrT="[Text]" custT="1"/>
      <dgm:spPr/>
      <dgm:t>
        <a:bodyPr/>
        <a:lstStyle/>
        <a:p>
          <a:r>
            <a:rPr lang="en-GB" sz="2800" dirty="0"/>
            <a:t>Evaluate the model (actives should fit, inactive should not)</a:t>
          </a:r>
          <a:endParaRPr lang="cs-CZ" sz="2800" dirty="0"/>
        </a:p>
      </dgm:t>
    </dgm:pt>
    <dgm:pt modelId="{7E63B6FE-7279-4852-A663-FDE6E692764F}" type="parTrans" cxnId="{3FD9E968-A245-40E4-A032-D3C7E5F3A6BF}">
      <dgm:prSet/>
      <dgm:spPr/>
      <dgm:t>
        <a:bodyPr/>
        <a:lstStyle/>
        <a:p>
          <a:endParaRPr lang="cs-CZ"/>
        </a:p>
      </dgm:t>
    </dgm:pt>
    <dgm:pt modelId="{81C8160F-8925-48C4-8AA6-7B11E914A8FF}" type="sibTrans" cxnId="{3FD9E968-A245-40E4-A032-D3C7E5F3A6BF}">
      <dgm:prSet/>
      <dgm:spPr/>
      <dgm:t>
        <a:bodyPr/>
        <a:lstStyle/>
        <a:p>
          <a:endParaRPr lang="cs-CZ"/>
        </a:p>
      </dgm:t>
    </dgm:pt>
    <dgm:pt modelId="{F1747723-3DD0-4181-8897-73F96ECB5C1D}">
      <dgm:prSet phldrT="[Text]" custT="1"/>
      <dgm:spPr/>
      <dgm:t>
        <a:bodyPr/>
        <a:lstStyle/>
        <a:p>
          <a:r>
            <a:rPr lang="en-GB" sz="2800" dirty="0"/>
            <a:t>Identify the binding site</a:t>
          </a:r>
          <a:endParaRPr lang="cs-CZ" sz="3200" dirty="0"/>
        </a:p>
      </dgm:t>
    </dgm:pt>
    <dgm:pt modelId="{0685EB2E-08FC-4264-9862-84560FEEF8A9}" type="parTrans" cxnId="{F2DD2B9C-4CD7-427D-BF13-ADF96373C9EB}">
      <dgm:prSet/>
      <dgm:spPr/>
      <dgm:t>
        <a:bodyPr/>
        <a:lstStyle/>
        <a:p>
          <a:endParaRPr lang="cs-CZ"/>
        </a:p>
      </dgm:t>
    </dgm:pt>
    <dgm:pt modelId="{56CB8464-3F36-4129-B21F-6FB00A7B54F8}" type="sibTrans" cxnId="{F2DD2B9C-4CD7-427D-BF13-ADF96373C9EB}">
      <dgm:prSet/>
      <dgm:spPr/>
      <dgm:t>
        <a:bodyPr/>
        <a:lstStyle/>
        <a:p>
          <a:endParaRPr lang="cs-CZ"/>
        </a:p>
      </dgm:t>
    </dgm:pt>
    <dgm:pt modelId="{3021540A-8C27-4044-854F-94C3549B7803}">
      <dgm:prSet phldrT="[Text]" phldr="1"/>
      <dgm:spPr/>
      <dgm:t>
        <a:bodyPr/>
        <a:lstStyle/>
        <a:p>
          <a:endParaRPr lang="cs-CZ" dirty="0"/>
        </a:p>
      </dgm:t>
    </dgm:pt>
    <dgm:pt modelId="{36099518-56BF-4267-922F-F775573D508F}" type="sibTrans" cxnId="{42079BD2-1137-41D9-80F0-D1C90C6A31A0}">
      <dgm:prSet/>
      <dgm:spPr/>
      <dgm:t>
        <a:bodyPr/>
        <a:lstStyle/>
        <a:p>
          <a:endParaRPr lang="cs-CZ"/>
        </a:p>
      </dgm:t>
    </dgm:pt>
    <dgm:pt modelId="{1388E332-5B3E-49C7-A340-2F1841B1FF25}" type="parTrans" cxnId="{42079BD2-1137-41D9-80F0-D1C90C6A31A0}">
      <dgm:prSet/>
      <dgm:spPr/>
      <dgm:t>
        <a:bodyPr/>
        <a:lstStyle/>
        <a:p>
          <a:endParaRPr lang="cs-CZ"/>
        </a:p>
      </dgm:t>
    </dgm:pt>
    <dgm:pt modelId="{A89BDDD6-EBAA-4C7A-8AE8-D0B5C762CBBA}" type="pres">
      <dgm:prSet presAssocID="{4D882F7A-0F47-4FA3-919D-F99647D85BD0}" presName="linearFlow" presStyleCnt="0">
        <dgm:presLayoutVars>
          <dgm:dir/>
          <dgm:animLvl val="lvl"/>
          <dgm:resizeHandles val="exact"/>
        </dgm:presLayoutVars>
      </dgm:prSet>
      <dgm:spPr/>
    </dgm:pt>
    <dgm:pt modelId="{2B4EB8E2-F8C9-41BF-A7C2-CC8BE84AAAE5}" type="pres">
      <dgm:prSet presAssocID="{B7DE1CB5-E100-48CB-A906-811D29B03205}" presName="composite" presStyleCnt="0"/>
      <dgm:spPr/>
    </dgm:pt>
    <dgm:pt modelId="{42EF718C-32B2-4FEE-B326-1DC883DBFF57}" type="pres">
      <dgm:prSet presAssocID="{B7DE1CB5-E100-48CB-A906-811D29B0320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F8FC96-408B-4C08-864F-4472671C2F78}" type="pres">
      <dgm:prSet presAssocID="{B7DE1CB5-E100-48CB-A906-811D29B03205}" presName="descendantText" presStyleLbl="alignAcc1" presStyleIdx="0" presStyleCnt="3">
        <dgm:presLayoutVars>
          <dgm:bulletEnabled val="1"/>
        </dgm:presLayoutVars>
      </dgm:prSet>
      <dgm:spPr/>
    </dgm:pt>
    <dgm:pt modelId="{E366A675-45BA-44B5-8C31-E2AA8FFAC0F5}" type="pres">
      <dgm:prSet presAssocID="{BED2B8FE-A337-441A-98DB-407413E8F9C1}" presName="sp" presStyleCnt="0"/>
      <dgm:spPr/>
    </dgm:pt>
    <dgm:pt modelId="{81DF066A-4E98-4F4A-8084-401E17052DC2}" type="pres">
      <dgm:prSet presAssocID="{1FFD8DF3-CEE5-4FDB-93F0-2296FC6D034F}" presName="composite" presStyleCnt="0"/>
      <dgm:spPr/>
    </dgm:pt>
    <dgm:pt modelId="{E342587C-C435-4D05-8C23-83AC431B64C7}" type="pres">
      <dgm:prSet presAssocID="{1FFD8DF3-CEE5-4FDB-93F0-2296FC6D034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DD8C081-5194-4C2C-95E9-03176F534E07}" type="pres">
      <dgm:prSet presAssocID="{1FFD8DF3-CEE5-4FDB-93F0-2296FC6D034F}" presName="descendantText" presStyleLbl="alignAcc1" presStyleIdx="1" presStyleCnt="3">
        <dgm:presLayoutVars>
          <dgm:bulletEnabled val="1"/>
        </dgm:presLayoutVars>
      </dgm:prSet>
      <dgm:spPr/>
    </dgm:pt>
    <dgm:pt modelId="{65503486-B899-4F71-8051-72CCC3D8997D}" type="pres">
      <dgm:prSet presAssocID="{EED5C2FA-F617-461C-83FD-1F6DF9BC23C3}" presName="sp" presStyleCnt="0"/>
      <dgm:spPr/>
    </dgm:pt>
    <dgm:pt modelId="{44627740-C288-4E55-B97C-45439048F0A1}" type="pres">
      <dgm:prSet presAssocID="{3021540A-8C27-4044-854F-94C3549B7803}" presName="composite" presStyleCnt="0"/>
      <dgm:spPr/>
    </dgm:pt>
    <dgm:pt modelId="{83C7FACC-E3DC-416A-B867-96EEFFC8F207}" type="pres">
      <dgm:prSet presAssocID="{3021540A-8C27-4044-854F-94C3549B78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ED96FFA-43C3-491E-A27B-0527359DDAF0}" type="pres">
      <dgm:prSet presAssocID="{3021540A-8C27-4044-854F-94C3549B7803}" presName="descendantText" presStyleLbl="alignAcc1" presStyleIdx="2" presStyleCnt="3" custLinFactNeighborX="722" custLinFactNeighborY="3847">
        <dgm:presLayoutVars>
          <dgm:bulletEnabled val="1"/>
        </dgm:presLayoutVars>
      </dgm:prSet>
      <dgm:spPr/>
    </dgm:pt>
  </dgm:ptLst>
  <dgm:cxnLst>
    <dgm:cxn modelId="{2209AA05-1C8C-4721-AC6C-9883E15F2151}" srcId="{4D882F7A-0F47-4FA3-919D-F99647D85BD0}" destId="{1FFD8DF3-CEE5-4FDB-93F0-2296FC6D034F}" srcOrd="1" destOrd="0" parTransId="{8689A9D7-205D-40A2-B7F7-A3F07E0680FF}" sibTransId="{EED5C2FA-F617-461C-83FD-1F6DF9BC23C3}"/>
    <dgm:cxn modelId="{E4E32B0A-F3A4-4BBE-AEC8-DFC2850E4F1B}" type="presOf" srcId="{7A107E96-6B9E-4ED6-A363-76683EFA3399}" destId="{1ED96FFA-43C3-491E-A27B-0527359DDAF0}" srcOrd="0" destOrd="0" presId="urn:microsoft.com/office/officeart/2005/8/layout/chevron2"/>
    <dgm:cxn modelId="{F3A17928-0336-4F10-B033-8782DEB3009C}" type="presOf" srcId="{1FFD8DF3-CEE5-4FDB-93F0-2296FC6D034F}" destId="{E342587C-C435-4D05-8C23-83AC431B64C7}" srcOrd="0" destOrd="0" presId="urn:microsoft.com/office/officeart/2005/8/layout/chevron2"/>
    <dgm:cxn modelId="{B34B2A5B-8FE5-4E9D-8DDB-4110B431146C}" type="presOf" srcId="{3021540A-8C27-4044-854F-94C3549B7803}" destId="{83C7FACC-E3DC-416A-B867-96EEFFC8F207}" srcOrd="0" destOrd="0" presId="urn:microsoft.com/office/officeart/2005/8/layout/chevron2"/>
    <dgm:cxn modelId="{8F876E5C-2D03-4DC5-9953-C248CD6B774E}" srcId="{4D882F7A-0F47-4FA3-919D-F99647D85BD0}" destId="{B7DE1CB5-E100-48CB-A906-811D29B03205}" srcOrd="0" destOrd="0" parTransId="{3AF22E21-B824-43E4-8D7E-1D1A56623E65}" sibTransId="{BED2B8FE-A337-441A-98DB-407413E8F9C1}"/>
    <dgm:cxn modelId="{3FD9E968-A245-40E4-A032-D3C7E5F3A6BF}" srcId="{3021540A-8C27-4044-854F-94C3549B7803}" destId="{7A107E96-6B9E-4ED6-A363-76683EFA3399}" srcOrd="0" destOrd="0" parTransId="{7E63B6FE-7279-4852-A663-FDE6E692764F}" sibTransId="{81C8160F-8925-48C4-8AA6-7B11E914A8FF}"/>
    <dgm:cxn modelId="{79CE3885-B4BF-4547-99C2-33C05797BDDD}" srcId="{1FFD8DF3-CEE5-4FDB-93F0-2296FC6D034F}" destId="{355CB084-8B2E-4FE8-B500-F74705CC300A}" srcOrd="0" destOrd="0" parTransId="{33C64620-222C-4AEA-B7E0-066F9B2D90A2}" sibTransId="{ACE0B0A8-A6D8-4EE1-A8D7-985FA7F16AA8}"/>
    <dgm:cxn modelId="{7D82128B-BA86-4723-92E5-32EE8A8C2B7D}" type="presOf" srcId="{4D882F7A-0F47-4FA3-919D-F99647D85BD0}" destId="{A89BDDD6-EBAA-4C7A-8AE8-D0B5C762CBBA}" srcOrd="0" destOrd="0" presId="urn:microsoft.com/office/officeart/2005/8/layout/chevron2"/>
    <dgm:cxn modelId="{F2DD2B9C-4CD7-427D-BF13-ADF96373C9EB}" srcId="{B7DE1CB5-E100-48CB-A906-811D29B03205}" destId="{F1747723-3DD0-4181-8897-73F96ECB5C1D}" srcOrd="0" destOrd="0" parTransId="{0685EB2E-08FC-4264-9862-84560FEEF8A9}" sibTransId="{56CB8464-3F36-4129-B21F-6FB00A7B54F8}"/>
    <dgm:cxn modelId="{42079BD2-1137-41D9-80F0-D1C90C6A31A0}" srcId="{4D882F7A-0F47-4FA3-919D-F99647D85BD0}" destId="{3021540A-8C27-4044-854F-94C3549B7803}" srcOrd="2" destOrd="0" parTransId="{1388E332-5B3E-49C7-A340-2F1841B1FF25}" sibTransId="{36099518-56BF-4267-922F-F775573D508F}"/>
    <dgm:cxn modelId="{DE4086D6-32C6-44FA-A204-E50C13EA748E}" type="presOf" srcId="{F1A724BA-0174-4FC0-84EA-8C30599972CA}" destId="{50F8FC96-408B-4C08-864F-4472671C2F78}" srcOrd="0" destOrd="1" presId="urn:microsoft.com/office/officeart/2005/8/layout/chevron2"/>
    <dgm:cxn modelId="{D231ADD6-2EF6-4CF4-9C9B-2F2ED9B3F212}" type="presOf" srcId="{F1747723-3DD0-4181-8897-73F96ECB5C1D}" destId="{50F8FC96-408B-4C08-864F-4472671C2F78}" srcOrd="0" destOrd="0" presId="urn:microsoft.com/office/officeart/2005/8/layout/chevron2"/>
    <dgm:cxn modelId="{B1A61CDE-FC32-4592-8E0D-F3C1E009332C}" type="presOf" srcId="{355CB084-8B2E-4FE8-B500-F74705CC300A}" destId="{FDD8C081-5194-4C2C-95E9-03176F534E07}" srcOrd="0" destOrd="0" presId="urn:microsoft.com/office/officeart/2005/8/layout/chevron2"/>
    <dgm:cxn modelId="{581961FC-105B-439E-B56F-3A8EFF8AE0DC}" srcId="{B7DE1CB5-E100-48CB-A906-811D29B03205}" destId="{F1A724BA-0174-4FC0-84EA-8C30599972CA}" srcOrd="1" destOrd="0" parTransId="{B82CE915-A6FB-441D-9288-15B4CC3AA5AF}" sibTransId="{FCB14F55-09D3-4155-A7A4-CB5578E6FE25}"/>
    <dgm:cxn modelId="{A99FC8FC-1C23-4223-BDD6-49F7F4E49875}" type="presOf" srcId="{B7DE1CB5-E100-48CB-A906-811D29B03205}" destId="{42EF718C-32B2-4FEE-B326-1DC883DBFF57}" srcOrd="0" destOrd="0" presId="urn:microsoft.com/office/officeart/2005/8/layout/chevron2"/>
    <dgm:cxn modelId="{F618C896-01CF-4355-8474-DEB240471BF6}" type="presParOf" srcId="{A89BDDD6-EBAA-4C7A-8AE8-D0B5C762CBBA}" destId="{2B4EB8E2-F8C9-41BF-A7C2-CC8BE84AAAE5}" srcOrd="0" destOrd="0" presId="urn:microsoft.com/office/officeart/2005/8/layout/chevron2"/>
    <dgm:cxn modelId="{E8C25F60-8618-4258-A36B-183608FF5D30}" type="presParOf" srcId="{2B4EB8E2-F8C9-41BF-A7C2-CC8BE84AAAE5}" destId="{42EF718C-32B2-4FEE-B326-1DC883DBFF57}" srcOrd="0" destOrd="0" presId="urn:microsoft.com/office/officeart/2005/8/layout/chevron2"/>
    <dgm:cxn modelId="{58E00135-3455-4A9F-AC0D-8F9F92F66860}" type="presParOf" srcId="{2B4EB8E2-F8C9-41BF-A7C2-CC8BE84AAAE5}" destId="{50F8FC96-408B-4C08-864F-4472671C2F78}" srcOrd="1" destOrd="0" presId="urn:microsoft.com/office/officeart/2005/8/layout/chevron2"/>
    <dgm:cxn modelId="{B7392AF3-08E2-4397-A95F-B3929049527C}" type="presParOf" srcId="{A89BDDD6-EBAA-4C7A-8AE8-D0B5C762CBBA}" destId="{E366A675-45BA-44B5-8C31-E2AA8FFAC0F5}" srcOrd="1" destOrd="0" presId="urn:microsoft.com/office/officeart/2005/8/layout/chevron2"/>
    <dgm:cxn modelId="{9CEDC056-0B53-4EDE-B477-0FC32605DDEE}" type="presParOf" srcId="{A89BDDD6-EBAA-4C7A-8AE8-D0B5C762CBBA}" destId="{81DF066A-4E98-4F4A-8084-401E17052DC2}" srcOrd="2" destOrd="0" presId="urn:microsoft.com/office/officeart/2005/8/layout/chevron2"/>
    <dgm:cxn modelId="{90578A3F-B5FF-40F6-AF88-ED177BFBA549}" type="presParOf" srcId="{81DF066A-4E98-4F4A-8084-401E17052DC2}" destId="{E342587C-C435-4D05-8C23-83AC431B64C7}" srcOrd="0" destOrd="0" presId="urn:microsoft.com/office/officeart/2005/8/layout/chevron2"/>
    <dgm:cxn modelId="{97406722-8D0E-4944-B620-57E3D3F78EFD}" type="presParOf" srcId="{81DF066A-4E98-4F4A-8084-401E17052DC2}" destId="{FDD8C081-5194-4C2C-95E9-03176F534E07}" srcOrd="1" destOrd="0" presId="urn:microsoft.com/office/officeart/2005/8/layout/chevron2"/>
    <dgm:cxn modelId="{9E91B3AC-2177-4F44-9C3E-AF6194AE79CA}" type="presParOf" srcId="{A89BDDD6-EBAA-4C7A-8AE8-D0B5C762CBBA}" destId="{65503486-B899-4F71-8051-72CCC3D8997D}" srcOrd="3" destOrd="0" presId="urn:microsoft.com/office/officeart/2005/8/layout/chevron2"/>
    <dgm:cxn modelId="{73D9355E-1481-4A4B-B12C-34C67D5C7809}" type="presParOf" srcId="{A89BDDD6-EBAA-4C7A-8AE8-D0B5C762CBBA}" destId="{44627740-C288-4E55-B97C-45439048F0A1}" srcOrd="4" destOrd="0" presId="urn:microsoft.com/office/officeart/2005/8/layout/chevron2"/>
    <dgm:cxn modelId="{46533F8A-630F-4163-9F97-9599FDB3C1ED}" type="presParOf" srcId="{44627740-C288-4E55-B97C-45439048F0A1}" destId="{83C7FACC-E3DC-416A-B867-96EEFFC8F207}" srcOrd="0" destOrd="0" presId="urn:microsoft.com/office/officeart/2005/8/layout/chevron2"/>
    <dgm:cxn modelId="{FD13F338-25E4-41BA-9B08-EE44DE91DADC}" type="presParOf" srcId="{44627740-C288-4E55-B97C-45439048F0A1}" destId="{1ED96FFA-43C3-491E-A27B-0527359DD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82F7A-0F47-4FA3-919D-F99647D85B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DE1CB5-E100-48CB-A906-811D29B03205}">
      <dgm:prSet phldrT="[Text]"/>
      <dgm:spPr/>
      <dgm:t>
        <a:bodyPr/>
        <a:lstStyle/>
        <a:p>
          <a:endParaRPr lang="cs-CZ" dirty="0"/>
        </a:p>
      </dgm:t>
    </dgm:pt>
    <dgm:pt modelId="{3AF22E21-B824-43E4-8D7E-1D1A56623E65}" type="parTrans" cxnId="{8F876E5C-2D03-4DC5-9953-C248CD6B774E}">
      <dgm:prSet/>
      <dgm:spPr/>
      <dgm:t>
        <a:bodyPr/>
        <a:lstStyle/>
        <a:p>
          <a:endParaRPr lang="cs-CZ"/>
        </a:p>
      </dgm:t>
    </dgm:pt>
    <dgm:pt modelId="{BED2B8FE-A337-441A-98DB-407413E8F9C1}" type="sibTrans" cxnId="{8F876E5C-2D03-4DC5-9953-C248CD6B774E}">
      <dgm:prSet/>
      <dgm:spPr/>
      <dgm:t>
        <a:bodyPr/>
        <a:lstStyle/>
        <a:p>
          <a:endParaRPr lang="cs-CZ"/>
        </a:p>
      </dgm:t>
    </dgm:pt>
    <dgm:pt modelId="{F1A724BA-0174-4FC0-84EA-8C30599972CA}">
      <dgm:prSet phldrT="[Text]" custT="1"/>
      <dgm:spPr/>
      <dgm:t>
        <a:bodyPr/>
        <a:lstStyle/>
        <a:p>
          <a:r>
            <a:rPr lang="en-GB" sz="2000" b="1" dirty="0">
              <a:solidFill>
                <a:srgbClr val="FF0000"/>
              </a:solidFill>
            </a:rPr>
            <a:t>Flexible alignment </a:t>
          </a:r>
          <a:r>
            <a:rPr lang="en-GB" sz="2000" dirty="0"/>
            <a:t>of </a:t>
          </a:r>
          <a:r>
            <a:rPr lang="en-GB" sz="2000" b="1" dirty="0"/>
            <a:t>active</a:t>
          </a:r>
          <a:r>
            <a:rPr lang="en-GB" sz="2000" dirty="0"/>
            <a:t> molecules</a:t>
          </a:r>
          <a:r>
            <a:rPr lang="en-GB" sz="2800" dirty="0"/>
            <a:t>	</a:t>
          </a:r>
          <a:endParaRPr lang="cs-CZ" sz="2800" dirty="0"/>
        </a:p>
      </dgm:t>
    </dgm:pt>
    <dgm:pt modelId="{B82CE915-A6FB-441D-9288-15B4CC3AA5AF}" type="parTrans" cxnId="{581961FC-105B-439E-B56F-3A8EFF8AE0DC}">
      <dgm:prSet/>
      <dgm:spPr/>
      <dgm:t>
        <a:bodyPr/>
        <a:lstStyle/>
        <a:p>
          <a:endParaRPr lang="cs-CZ"/>
        </a:p>
      </dgm:t>
    </dgm:pt>
    <dgm:pt modelId="{FCB14F55-09D3-4155-A7A4-CB5578E6FE25}" type="sibTrans" cxnId="{581961FC-105B-439E-B56F-3A8EFF8AE0DC}">
      <dgm:prSet/>
      <dgm:spPr/>
      <dgm:t>
        <a:bodyPr/>
        <a:lstStyle/>
        <a:p>
          <a:endParaRPr lang="cs-CZ"/>
        </a:p>
      </dgm:t>
    </dgm:pt>
    <dgm:pt modelId="{1FFD8DF3-CEE5-4FDB-93F0-2296FC6D034F}">
      <dgm:prSet phldrT="[Text]" phldr="1"/>
      <dgm:spPr/>
      <dgm:t>
        <a:bodyPr/>
        <a:lstStyle/>
        <a:p>
          <a:endParaRPr lang="cs-CZ" dirty="0"/>
        </a:p>
      </dgm:t>
    </dgm:pt>
    <dgm:pt modelId="{8689A9D7-205D-40A2-B7F7-A3F07E0680FF}" type="parTrans" cxnId="{2209AA05-1C8C-4721-AC6C-9883E15F2151}">
      <dgm:prSet/>
      <dgm:spPr/>
      <dgm:t>
        <a:bodyPr/>
        <a:lstStyle/>
        <a:p>
          <a:endParaRPr lang="cs-CZ"/>
        </a:p>
      </dgm:t>
    </dgm:pt>
    <dgm:pt modelId="{EED5C2FA-F617-461C-83FD-1F6DF9BC23C3}" type="sibTrans" cxnId="{2209AA05-1C8C-4721-AC6C-9883E15F2151}">
      <dgm:prSet/>
      <dgm:spPr/>
      <dgm:t>
        <a:bodyPr/>
        <a:lstStyle/>
        <a:p>
          <a:endParaRPr lang="cs-CZ"/>
        </a:p>
      </dgm:t>
    </dgm:pt>
    <dgm:pt modelId="{355CB084-8B2E-4FE8-B500-F74705CC300A}">
      <dgm:prSet phldrT="[Text]" custT="1"/>
      <dgm:spPr/>
      <dgm:t>
        <a:bodyPr/>
        <a:lstStyle/>
        <a:p>
          <a:r>
            <a:rPr lang="en-GB" sz="2000" dirty="0"/>
            <a:t>Determine common features in actives</a:t>
          </a:r>
          <a:endParaRPr lang="cs-CZ" sz="2000" dirty="0"/>
        </a:p>
      </dgm:t>
    </dgm:pt>
    <dgm:pt modelId="{33C64620-222C-4AEA-B7E0-066F9B2D90A2}" type="parTrans" cxnId="{79CE3885-B4BF-4547-99C2-33C05797BDDD}">
      <dgm:prSet/>
      <dgm:spPr/>
      <dgm:t>
        <a:bodyPr/>
        <a:lstStyle/>
        <a:p>
          <a:endParaRPr lang="cs-CZ"/>
        </a:p>
      </dgm:t>
    </dgm:pt>
    <dgm:pt modelId="{ACE0B0A8-A6D8-4EE1-A8D7-985FA7F16AA8}" type="sibTrans" cxnId="{79CE3885-B4BF-4547-99C2-33C05797BDDD}">
      <dgm:prSet/>
      <dgm:spPr/>
      <dgm:t>
        <a:bodyPr/>
        <a:lstStyle/>
        <a:p>
          <a:endParaRPr lang="cs-CZ"/>
        </a:p>
      </dgm:t>
    </dgm:pt>
    <dgm:pt modelId="{F8A27972-0E20-4BCC-BE3F-15BBEA28929C}">
      <dgm:prSet phldrT="[Text]" custT="1"/>
      <dgm:spPr/>
      <dgm:t>
        <a:bodyPr/>
        <a:lstStyle/>
        <a:p>
          <a:r>
            <a:rPr lang="en-GB" sz="2000" dirty="0"/>
            <a:t>Select features to include in pharmacophore</a:t>
          </a:r>
          <a:br>
            <a:rPr lang="en-GB" sz="2000" dirty="0"/>
          </a:br>
          <a:r>
            <a:rPr lang="en-GB" sz="2000" dirty="0"/>
            <a:t>	- several models suggested </a:t>
          </a:r>
          <a:endParaRPr lang="cs-CZ" sz="2000" dirty="0"/>
        </a:p>
      </dgm:t>
    </dgm:pt>
    <dgm:pt modelId="{9183E726-EC15-4BD0-A2E8-F27688F2693A}" type="parTrans" cxnId="{939E69BF-0FCA-4375-92C6-4684640D9677}">
      <dgm:prSet/>
      <dgm:spPr/>
      <dgm:t>
        <a:bodyPr/>
        <a:lstStyle/>
        <a:p>
          <a:endParaRPr lang="cs-CZ"/>
        </a:p>
      </dgm:t>
    </dgm:pt>
    <dgm:pt modelId="{8B1E71F6-A42B-43D9-8A3C-B62F7252050C}" type="sibTrans" cxnId="{939E69BF-0FCA-4375-92C6-4684640D9677}">
      <dgm:prSet/>
      <dgm:spPr/>
      <dgm:t>
        <a:bodyPr/>
        <a:lstStyle/>
        <a:p>
          <a:endParaRPr lang="cs-CZ"/>
        </a:p>
      </dgm:t>
    </dgm:pt>
    <dgm:pt modelId="{F1747723-3DD0-4181-8897-73F96ECB5C1D}">
      <dgm:prSet phldrT="[Text]" custT="1"/>
      <dgm:spPr/>
      <dgm:t>
        <a:bodyPr/>
        <a:lstStyle/>
        <a:p>
          <a:r>
            <a:rPr lang="en-GB" sz="2000" dirty="0"/>
            <a:t>Map potential features (annotations) to individual ligands</a:t>
          </a:r>
          <a:endParaRPr lang="cs-CZ" sz="2400" dirty="0"/>
        </a:p>
      </dgm:t>
    </dgm:pt>
    <dgm:pt modelId="{0685EB2E-08FC-4264-9862-84560FEEF8A9}" type="parTrans" cxnId="{F2DD2B9C-4CD7-427D-BF13-ADF96373C9EB}">
      <dgm:prSet/>
      <dgm:spPr/>
      <dgm:t>
        <a:bodyPr/>
        <a:lstStyle/>
        <a:p>
          <a:endParaRPr lang="cs-CZ"/>
        </a:p>
      </dgm:t>
    </dgm:pt>
    <dgm:pt modelId="{56CB8464-3F36-4129-B21F-6FB00A7B54F8}" type="sibTrans" cxnId="{F2DD2B9C-4CD7-427D-BF13-ADF96373C9EB}">
      <dgm:prSet/>
      <dgm:spPr/>
      <dgm:t>
        <a:bodyPr/>
        <a:lstStyle/>
        <a:p>
          <a:endParaRPr lang="cs-CZ"/>
        </a:p>
      </dgm:t>
    </dgm:pt>
    <dgm:pt modelId="{3021540A-8C27-4044-854F-94C3549B7803}">
      <dgm:prSet phldrT="[Text]" phldr="1"/>
      <dgm:spPr/>
      <dgm:t>
        <a:bodyPr/>
        <a:lstStyle/>
        <a:p>
          <a:endParaRPr lang="cs-CZ" dirty="0"/>
        </a:p>
      </dgm:t>
    </dgm:pt>
    <dgm:pt modelId="{36099518-56BF-4267-922F-F775573D508F}" type="sibTrans" cxnId="{42079BD2-1137-41D9-80F0-D1C90C6A31A0}">
      <dgm:prSet/>
      <dgm:spPr/>
      <dgm:t>
        <a:bodyPr/>
        <a:lstStyle/>
        <a:p>
          <a:endParaRPr lang="cs-CZ"/>
        </a:p>
      </dgm:t>
    </dgm:pt>
    <dgm:pt modelId="{1388E332-5B3E-49C7-A340-2F1841B1FF25}" type="parTrans" cxnId="{42079BD2-1137-41D9-80F0-D1C90C6A31A0}">
      <dgm:prSet/>
      <dgm:spPr/>
      <dgm:t>
        <a:bodyPr/>
        <a:lstStyle/>
        <a:p>
          <a:endParaRPr lang="cs-CZ"/>
        </a:p>
      </dgm:t>
    </dgm:pt>
    <dgm:pt modelId="{7A107E96-6B9E-4ED6-A363-76683EFA3399}">
      <dgm:prSet phldrT="[Text]" custT="1"/>
      <dgm:spPr/>
      <dgm:t>
        <a:bodyPr/>
        <a:lstStyle/>
        <a:p>
          <a:r>
            <a:rPr lang="en-GB" sz="2000" dirty="0"/>
            <a:t>Evaluate the model (actives should fit, inactives should not)</a:t>
          </a:r>
          <a:endParaRPr lang="cs-CZ" sz="2000" dirty="0"/>
        </a:p>
      </dgm:t>
    </dgm:pt>
    <dgm:pt modelId="{81C8160F-8925-48C4-8AA6-7B11E914A8FF}" type="sibTrans" cxnId="{3FD9E968-A245-40E4-A032-D3C7E5F3A6BF}">
      <dgm:prSet/>
      <dgm:spPr/>
      <dgm:t>
        <a:bodyPr/>
        <a:lstStyle/>
        <a:p>
          <a:endParaRPr lang="cs-CZ"/>
        </a:p>
      </dgm:t>
    </dgm:pt>
    <dgm:pt modelId="{7E63B6FE-7279-4852-A663-FDE6E692764F}" type="parTrans" cxnId="{3FD9E968-A245-40E4-A032-D3C7E5F3A6BF}">
      <dgm:prSet/>
      <dgm:spPr/>
      <dgm:t>
        <a:bodyPr/>
        <a:lstStyle/>
        <a:p>
          <a:endParaRPr lang="cs-CZ"/>
        </a:p>
      </dgm:t>
    </dgm:pt>
    <dgm:pt modelId="{A89BDDD6-EBAA-4C7A-8AE8-D0B5C762CBBA}" type="pres">
      <dgm:prSet presAssocID="{4D882F7A-0F47-4FA3-919D-F99647D85BD0}" presName="linearFlow" presStyleCnt="0">
        <dgm:presLayoutVars>
          <dgm:dir/>
          <dgm:animLvl val="lvl"/>
          <dgm:resizeHandles val="exact"/>
        </dgm:presLayoutVars>
      </dgm:prSet>
      <dgm:spPr/>
    </dgm:pt>
    <dgm:pt modelId="{2B4EB8E2-F8C9-41BF-A7C2-CC8BE84AAAE5}" type="pres">
      <dgm:prSet presAssocID="{B7DE1CB5-E100-48CB-A906-811D29B03205}" presName="composite" presStyleCnt="0"/>
      <dgm:spPr/>
    </dgm:pt>
    <dgm:pt modelId="{42EF718C-32B2-4FEE-B326-1DC883DBFF57}" type="pres">
      <dgm:prSet presAssocID="{B7DE1CB5-E100-48CB-A906-811D29B0320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0F8FC96-408B-4C08-864F-4472671C2F78}" type="pres">
      <dgm:prSet presAssocID="{B7DE1CB5-E100-48CB-A906-811D29B03205}" presName="descendantText" presStyleLbl="alignAcc1" presStyleIdx="0" presStyleCnt="3">
        <dgm:presLayoutVars>
          <dgm:bulletEnabled val="1"/>
        </dgm:presLayoutVars>
      </dgm:prSet>
      <dgm:spPr/>
    </dgm:pt>
    <dgm:pt modelId="{E366A675-45BA-44B5-8C31-E2AA8FFAC0F5}" type="pres">
      <dgm:prSet presAssocID="{BED2B8FE-A337-441A-98DB-407413E8F9C1}" presName="sp" presStyleCnt="0"/>
      <dgm:spPr/>
    </dgm:pt>
    <dgm:pt modelId="{81DF066A-4E98-4F4A-8084-401E17052DC2}" type="pres">
      <dgm:prSet presAssocID="{1FFD8DF3-CEE5-4FDB-93F0-2296FC6D034F}" presName="composite" presStyleCnt="0"/>
      <dgm:spPr/>
    </dgm:pt>
    <dgm:pt modelId="{E342587C-C435-4D05-8C23-83AC431B64C7}" type="pres">
      <dgm:prSet presAssocID="{1FFD8DF3-CEE5-4FDB-93F0-2296FC6D034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DD8C081-5194-4C2C-95E9-03176F534E07}" type="pres">
      <dgm:prSet presAssocID="{1FFD8DF3-CEE5-4FDB-93F0-2296FC6D034F}" presName="descendantText" presStyleLbl="alignAcc1" presStyleIdx="1" presStyleCnt="3">
        <dgm:presLayoutVars>
          <dgm:bulletEnabled val="1"/>
        </dgm:presLayoutVars>
      </dgm:prSet>
      <dgm:spPr/>
    </dgm:pt>
    <dgm:pt modelId="{65503486-B899-4F71-8051-72CCC3D8997D}" type="pres">
      <dgm:prSet presAssocID="{EED5C2FA-F617-461C-83FD-1F6DF9BC23C3}" presName="sp" presStyleCnt="0"/>
      <dgm:spPr/>
    </dgm:pt>
    <dgm:pt modelId="{44627740-C288-4E55-B97C-45439048F0A1}" type="pres">
      <dgm:prSet presAssocID="{3021540A-8C27-4044-854F-94C3549B7803}" presName="composite" presStyleCnt="0"/>
      <dgm:spPr/>
    </dgm:pt>
    <dgm:pt modelId="{83C7FACC-E3DC-416A-B867-96EEFFC8F207}" type="pres">
      <dgm:prSet presAssocID="{3021540A-8C27-4044-854F-94C3549B78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ED96FFA-43C3-491E-A27B-0527359DDAF0}" type="pres">
      <dgm:prSet presAssocID="{3021540A-8C27-4044-854F-94C3549B7803}" presName="descendantText" presStyleLbl="alignAcc1" presStyleIdx="2" presStyleCnt="3" custLinFactNeighborX="722" custLinFactNeighborY="3847">
        <dgm:presLayoutVars>
          <dgm:bulletEnabled val="1"/>
        </dgm:presLayoutVars>
      </dgm:prSet>
      <dgm:spPr/>
    </dgm:pt>
  </dgm:ptLst>
  <dgm:cxnLst>
    <dgm:cxn modelId="{2209AA05-1C8C-4721-AC6C-9883E15F2151}" srcId="{4D882F7A-0F47-4FA3-919D-F99647D85BD0}" destId="{1FFD8DF3-CEE5-4FDB-93F0-2296FC6D034F}" srcOrd="1" destOrd="0" parTransId="{8689A9D7-205D-40A2-B7F7-A3F07E0680FF}" sibTransId="{EED5C2FA-F617-461C-83FD-1F6DF9BC23C3}"/>
    <dgm:cxn modelId="{E4E32B0A-F3A4-4BBE-AEC8-DFC2850E4F1B}" type="presOf" srcId="{7A107E96-6B9E-4ED6-A363-76683EFA3399}" destId="{1ED96FFA-43C3-491E-A27B-0527359DDAF0}" srcOrd="0" destOrd="0" presId="urn:microsoft.com/office/officeart/2005/8/layout/chevron2"/>
    <dgm:cxn modelId="{F3A17928-0336-4F10-B033-8782DEB3009C}" type="presOf" srcId="{1FFD8DF3-CEE5-4FDB-93F0-2296FC6D034F}" destId="{E342587C-C435-4D05-8C23-83AC431B64C7}" srcOrd="0" destOrd="0" presId="urn:microsoft.com/office/officeart/2005/8/layout/chevron2"/>
    <dgm:cxn modelId="{B34B2A5B-8FE5-4E9D-8DDB-4110B431146C}" type="presOf" srcId="{3021540A-8C27-4044-854F-94C3549B7803}" destId="{83C7FACC-E3DC-416A-B867-96EEFFC8F207}" srcOrd="0" destOrd="0" presId="urn:microsoft.com/office/officeart/2005/8/layout/chevron2"/>
    <dgm:cxn modelId="{8F876E5C-2D03-4DC5-9953-C248CD6B774E}" srcId="{4D882F7A-0F47-4FA3-919D-F99647D85BD0}" destId="{B7DE1CB5-E100-48CB-A906-811D29B03205}" srcOrd="0" destOrd="0" parTransId="{3AF22E21-B824-43E4-8D7E-1D1A56623E65}" sibTransId="{BED2B8FE-A337-441A-98DB-407413E8F9C1}"/>
    <dgm:cxn modelId="{3FD9E968-A245-40E4-A032-D3C7E5F3A6BF}" srcId="{3021540A-8C27-4044-854F-94C3549B7803}" destId="{7A107E96-6B9E-4ED6-A363-76683EFA3399}" srcOrd="0" destOrd="0" parTransId="{7E63B6FE-7279-4852-A663-FDE6E692764F}" sibTransId="{81C8160F-8925-48C4-8AA6-7B11E914A8FF}"/>
    <dgm:cxn modelId="{8C11C76C-CF18-4169-ABA4-69A2D097DA96}" type="presOf" srcId="{F8A27972-0E20-4BCC-BE3F-15BBEA28929C}" destId="{FDD8C081-5194-4C2C-95E9-03176F534E07}" srcOrd="0" destOrd="1" presId="urn:microsoft.com/office/officeart/2005/8/layout/chevron2"/>
    <dgm:cxn modelId="{79CE3885-B4BF-4547-99C2-33C05797BDDD}" srcId="{1FFD8DF3-CEE5-4FDB-93F0-2296FC6D034F}" destId="{355CB084-8B2E-4FE8-B500-F74705CC300A}" srcOrd="0" destOrd="0" parTransId="{33C64620-222C-4AEA-B7E0-066F9B2D90A2}" sibTransId="{ACE0B0A8-A6D8-4EE1-A8D7-985FA7F16AA8}"/>
    <dgm:cxn modelId="{7D82128B-BA86-4723-92E5-32EE8A8C2B7D}" type="presOf" srcId="{4D882F7A-0F47-4FA3-919D-F99647D85BD0}" destId="{A89BDDD6-EBAA-4C7A-8AE8-D0B5C762CBBA}" srcOrd="0" destOrd="0" presId="urn:microsoft.com/office/officeart/2005/8/layout/chevron2"/>
    <dgm:cxn modelId="{F2DD2B9C-4CD7-427D-BF13-ADF96373C9EB}" srcId="{B7DE1CB5-E100-48CB-A906-811D29B03205}" destId="{F1747723-3DD0-4181-8897-73F96ECB5C1D}" srcOrd="0" destOrd="0" parTransId="{0685EB2E-08FC-4264-9862-84560FEEF8A9}" sibTransId="{56CB8464-3F36-4129-B21F-6FB00A7B54F8}"/>
    <dgm:cxn modelId="{939E69BF-0FCA-4375-92C6-4684640D9677}" srcId="{1FFD8DF3-CEE5-4FDB-93F0-2296FC6D034F}" destId="{F8A27972-0E20-4BCC-BE3F-15BBEA28929C}" srcOrd="1" destOrd="0" parTransId="{9183E726-EC15-4BD0-A2E8-F27688F2693A}" sibTransId="{8B1E71F6-A42B-43D9-8A3C-B62F7252050C}"/>
    <dgm:cxn modelId="{42079BD2-1137-41D9-80F0-D1C90C6A31A0}" srcId="{4D882F7A-0F47-4FA3-919D-F99647D85BD0}" destId="{3021540A-8C27-4044-854F-94C3549B7803}" srcOrd="2" destOrd="0" parTransId="{1388E332-5B3E-49C7-A340-2F1841B1FF25}" sibTransId="{36099518-56BF-4267-922F-F775573D508F}"/>
    <dgm:cxn modelId="{DE4086D6-32C6-44FA-A204-E50C13EA748E}" type="presOf" srcId="{F1A724BA-0174-4FC0-84EA-8C30599972CA}" destId="{50F8FC96-408B-4C08-864F-4472671C2F78}" srcOrd="0" destOrd="1" presId="urn:microsoft.com/office/officeart/2005/8/layout/chevron2"/>
    <dgm:cxn modelId="{D231ADD6-2EF6-4CF4-9C9B-2F2ED9B3F212}" type="presOf" srcId="{F1747723-3DD0-4181-8897-73F96ECB5C1D}" destId="{50F8FC96-408B-4C08-864F-4472671C2F78}" srcOrd="0" destOrd="0" presId="urn:microsoft.com/office/officeart/2005/8/layout/chevron2"/>
    <dgm:cxn modelId="{B1A61CDE-FC32-4592-8E0D-F3C1E009332C}" type="presOf" srcId="{355CB084-8B2E-4FE8-B500-F74705CC300A}" destId="{FDD8C081-5194-4C2C-95E9-03176F534E07}" srcOrd="0" destOrd="0" presId="urn:microsoft.com/office/officeart/2005/8/layout/chevron2"/>
    <dgm:cxn modelId="{581961FC-105B-439E-B56F-3A8EFF8AE0DC}" srcId="{B7DE1CB5-E100-48CB-A906-811D29B03205}" destId="{F1A724BA-0174-4FC0-84EA-8C30599972CA}" srcOrd="1" destOrd="0" parTransId="{B82CE915-A6FB-441D-9288-15B4CC3AA5AF}" sibTransId="{FCB14F55-09D3-4155-A7A4-CB5578E6FE25}"/>
    <dgm:cxn modelId="{A99FC8FC-1C23-4223-BDD6-49F7F4E49875}" type="presOf" srcId="{B7DE1CB5-E100-48CB-A906-811D29B03205}" destId="{42EF718C-32B2-4FEE-B326-1DC883DBFF57}" srcOrd="0" destOrd="0" presId="urn:microsoft.com/office/officeart/2005/8/layout/chevron2"/>
    <dgm:cxn modelId="{F618C896-01CF-4355-8474-DEB240471BF6}" type="presParOf" srcId="{A89BDDD6-EBAA-4C7A-8AE8-D0B5C762CBBA}" destId="{2B4EB8E2-F8C9-41BF-A7C2-CC8BE84AAAE5}" srcOrd="0" destOrd="0" presId="urn:microsoft.com/office/officeart/2005/8/layout/chevron2"/>
    <dgm:cxn modelId="{E8C25F60-8618-4258-A36B-183608FF5D30}" type="presParOf" srcId="{2B4EB8E2-F8C9-41BF-A7C2-CC8BE84AAAE5}" destId="{42EF718C-32B2-4FEE-B326-1DC883DBFF57}" srcOrd="0" destOrd="0" presId="urn:microsoft.com/office/officeart/2005/8/layout/chevron2"/>
    <dgm:cxn modelId="{58E00135-3455-4A9F-AC0D-8F9F92F66860}" type="presParOf" srcId="{2B4EB8E2-F8C9-41BF-A7C2-CC8BE84AAAE5}" destId="{50F8FC96-408B-4C08-864F-4472671C2F78}" srcOrd="1" destOrd="0" presId="urn:microsoft.com/office/officeart/2005/8/layout/chevron2"/>
    <dgm:cxn modelId="{B7392AF3-08E2-4397-A95F-B3929049527C}" type="presParOf" srcId="{A89BDDD6-EBAA-4C7A-8AE8-D0B5C762CBBA}" destId="{E366A675-45BA-44B5-8C31-E2AA8FFAC0F5}" srcOrd="1" destOrd="0" presId="urn:microsoft.com/office/officeart/2005/8/layout/chevron2"/>
    <dgm:cxn modelId="{9CEDC056-0B53-4EDE-B477-0FC32605DDEE}" type="presParOf" srcId="{A89BDDD6-EBAA-4C7A-8AE8-D0B5C762CBBA}" destId="{81DF066A-4E98-4F4A-8084-401E17052DC2}" srcOrd="2" destOrd="0" presId="urn:microsoft.com/office/officeart/2005/8/layout/chevron2"/>
    <dgm:cxn modelId="{90578A3F-B5FF-40F6-AF88-ED177BFBA549}" type="presParOf" srcId="{81DF066A-4E98-4F4A-8084-401E17052DC2}" destId="{E342587C-C435-4D05-8C23-83AC431B64C7}" srcOrd="0" destOrd="0" presId="urn:microsoft.com/office/officeart/2005/8/layout/chevron2"/>
    <dgm:cxn modelId="{97406722-8D0E-4944-B620-57E3D3F78EFD}" type="presParOf" srcId="{81DF066A-4E98-4F4A-8084-401E17052DC2}" destId="{FDD8C081-5194-4C2C-95E9-03176F534E07}" srcOrd="1" destOrd="0" presId="urn:microsoft.com/office/officeart/2005/8/layout/chevron2"/>
    <dgm:cxn modelId="{9E91B3AC-2177-4F44-9C3E-AF6194AE79CA}" type="presParOf" srcId="{A89BDDD6-EBAA-4C7A-8AE8-D0B5C762CBBA}" destId="{65503486-B899-4F71-8051-72CCC3D8997D}" srcOrd="3" destOrd="0" presId="urn:microsoft.com/office/officeart/2005/8/layout/chevron2"/>
    <dgm:cxn modelId="{73D9355E-1481-4A4B-B12C-34C67D5C7809}" type="presParOf" srcId="{A89BDDD6-EBAA-4C7A-8AE8-D0B5C762CBBA}" destId="{44627740-C288-4E55-B97C-45439048F0A1}" srcOrd="4" destOrd="0" presId="urn:microsoft.com/office/officeart/2005/8/layout/chevron2"/>
    <dgm:cxn modelId="{46533F8A-630F-4163-9F97-9599FDB3C1ED}" type="presParOf" srcId="{44627740-C288-4E55-B97C-45439048F0A1}" destId="{83C7FACC-E3DC-416A-B867-96EEFFC8F207}" srcOrd="0" destOrd="0" presId="urn:microsoft.com/office/officeart/2005/8/layout/chevron2"/>
    <dgm:cxn modelId="{FD13F338-25E4-41BA-9B08-EE44DE91DADC}" type="presParOf" srcId="{44627740-C288-4E55-B97C-45439048F0A1}" destId="{1ED96FFA-43C3-491E-A27B-0527359DDA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F718C-32B2-4FEE-B326-1DC883DBFF57}">
      <dsp:nvSpPr>
        <dsp:cNvPr id="0" name=""/>
        <dsp:cNvSpPr/>
      </dsp:nvSpPr>
      <dsp:spPr>
        <a:xfrm rot="5400000">
          <a:off x="-223284" y="225708"/>
          <a:ext cx="1488566" cy="1041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 dirty="0"/>
        </a:p>
      </dsp:txBody>
      <dsp:txXfrm rot="-5400000">
        <a:off x="1" y="523421"/>
        <a:ext cx="1041996" cy="446570"/>
      </dsp:txXfrm>
    </dsp:sp>
    <dsp:sp modelId="{50F8FC96-408B-4C08-864F-4472671C2F78}">
      <dsp:nvSpPr>
        <dsp:cNvPr id="0" name=""/>
        <dsp:cNvSpPr/>
      </dsp:nvSpPr>
      <dsp:spPr>
        <a:xfrm rot="5400000">
          <a:off x="4524417" y="-3479997"/>
          <a:ext cx="967567" cy="793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Prepare the complex –analyse the binding site</a:t>
          </a:r>
          <a:endParaRPr lang="cs-CZ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noProof="0" dirty="0"/>
            <a:t>Define pharmacophore based on </a:t>
          </a:r>
          <a:r>
            <a:rPr lang="en-GB" sz="2400" b="1" kern="1200" noProof="0" dirty="0"/>
            <a:t>observed interactions</a:t>
          </a:r>
          <a:r>
            <a:rPr lang="en-GB" sz="3600" kern="1200" dirty="0"/>
            <a:t>	</a:t>
          </a:r>
          <a:endParaRPr lang="cs-CZ" sz="3600" kern="1200" dirty="0"/>
        </a:p>
      </dsp:txBody>
      <dsp:txXfrm rot="-5400000">
        <a:off x="1041996" y="49657"/>
        <a:ext cx="7885177" cy="873101"/>
      </dsp:txXfrm>
    </dsp:sp>
    <dsp:sp modelId="{E342587C-C435-4D05-8C23-83AC431B64C7}">
      <dsp:nvSpPr>
        <dsp:cNvPr id="0" name=""/>
        <dsp:cNvSpPr/>
      </dsp:nvSpPr>
      <dsp:spPr>
        <a:xfrm rot="5400000">
          <a:off x="-223284" y="1518816"/>
          <a:ext cx="1488566" cy="1041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 dirty="0"/>
        </a:p>
      </dsp:txBody>
      <dsp:txXfrm rot="-5400000">
        <a:off x="1" y="1816529"/>
        <a:ext cx="1041996" cy="446570"/>
      </dsp:txXfrm>
    </dsp:sp>
    <dsp:sp modelId="{FDD8C081-5194-4C2C-95E9-03176F534E07}">
      <dsp:nvSpPr>
        <dsp:cNvPr id="0" name=""/>
        <dsp:cNvSpPr/>
      </dsp:nvSpPr>
      <dsp:spPr>
        <a:xfrm rot="5400000">
          <a:off x="4524417" y="-2186889"/>
          <a:ext cx="967567" cy="793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Define </a:t>
          </a:r>
          <a:r>
            <a:rPr lang="en-GB" sz="2800" b="1" kern="1200" dirty="0"/>
            <a:t>VOLUME</a:t>
          </a:r>
          <a:r>
            <a:rPr lang="en-GB" sz="2800" kern="1200" dirty="0"/>
            <a:t> (excluded, occupied, ligand shape) features</a:t>
          </a:r>
          <a:endParaRPr lang="cs-CZ" sz="2800" kern="1200" dirty="0"/>
        </a:p>
      </dsp:txBody>
      <dsp:txXfrm rot="-5400000">
        <a:off x="1041996" y="1342765"/>
        <a:ext cx="7885177" cy="873101"/>
      </dsp:txXfrm>
    </dsp:sp>
    <dsp:sp modelId="{83C7FACC-E3DC-416A-B867-96EEFFC8F207}">
      <dsp:nvSpPr>
        <dsp:cNvPr id="0" name=""/>
        <dsp:cNvSpPr/>
      </dsp:nvSpPr>
      <dsp:spPr>
        <a:xfrm rot="5400000">
          <a:off x="-223284" y="2811925"/>
          <a:ext cx="1488566" cy="1041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 dirty="0"/>
        </a:p>
      </dsp:txBody>
      <dsp:txXfrm rot="-5400000">
        <a:off x="1" y="3109638"/>
        <a:ext cx="1041996" cy="446570"/>
      </dsp:txXfrm>
    </dsp:sp>
    <dsp:sp modelId="{1ED96FFA-43C3-491E-A27B-0527359DDAF0}">
      <dsp:nvSpPr>
        <dsp:cNvPr id="0" name=""/>
        <dsp:cNvSpPr/>
      </dsp:nvSpPr>
      <dsp:spPr>
        <a:xfrm rot="5400000">
          <a:off x="4524417" y="-856558"/>
          <a:ext cx="967567" cy="793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Evaluate the model (actives should fit, inactive should not)</a:t>
          </a:r>
          <a:endParaRPr lang="cs-CZ" sz="2800" kern="1200" dirty="0"/>
        </a:p>
      </dsp:txBody>
      <dsp:txXfrm rot="-5400000">
        <a:off x="1041996" y="2673096"/>
        <a:ext cx="7885177" cy="873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F718C-32B2-4FEE-B326-1DC883DBFF57}">
      <dsp:nvSpPr>
        <dsp:cNvPr id="0" name=""/>
        <dsp:cNvSpPr/>
      </dsp:nvSpPr>
      <dsp:spPr>
        <a:xfrm rot="5400000">
          <a:off x="-223284" y="225708"/>
          <a:ext cx="1488566" cy="1041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 dirty="0"/>
        </a:p>
      </dsp:txBody>
      <dsp:txXfrm rot="-5400000">
        <a:off x="1" y="523421"/>
        <a:ext cx="1041996" cy="446570"/>
      </dsp:txXfrm>
    </dsp:sp>
    <dsp:sp modelId="{50F8FC96-408B-4C08-864F-4472671C2F78}">
      <dsp:nvSpPr>
        <dsp:cNvPr id="0" name=""/>
        <dsp:cNvSpPr/>
      </dsp:nvSpPr>
      <dsp:spPr>
        <a:xfrm rot="5400000">
          <a:off x="4524417" y="-3479997"/>
          <a:ext cx="967567" cy="793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Identify the binding site</a:t>
          </a:r>
          <a:endParaRPr lang="cs-CZ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Define pharmacophore features of the site</a:t>
          </a:r>
          <a:r>
            <a:rPr lang="en-GB" sz="3600" kern="1200" dirty="0"/>
            <a:t>	</a:t>
          </a:r>
          <a:endParaRPr lang="cs-CZ" sz="3600" kern="1200" dirty="0"/>
        </a:p>
      </dsp:txBody>
      <dsp:txXfrm rot="-5400000">
        <a:off x="1041996" y="49657"/>
        <a:ext cx="7885177" cy="873101"/>
      </dsp:txXfrm>
    </dsp:sp>
    <dsp:sp modelId="{E342587C-C435-4D05-8C23-83AC431B64C7}">
      <dsp:nvSpPr>
        <dsp:cNvPr id="0" name=""/>
        <dsp:cNvSpPr/>
      </dsp:nvSpPr>
      <dsp:spPr>
        <a:xfrm rot="5400000">
          <a:off x="-223284" y="1518816"/>
          <a:ext cx="1488566" cy="1041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 dirty="0"/>
        </a:p>
      </dsp:txBody>
      <dsp:txXfrm rot="-5400000">
        <a:off x="1" y="1816529"/>
        <a:ext cx="1041996" cy="446570"/>
      </dsp:txXfrm>
    </dsp:sp>
    <dsp:sp modelId="{FDD8C081-5194-4C2C-95E9-03176F534E07}">
      <dsp:nvSpPr>
        <dsp:cNvPr id="0" name=""/>
        <dsp:cNvSpPr/>
      </dsp:nvSpPr>
      <dsp:spPr>
        <a:xfrm rot="5400000">
          <a:off x="4524417" y="-2186889"/>
          <a:ext cx="967567" cy="793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Define </a:t>
          </a:r>
          <a:r>
            <a:rPr lang="en-GB" sz="2800" b="1" kern="1200" dirty="0"/>
            <a:t>EXCLUDED VOLUME</a:t>
          </a:r>
          <a:r>
            <a:rPr lang="en-GB" sz="2800" kern="1200" dirty="0"/>
            <a:t> features</a:t>
          </a:r>
          <a:endParaRPr lang="cs-CZ" sz="2800" kern="1200" dirty="0"/>
        </a:p>
      </dsp:txBody>
      <dsp:txXfrm rot="-5400000">
        <a:off x="1041996" y="1342765"/>
        <a:ext cx="7885177" cy="873101"/>
      </dsp:txXfrm>
    </dsp:sp>
    <dsp:sp modelId="{83C7FACC-E3DC-416A-B867-96EEFFC8F207}">
      <dsp:nvSpPr>
        <dsp:cNvPr id="0" name=""/>
        <dsp:cNvSpPr/>
      </dsp:nvSpPr>
      <dsp:spPr>
        <a:xfrm rot="5400000">
          <a:off x="-223284" y="2811925"/>
          <a:ext cx="1488566" cy="10419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900" kern="1200" dirty="0"/>
        </a:p>
      </dsp:txBody>
      <dsp:txXfrm rot="-5400000">
        <a:off x="1" y="3109638"/>
        <a:ext cx="1041996" cy="446570"/>
      </dsp:txXfrm>
    </dsp:sp>
    <dsp:sp modelId="{1ED96FFA-43C3-491E-A27B-0527359DDAF0}">
      <dsp:nvSpPr>
        <dsp:cNvPr id="0" name=""/>
        <dsp:cNvSpPr/>
      </dsp:nvSpPr>
      <dsp:spPr>
        <a:xfrm rot="5400000">
          <a:off x="4524417" y="-856558"/>
          <a:ext cx="967567" cy="7932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800" kern="1200" dirty="0"/>
            <a:t>Evaluate the model (actives should fit, inactive should not)</a:t>
          </a:r>
          <a:endParaRPr lang="cs-CZ" sz="2800" kern="1200" dirty="0"/>
        </a:p>
      </dsp:txBody>
      <dsp:txXfrm rot="-5400000">
        <a:off x="1041996" y="2673096"/>
        <a:ext cx="7885177" cy="873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F718C-32B2-4FEE-B326-1DC883DBFF57}">
      <dsp:nvSpPr>
        <dsp:cNvPr id="0" name=""/>
        <dsp:cNvSpPr/>
      </dsp:nvSpPr>
      <dsp:spPr>
        <a:xfrm rot="5400000">
          <a:off x="-218957" y="222713"/>
          <a:ext cx="1459717" cy="1021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/>
        </a:p>
      </dsp:txBody>
      <dsp:txXfrm rot="-5400000">
        <a:off x="1" y="514656"/>
        <a:ext cx="1021802" cy="437915"/>
      </dsp:txXfrm>
    </dsp:sp>
    <dsp:sp modelId="{50F8FC96-408B-4C08-864F-4472671C2F78}">
      <dsp:nvSpPr>
        <dsp:cNvPr id="0" name=""/>
        <dsp:cNvSpPr/>
      </dsp:nvSpPr>
      <dsp:spPr>
        <a:xfrm rot="5400000">
          <a:off x="4523696" y="-3498138"/>
          <a:ext cx="948816" cy="7952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Map potential features (annotations) to individual ligands</a:t>
          </a:r>
          <a:endParaRPr lang="cs-CZ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dirty="0">
              <a:solidFill>
                <a:srgbClr val="FF0000"/>
              </a:solidFill>
            </a:rPr>
            <a:t>Flexible alignment </a:t>
          </a:r>
          <a:r>
            <a:rPr lang="en-GB" sz="2000" kern="1200" dirty="0"/>
            <a:t>of </a:t>
          </a:r>
          <a:r>
            <a:rPr lang="en-GB" sz="2000" b="1" kern="1200" dirty="0"/>
            <a:t>active</a:t>
          </a:r>
          <a:r>
            <a:rPr lang="en-GB" sz="2000" kern="1200" dirty="0"/>
            <a:t> molecules</a:t>
          </a:r>
          <a:r>
            <a:rPr lang="en-GB" sz="2800" kern="1200" dirty="0"/>
            <a:t>	</a:t>
          </a:r>
          <a:endParaRPr lang="cs-CZ" sz="2800" kern="1200" dirty="0"/>
        </a:p>
      </dsp:txBody>
      <dsp:txXfrm rot="-5400000">
        <a:off x="1021803" y="50072"/>
        <a:ext cx="7906287" cy="856182"/>
      </dsp:txXfrm>
    </dsp:sp>
    <dsp:sp modelId="{E342587C-C435-4D05-8C23-83AC431B64C7}">
      <dsp:nvSpPr>
        <dsp:cNvPr id="0" name=""/>
        <dsp:cNvSpPr/>
      </dsp:nvSpPr>
      <dsp:spPr>
        <a:xfrm rot="5400000">
          <a:off x="-218957" y="1486711"/>
          <a:ext cx="1459717" cy="1021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/>
        </a:p>
      </dsp:txBody>
      <dsp:txXfrm rot="-5400000">
        <a:off x="1" y="1778654"/>
        <a:ext cx="1021802" cy="437915"/>
      </dsp:txXfrm>
    </dsp:sp>
    <dsp:sp modelId="{FDD8C081-5194-4C2C-95E9-03176F534E07}">
      <dsp:nvSpPr>
        <dsp:cNvPr id="0" name=""/>
        <dsp:cNvSpPr/>
      </dsp:nvSpPr>
      <dsp:spPr>
        <a:xfrm rot="5400000">
          <a:off x="4523696" y="-2234140"/>
          <a:ext cx="948816" cy="7952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Determine common features in actives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Select features to include in pharmacophore</a:t>
          </a:r>
          <a:br>
            <a:rPr lang="en-GB" sz="2000" kern="1200" dirty="0"/>
          </a:br>
          <a:r>
            <a:rPr lang="en-GB" sz="2000" kern="1200" dirty="0"/>
            <a:t>	- several models suggested </a:t>
          </a:r>
          <a:endParaRPr lang="cs-CZ" sz="2000" kern="1200" dirty="0"/>
        </a:p>
      </dsp:txBody>
      <dsp:txXfrm rot="-5400000">
        <a:off x="1021803" y="1314070"/>
        <a:ext cx="7906287" cy="856182"/>
      </dsp:txXfrm>
    </dsp:sp>
    <dsp:sp modelId="{83C7FACC-E3DC-416A-B867-96EEFFC8F207}">
      <dsp:nvSpPr>
        <dsp:cNvPr id="0" name=""/>
        <dsp:cNvSpPr/>
      </dsp:nvSpPr>
      <dsp:spPr>
        <a:xfrm rot="5400000">
          <a:off x="-218957" y="2750709"/>
          <a:ext cx="1459717" cy="1021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/>
        </a:p>
      </dsp:txBody>
      <dsp:txXfrm rot="-5400000">
        <a:off x="1" y="3042652"/>
        <a:ext cx="1021802" cy="437915"/>
      </dsp:txXfrm>
    </dsp:sp>
    <dsp:sp modelId="{1ED96FFA-43C3-491E-A27B-0527359DDAF0}">
      <dsp:nvSpPr>
        <dsp:cNvPr id="0" name=""/>
        <dsp:cNvSpPr/>
      </dsp:nvSpPr>
      <dsp:spPr>
        <a:xfrm rot="5400000">
          <a:off x="4523696" y="-933641"/>
          <a:ext cx="948816" cy="7952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Evaluate the model (actives should fit, inactives should not)</a:t>
          </a:r>
          <a:endParaRPr lang="cs-CZ" sz="2000" kern="1200" dirty="0"/>
        </a:p>
      </dsp:txBody>
      <dsp:txXfrm rot="-5400000">
        <a:off x="1021803" y="2614569"/>
        <a:ext cx="7906287" cy="85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AD0B1-244E-4103-8E48-86B146E5E8E7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F613-BB89-4A4F-A383-250BBB5BD6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6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</a:t>
            </a:r>
            <a:r>
              <a:rPr lang="en-GB" baseline="0" dirty="0"/>
              <a:t> = heavy atom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F613-BB89-4A4F-A383-250BBB5BD62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46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F613-BB89-4A4F-A383-250BBB5BD62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51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</a:t>
            </a:r>
            <a:r>
              <a:rPr lang="en-GB" baseline="0" dirty="0"/>
              <a:t> demo in MOE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F613-BB89-4A4F-A383-250BBB5BD62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1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unbiased information content</a:t>
            </a:r>
          </a:p>
          <a:p>
            <a:r>
              <a:rPr lang="en-GB" dirty="0"/>
              <a:t>no association with conformers</a:t>
            </a:r>
          </a:p>
          <a:p>
            <a:r>
              <a:rPr lang="en-GB" dirty="0"/>
              <a:t>use graph-theoretic representations of molecular structures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F613-BB89-4A4F-A383-250BBB5BD62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0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7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9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91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2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87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1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8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4552-DD6E-4312-AB9A-FE39F7F92571}" type="datetimeFigureOut">
              <a:rPr lang="cs-CZ" smtClean="0"/>
              <a:t>02.12.2021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EDE9-B068-4A53-8FA2-7AAC3684C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4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sset-group.com/software/desktop/flare/ligand-align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nzodiazepin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GS-9896" TargetMode="External"/><Relationship Id="rId5" Type="http://schemas.openxmlformats.org/officeDocument/2006/relationships/hyperlink" Target="https://en.wikipedia.org/wiki/Diazepam" TargetMode="External"/><Relationship Id="rId4" Type="http://schemas.openxmlformats.org/officeDocument/2006/relationships/hyperlink" Target="https://en.wikipedia.org/wiki/GABAA_receptor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Basics of Molecular Modelling of Drugs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Pharmacy – 4</a:t>
            </a:r>
            <a:r>
              <a:rPr lang="en-GB" baseline="30000" dirty="0"/>
              <a:t>th</a:t>
            </a:r>
            <a:r>
              <a:rPr lang="en-GB" dirty="0"/>
              <a:t> section of study</a:t>
            </a:r>
          </a:p>
          <a:p>
            <a:r>
              <a:rPr lang="en-GB" dirty="0"/>
              <a:t>Specialization: Pharmaceutical Chemistry</a:t>
            </a:r>
          </a:p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Lecture</a:t>
            </a:r>
          </a:p>
          <a:p>
            <a:r>
              <a:rPr lang="en-GB" dirty="0"/>
              <a:t>Topic: Pharmacophore models, Molecular fingerprints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3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3D structure of the ligand-target complex is known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79408965"/>
              </p:ext>
            </p:extLst>
          </p:nvPr>
        </p:nvGraphicFramePr>
        <p:xfrm>
          <a:off x="1759243" y="2574388"/>
          <a:ext cx="8974407" cy="407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Šipka: zahnutá doprava 6"/>
          <p:cNvSpPr/>
          <p:nvPr/>
        </p:nvSpPr>
        <p:spPr>
          <a:xfrm rot="10800000">
            <a:off x="10733649" y="3055171"/>
            <a:ext cx="1041009" cy="28311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Pharmacophore from ligand-target complex(</a:t>
            </a:r>
            <a:r>
              <a:rPr lang="en-GB" sz="4000" dirty="0" err="1"/>
              <a:t>es</a:t>
            </a:r>
            <a:r>
              <a:rPr lang="en-GB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133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36490C-A0D9-4FA9-8DFC-DF02BCE6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endParaRPr lang="en-GB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60F61-C759-4981-966A-7751E3732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dirty="0"/>
              <a:t>Analysis of the ligand-receptor interactions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7CB2677E-ACB7-4AE5-9781-01E11080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950" y="2401843"/>
            <a:ext cx="9453051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8E5F5B6-7B5D-4178-838C-801C8752F770}"/>
              </a:ext>
            </a:extLst>
          </p:cNvPr>
          <p:cNvSpPr txBox="1"/>
          <p:nvPr/>
        </p:nvSpPr>
        <p:spPr>
          <a:xfrm>
            <a:off x="6691256" y="6024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54828D-45EF-4D2A-B13D-655DF733F8D5}"/>
              </a:ext>
            </a:extLst>
          </p:cNvPr>
          <p:cNvSpPr txBox="1"/>
          <p:nvPr/>
        </p:nvSpPr>
        <p:spPr>
          <a:xfrm>
            <a:off x="6691256" y="5285618"/>
            <a:ext cx="4726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Inhibitors/substrates of  hProRS: A – Interactions with the adenine binding site. B – defined pharmacophore features.</a:t>
            </a:r>
          </a:p>
        </p:txBody>
      </p:sp>
    </p:spTree>
    <p:extLst>
      <p:ext uri="{BB962C8B-B14F-4D97-AF65-F5344CB8AC3E}">
        <p14:creationId xmlns:p14="http://schemas.microsoft.com/office/powerpoint/2010/main" val="371994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Volumes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382" y="2405704"/>
            <a:ext cx="3415952" cy="27955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3903" y="5547060"/>
            <a:ext cx="177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excluded volume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301" y="2888166"/>
            <a:ext cx="3715874" cy="20536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05347" y="5563115"/>
            <a:ext cx="13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ligand shape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222" y="2523553"/>
            <a:ext cx="2869493" cy="25598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101037" y="5546961"/>
            <a:ext cx="1787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occupied volume</a:t>
            </a:r>
          </a:p>
        </p:txBody>
      </p:sp>
    </p:spTree>
    <p:extLst>
      <p:ext uri="{BB962C8B-B14F-4D97-AF65-F5344CB8AC3E}">
        <p14:creationId xmlns:p14="http://schemas.microsoft.com/office/powerpoint/2010/main" val="110742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Pharmacophore model from the active site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/>
              <a:t>3D structure of target (receptor) is known -  (no ligand in the binding site)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759243" y="2574388"/>
          <a:ext cx="8974407" cy="407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zahnutá doprava 6"/>
          <p:cNvSpPr/>
          <p:nvPr/>
        </p:nvSpPr>
        <p:spPr>
          <a:xfrm rot="10800000">
            <a:off x="10733649" y="2990625"/>
            <a:ext cx="1041009" cy="28957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3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model from the active site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9079"/>
            <a:ext cx="654549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918" y="3378819"/>
            <a:ext cx="3325473" cy="148750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06710" y="5422900"/>
            <a:ext cx="384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molecular surface – shape of the cavity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49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model from the active site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185" y="1948288"/>
            <a:ext cx="6871997" cy="43513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48" y="1755659"/>
            <a:ext cx="6820634" cy="473659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8200" y="3939290"/>
            <a:ext cx="120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HB </a:t>
            </a:r>
            <a:r>
              <a:rPr lang="en-GB" sz="2400" b="1" dirty="0" err="1"/>
              <a:t>Acc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34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model from the active site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89" y="1967834"/>
            <a:ext cx="7441960" cy="4255166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72" y="1500188"/>
            <a:ext cx="7323977" cy="5231412"/>
          </a:xfrm>
        </p:spPr>
      </p:pic>
      <p:sp>
        <p:nvSpPr>
          <p:cNvPr id="6" name="TextovéPole 5"/>
          <p:cNvSpPr txBox="1"/>
          <p:nvPr/>
        </p:nvSpPr>
        <p:spPr>
          <a:xfrm>
            <a:off x="996204" y="3939290"/>
            <a:ext cx="1200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HB Don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455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model from the active site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50" y="1959141"/>
            <a:ext cx="5403850" cy="40843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59800" y="3401128"/>
            <a:ext cx="29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Final pharmacophore model with volume constraint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3493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Pharmacophore model from active ligands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7351897"/>
              </p:ext>
            </p:extLst>
          </p:nvPr>
        </p:nvGraphicFramePr>
        <p:xfrm>
          <a:off x="1787378" y="2588455"/>
          <a:ext cx="8974407" cy="399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Šipka: zahnutá doprava 6"/>
          <p:cNvSpPr/>
          <p:nvPr/>
        </p:nvSpPr>
        <p:spPr>
          <a:xfrm rot="10800000">
            <a:off x="10761785" y="3968025"/>
            <a:ext cx="1041009" cy="188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4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structure of the target (receptor) is not known</a:t>
            </a:r>
          </a:p>
        </p:txBody>
      </p:sp>
    </p:spTree>
    <p:extLst>
      <p:ext uri="{BB962C8B-B14F-4D97-AF65-F5344CB8AC3E}">
        <p14:creationId xmlns:p14="http://schemas.microsoft.com/office/powerpoint/2010/main" val="3276411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Methods of Superposition:</a:t>
            </a:r>
            <a:br>
              <a:rPr lang="en-GB" dirty="0"/>
            </a:br>
            <a:r>
              <a:rPr lang="en-GB" b="1" dirty="0"/>
              <a:t>atom-by-atom superposition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least-squares technique </a:t>
            </a:r>
            <a:r>
              <a:rPr lang="en-GB" dirty="0"/>
              <a:t>for </a:t>
            </a:r>
            <a:r>
              <a:rPr lang="en-GB" dirty="0" err="1"/>
              <a:t>superpositioning</a:t>
            </a:r>
            <a:r>
              <a:rPr lang="en-GB" dirty="0"/>
              <a:t> </a:t>
            </a:r>
            <a:r>
              <a:rPr lang="en-GB" b="1" dirty="0"/>
              <a:t>of corresponding atom positions </a:t>
            </a:r>
            <a:r>
              <a:rPr lang="en-GB" dirty="0"/>
              <a:t>is the most widely used (</a:t>
            </a:r>
            <a:r>
              <a:rPr lang="en-GB" dirty="0" err="1"/>
              <a:t>rmsd</a:t>
            </a:r>
            <a:r>
              <a:rPr lang="en-GB" dirty="0"/>
              <a:t> value), inadequate for a set of dissimilar molecules</a:t>
            </a:r>
          </a:p>
          <a:p>
            <a:r>
              <a:rPr lang="en-GB" dirty="0">
                <a:solidFill>
                  <a:srgbClr val="FF0000"/>
                </a:solidFill>
              </a:rPr>
              <a:t>active analogue approach </a:t>
            </a:r>
            <a:r>
              <a:rPr lang="en-GB" dirty="0"/>
              <a:t>utilizes a systematic search algorithm for calculating a representative number of sterically and energetically allowed conformations for congeneric molecules, resulting </a:t>
            </a:r>
            <a:r>
              <a:rPr lang="en-GB" b="1" dirty="0"/>
              <a:t>distances between pharmacophoric groups </a:t>
            </a:r>
            <a:r>
              <a:rPr lang="en-GB" dirty="0"/>
              <a:t>for one molecule are compared with all the sets of all other molecules</a:t>
            </a:r>
          </a:p>
          <a:p>
            <a:pPr lvl="1"/>
            <a:r>
              <a:rPr lang="en-GB" dirty="0"/>
              <a:t>inclusion of a rigid or semi-rigid molecule for each series of flexible molecule is a big advantage</a:t>
            </a:r>
          </a:p>
          <a:p>
            <a:r>
              <a:rPr lang="en-GB" dirty="0">
                <a:solidFill>
                  <a:srgbClr val="FF0000"/>
                </a:solidFill>
              </a:rPr>
              <a:t>rapid </a:t>
            </a:r>
            <a:r>
              <a:rPr lang="en-GB" b="1" dirty="0">
                <a:solidFill>
                  <a:srgbClr val="FF0000"/>
                </a:solidFill>
              </a:rPr>
              <a:t>pairwise</a:t>
            </a:r>
            <a:r>
              <a:rPr lang="en-GB" dirty="0">
                <a:solidFill>
                  <a:srgbClr val="FF0000"/>
                </a:solidFill>
              </a:rPr>
              <a:t> comparison of dissimilar molecules </a:t>
            </a:r>
            <a:r>
              <a:rPr lang="en-GB" dirty="0"/>
              <a:t>(SEAL program) – </a:t>
            </a:r>
            <a:r>
              <a:rPr lang="en-GB" b="1" dirty="0"/>
              <a:t>similarity score </a:t>
            </a:r>
            <a:r>
              <a:rPr lang="en-GB" dirty="0"/>
              <a:t>is calculated from summation </a:t>
            </a:r>
            <a:r>
              <a:rPr lang="en-GB" b="1" dirty="0"/>
              <a:t>over all possible atom pairs </a:t>
            </a:r>
            <a:r>
              <a:rPr lang="en-GB" dirty="0"/>
              <a:t>between two molecules (originally </a:t>
            </a:r>
            <a:r>
              <a:rPr lang="en-GB" dirty="0" err="1"/>
              <a:t>vdW</a:t>
            </a:r>
            <a:r>
              <a:rPr lang="en-GB" dirty="0"/>
              <a:t> radii, but physicochemical properties can be also included)</a:t>
            </a:r>
          </a:p>
          <a:p>
            <a:r>
              <a:rPr lang="en-GB" dirty="0"/>
              <a:t>FLEXs program - uses a flexible </a:t>
            </a:r>
            <a:r>
              <a:rPr lang="en-GB" dirty="0" err="1"/>
              <a:t>superpositioning</a:t>
            </a:r>
            <a:r>
              <a:rPr lang="en-GB" dirty="0"/>
              <a:t> on the basis of </a:t>
            </a:r>
            <a:r>
              <a:rPr lang="en-GB" dirty="0">
                <a:solidFill>
                  <a:srgbClr val="FF0000"/>
                </a:solidFill>
              </a:rPr>
              <a:t>combinatorial matching procedure</a:t>
            </a:r>
            <a:r>
              <a:rPr lang="en-GB" dirty="0"/>
              <a:t>, pairs of molecules are aligned – one is considered rigid, the other flexible, the program tries to decompose the flexible structure into relatively rigid portions, suitable for screening of large databases</a:t>
            </a:r>
          </a:p>
          <a:p>
            <a:endParaRPr lang="en-GB" dirty="0"/>
          </a:p>
          <a:p>
            <a:r>
              <a:rPr lang="en-GB" dirty="0"/>
              <a:t>other software: DISCO, RECEPS, AUTFIT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5468" y="6443831"/>
            <a:ext cx="8273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Höltje</a:t>
            </a:r>
            <a:r>
              <a:rPr lang="en-GB" sz="1400" dirty="0"/>
              <a:t>, H.-D. et al.: Molecular </a:t>
            </a:r>
            <a:r>
              <a:rPr lang="en-GB" sz="1400" dirty="0" err="1"/>
              <a:t>Modeling</a:t>
            </a:r>
            <a:r>
              <a:rPr lang="en-GB" sz="1400" dirty="0"/>
              <a:t> – Basic Principles and Applications, Wiley-VCH, </a:t>
            </a:r>
            <a:r>
              <a:rPr lang="en-GB" sz="1400" dirty="0" err="1"/>
              <a:t>Weinheim</a:t>
            </a:r>
            <a:r>
              <a:rPr lang="en-GB" sz="1400" dirty="0"/>
              <a:t> 2008, 3</a:t>
            </a:r>
            <a:r>
              <a:rPr lang="en-GB" sz="1400" baseline="30000" dirty="0"/>
              <a:t>rd</a:t>
            </a:r>
            <a:r>
              <a:rPr lang="en-GB" sz="1400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7246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2741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Pharmacophore-based </a:t>
            </a:r>
            <a:r>
              <a:rPr lang="cs-CZ" dirty="0" err="1"/>
              <a:t>searching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31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Methods of Superposition:</a:t>
            </a:r>
            <a:br>
              <a:rPr lang="en-GB" dirty="0"/>
            </a:br>
            <a:r>
              <a:rPr lang="en-GB" b="1" dirty="0"/>
              <a:t>Superposition of Molecular Fields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molecules recognize each other by characteristic properties on or outside their </a:t>
            </a:r>
            <a:r>
              <a:rPr lang="en-GB" dirty="0" err="1"/>
              <a:t>vdW</a:t>
            </a:r>
            <a:r>
              <a:rPr lang="en-GB" dirty="0"/>
              <a:t> volume</a:t>
            </a:r>
          </a:p>
          <a:p>
            <a:r>
              <a:rPr lang="en-GB" dirty="0"/>
              <a:t>for this purpose, molecule is located in a 3D grid and each grid point is loaded with a </a:t>
            </a:r>
            <a:r>
              <a:rPr lang="en-GB" dirty="0">
                <a:solidFill>
                  <a:srgbClr val="FF0000"/>
                </a:solidFill>
              </a:rPr>
              <a:t>certain characteristic property measure </a:t>
            </a:r>
            <a:r>
              <a:rPr lang="en-GB" dirty="0"/>
              <a:t>(</a:t>
            </a:r>
            <a:r>
              <a:rPr lang="en-GB" b="1" dirty="0"/>
              <a:t>charge distribution, hydrophobic potential, size of the volume</a:t>
            </a:r>
            <a:r>
              <a:rPr lang="en-GB" dirty="0"/>
              <a:t>)</a:t>
            </a:r>
          </a:p>
          <a:p>
            <a:r>
              <a:rPr lang="en-GB" dirty="0"/>
              <a:t>one molecule with conformation limits is chosen as template an</a:t>
            </a:r>
            <a:r>
              <a:rPr lang="cs-CZ" dirty="0"/>
              <a:t>d</a:t>
            </a:r>
            <a:r>
              <a:rPr lang="en-GB" dirty="0"/>
              <a:t> all trial molecule grids are manipulated to by </a:t>
            </a:r>
            <a:r>
              <a:rPr lang="en-GB" b="1" dirty="0"/>
              <a:t>rotation and translation to find the best fit</a:t>
            </a:r>
            <a:r>
              <a:rPr lang="en-GB" dirty="0"/>
              <a:t> of the grid values</a:t>
            </a:r>
          </a:p>
          <a:p>
            <a:r>
              <a:rPr lang="en-GB" dirty="0"/>
              <a:t>time-consuming → other field properties used: electrostatic field, Lennard-Jones potential</a:t>
            </a:r>
          </a:p>
          <a:p>
            <a:r>
              <a:rPr lang="en-GB" b="1" dirty="0">
                <a:solidFill>
                  <a:srgbClr val="FF0000"/>
                </a:solidFill>
              </a:rPr>
              <a:t>suitable for dissimilar compounds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65468" y="6443831"/>
            <a:ext cx="8273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Höltje</a:t>
            </a:r>
            <a:r>
              <a:rPr lang="en-GB" sz="1400" dirty="0"/>
              <a:t>, H.-D. et al.: Molecular </a:t>
            </a:r>
            <a:r>
              <a:rPr lang="en-GB" sz="1400" dirty="0" err="1"/>
              <a:t>Modeling</a:t>
            </a:r>
            <a:r>
              <a:rPr lang="en-GB" sz="1400" dirty="0"/>
              <a:t> – Basic Principles and Applications, Wiley-VCH, </a:t>
            </a:r>
            <a:r>
              <a:rPr lang="en-GB" sz="1400" dirty="0" err="1"/>
              <a:t>Weinheim</a:t>
            </a:r>
            <a:r>
              <a:rPr lang="en-GB" sz="1400" dirty="0"/>
              <a:t> 2008, 3</a:t>
            </a:r>
            <a:r>
              <a:rPr lang="en-GB" sz="1400" baseline="30000" dirty="0"/>
              <a:t>rd</a:t>
            </a:r>
            <a:r>
              <a:rPr lang="en-GB" sz="1400" dirty="0"/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619887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A4559-C43F-49FA-BDC9-118554F7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Superposition – flexible alignment</a:t>
            </a:r>
          </a:p>
        </p:txBody>
      </p:sp>
      <p:pic>
        <p:nvPicPr>
          <p:cNvPr id="1026" name="Picture 2" descr="Flare provides you with the tools to generate reliable alignments of multiple ligands. Cresset’s patented ligand comparison method, which aligns and scores molecules, generates biologically relevant c">
            <a:extLst>
              <a:ext uri="{FF2B5EF4-FFF2-40B4-BE49-F238E27FC236}">
                <a16:creationId xmlns:a16="http://schemas.microsoft.com/office/drawing/2014/main" id="{69E8491C-8A31-46E7-A302-EF0AB220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62" y="1690688"/>
            <a:ext cx="698182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3C99C58-A340-4CE8-92F6-2C69577796D7}"/>
              </a:ext>
            </a:extLst>
          </p:cNvPr>
          <p:cNvSpPr txBox="1"/>
          <p:nvPr/>
        </p:nvSpPr>
        <p:spPr>
          <a:xfrm>
            <a:off x="3960974" y="5633407"/>
            <a:ext cx="82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Compare congeneric and diverse active ligands to understand SAR and build models and pharmacophores (cresset-group.com)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3404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model from active ligands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8" y="1690688"/>
            <a:ext cx="5801784" cy="4351338"/>
          </a:xfrm>
        </p:spPr>
      </p:pic>
      <p:sp>
        <p:nvSpPr>
          <p:cNvPr id="5" name="Obdélník 4"/>
          <p:cNvSpPr/>
          <p:nvPr/>
        </p:nvSpPr>
        <p:spPr>
          <a:xfrm>
            <a:off x="6492346" y="4784636"/>
            <a:ext cx="5207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 example of a pharmacophore model of the </a:t>
            </a:r>
            <a:r>
              <a:rPr lang="en-GB" dirty="0">
                <a:hlinkClick r:id="rId3" tooltip="Benzodiazepine"/>
              </a:rPr>
              <a:t>benzodiazepine</a:t>
            </a:r>
            <a:r>
              <a:rPr lang="en-GB" dirty="0"/>
              <a:t> binding site on the </a:t>
            </a:r>
            <a:r>
              <a:rPr lang="en-GB" dirty="0">
                <a:hlinkClick r:id="rId4" tooltip="GABAA receptor"/>
              </a:rPr>
              <a:t>GABA</a:t>
            </a:r>
            <a:r>
              <a:rPr lang="en-GB" baseline="-25000" dirty="0">
                <a:hlinkClick r:id="rId4" tooltip="GABAA receptor"/>
              </a:rPr>
              <a:t>A</a:t>
            </a:r>
            <a:r>
              <a:rPr lang="en-GB" dirty="0">
                <a:hlinkClick r:id="rId4" tooltip="GABAA receptor"/>
              </a:rPr>
              <a:t> receptor</a:t>
            </a:r>
            <a:r>
              <a:rPr lang="en-GB" dirty="0"/>
              <a:t>. White sticks represent the carbon atoms of the benzodiazepine </a:t>
            </a:r>
            <a:r>
              <a:rPr lang="en-GB" dirty="0">
                <a:hlinkClick r:id="rId5" tooltip="Diazepam"/>
              </a:rPr>
              <a:t>diazepam</a:t>
            </a:r>
            <a:r>
              <a:rPr lang="en-GB" dirty="0"/>
              <a:t>, while green represents carbon atoms of the </a:t>
            </a:r>
            <a:r>
              <a:rPr lang="en-GB" dirty="0" err="1"/>
              <a:t>nonbenzodiazepine</a:t>
            </a:r>
            <a:r>
              <a:rPr lang="en-GB" dirty="0"/>
              <a:t> </a:t>
            </a:r>
            <a:r>
              <a:rPr lang="en-GB" dirty="0">
                <a:hlinkClick r:id="rId6" tooltip="CGS-9896"/>
              </a:rPr>
              <a:t>CGS-9896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865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annotation points to become pharmacophore features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221" y="1781019"/>
            <a:ext cx="71259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68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Pharmacophore model from active ligands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55077" y="1983545"/>
            <a:ext cx="99177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important feature of the binding site might be missed (because it was not present in any of the known active ligands)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excessive features included in the pharmacophore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 is not known, which conformation of the active molecule binds to the binding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81686" y="5469099"/>
            <a:ext cx="2827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to minimize the risks</a:t>
            </a:r>
            <a:endParaRPr lang="cs-CZ" sz="2400" b="1" dirty="0"/>
          </a:p>
        </p:txBody>
      </p:sp>
      <p:sp>
        <p:nvSpPr>
          <p:cNvPr id="8" name="Šipka: doprava 7"/>
          <p:cNvSpPr/>
          <p:nvPr/>
        </p:nvSpPr>
        <p:spPr>
          <a:xfrm>
            <a:off x="4178104" y="5486400"/>
            <a:ext cx="1580271" cy="444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26839" y="5469098"/>
            <a:ext cx="5336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use structurally diverse active molecules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27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Identification of Pharmacophores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software program can identify potential binding centres: HBD, HBA, aromatic rings, acidic groups, basic groups… hydrophobic centres (hydrocarbon skeleton, </a:t>
            </a:r>
            <a:r>
              <a:rPr lang="en-GB" sz="2400" i="1" dirty="0"/>
              <a:t>i.e.</a:t>
            </a:r>
            <a:r>
              <a:rPr lang="en-GB" sz="2400" dirty="0"/>
              <a:t> ˃ 3C)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four triangles identified</a:t>
            </a:r>
          </a:p>
          <a:p>
            <a:r>
              <a:rPr lang="en-GB" sz="2400" dirty="0"/>
              <a:t>generation of different conformations and for each conformation a set a of pharmacophore triangles is defined</a:t>
            </a:r>
          </a:p>
          <a:p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2525485" y="6419808"/>
            <a:ext cx="8133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Patrick GL: An Introduction to Medicinal Chemistry, Oxford University Press, New York 2009, 4th Ed.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3623" y="2899955"/>
            <a:ext cx="6570617" cy="2495006"/>
            <a:chOff x="3417461" y="3295682"/>
            <a:chExt cx="5148072" cy="18079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461" y="3295682"/>
              <a:ext cx="5148072" cy="14112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72318" y="4795862"/>
              <a:ext cx="3247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Fig. 17.16 Pharmacophore ID in dopamine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71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Automatic Identification of Pharmacophores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is advisable to start with the </a:t>
            </a:r>
            <a:r>
              <a:rPr lang="en-GB" b="1" dirty="0"/>
              <a:t>most active </a:t>
            </a:r>
            <a:r>
              <a:rPr lang="en-GB" dirty="0"/>
              <a:t>and</a:t>
            </a:r>
            <a:r>
              <a:rPr lang="en-GB" b="1" dirty="0"/>
              <a:t> most rigid </a:t>
            </a:r>
            <a:r>
              <a:rPr lang="en-GB" dirty="0"/>
              <a:t>compound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5485" y="6419808"/>
            <a:ext cx="8133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Patrick GL: An Introduction to Medicinal Chemistry, Oxford University Press, New York 2009, 4th Ed.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6741" y="3281530"/>
            <a:ext cx="4696968" cy="1751746"/>
            <a:chOff x="3747516" y="2301817"/>
            <a:chExt cx="4696968" cy="1751746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16" y="2301817"/>
              <a:ext cx="4696968" cy="15179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21085" y="3745786"/>
              <a:ext cx="1997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Fig. 17.27 Test structures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2388" y="3312011"/>
            <a:ext cx="4663440" cy="1875154"/>
            <a:chOff x="6592388" y="3312011"/>
            <a:chExt cx="4663440" cy="18751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388" y="3312011"/>
              <a:ext cx="4663440" cy="14874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885611" y="4879388"/>
              <a:ext cx="2428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Fig. 17.28 Pharmacophore plot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866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2741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Similarity searching using</a:t>
            </a:r>
            <a:br>
              <a:rPr lang="cs-CZ" dirty="0"/>
            </a:br>
            <a:r>
              <a:rPr lang="cs-CZ" dirty="0"/>
              <a:t>MOLECULAR </a:t>
            </a:r>
            <a:r>
              <a:rPr lang="en-GB" dirty="0"/>
              <a:t>FINGERPRINTS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35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Descriptors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molecular property descriptors</a:t>
            </a:r>
          </a:p>
          <a:p>
            <a:pPr lvl="1"/>
            <a:r>
              <a:rPr lang="en-GB" dirty="0"/>
              <a:t>MW, </a:t>
            </a:r>
            <a:r>
              <a:rPr lang="en-GB" dirty="0" err="1"/>
              <a:t>ClogP</a:t>
            </a:r>
            <a:r>
              <a:rPr lang="en-GB" dirty="0"/>
              <a:t>, TPSA (topological polar surface area), HBD/HBA</a:t>
            </a:r>
          </a:p>
          <a:p>
            <a:r>
              <a:rPr lang="en-GB" b="1" dirty="0"/>
              <a:t>topological descriptors</a:t>
            </a:r>
          </a:p>
          <a:p>
            <a:pPr lvl="1"/>
            <a:r>
              <a:rPr lang="en-GB" dirty="0"/>
              <a:t>topological indexes </a:t>
            </a:r>
          </a:p>
          <a:p>
            <a:pPr lvl="2"/>
            <a:r>
              <a:rPr lang="en-GB" dirty="0"/>
              <a:t>Wiener, </a:t>
            </a:r>
            <a:r>
              <a:rPr lang="en-GB" dirty="0" err="1"/>
              <a:t>Randić</a:t>
            </a:r>
            <a:r>
              <a:rPr lang="en-GB" dirty="0"/>
              <a:t>, </a:t>
            </a:r>
            <a:r>
              <a:rPr lang="en-GB" dirty="0" err="1"/>
              <a:t>Petitjean</a:t>
            </a:r>
            <a:r>
              <a:rPr lang="en-GB" dirty="0"/>
              <a:t>, Zagreb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molecular fingerprints</a:t>
            </a:r>
          </a:p>
          <a:p>
            <a:pPr lvl="2"/>
            <a:r>
              <a:rPr lang="en-GB" dirty="0"/>
              <a:t>Knowledge-based fingerprints  = Structure-key fingerprints</a:t>
            </a:r>
          </a:p>
          <a:p>
            <a:pPr lvl="2"/>
            <a:r>
              <a:rPr lang="en-GB" dirty="0"/>
              <a:t>Information-based fingerprints = Hash-key fingerprints </a:t>
            </a:r>
          </a:p>
          <a:p>
            <a:r>
              <a:rPr lang="en-GB" b="1" dirty="0"/>
              <a:t>topographical descriptors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67361" y="6422315"/>
            <a:ext cx="645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Brown N.: </a:t>
            </a:r>
            <a:r>
              <a:rPr lang="en-GB" sz="1400" i="1" dirty="0"/>
              <a:t>In </a:t>
            </a:r>
            <a:r>
              <a:rPr lang="en-GB" sz="1400" i="1" dirty="0" err="1"/>
              <a:t>Silico</a:t>
            </a:r>
            <a:r>
              <a:rPr lang="en-GB" sz="1400" i="1" dirty="0"/>
              <a:t> </a:t>
            </a:r>
            <a:r>
              <a:rPr lang="en-GB" sz="1400" dirty="0"/>
              <a:t>Medicinal Chemistry, Royal Society of Chemistry, Cambridge 2016</a:t>
            </a:r>
          </a:p>
        </p:txBody>
      </p:sp>
    </p:spTree>
    <p:extLst>
      <p:ext uri="{BB962C8B-B14F-4D97-AF65-F5344CB8AC3E}">
        <p14:creationId xmlns:p14="http://schemas.microsoft.com/office/powerpoint/2010/main" val="1779052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Fingerprints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defined as the transformation of a molecular graph into a string of variables, most often binary variables</a:t>
            </a:r>
          </a:p>
          <a:p>
            <a:r>
              <a:rPr lang="en-GB" sz="2400" dirty="0"/>
              <a:t>originally developed to rapidly speed-up accurate screen-out of chemical structures</a:t>
            </a:r>
          </a:p>
          <a:p>
            <a:r>
              <a:rPr lang="en-GB" sz="2400" dirty="0"/>
              <a:t>fingerprints = a vector of Binary, categorical, integer or real-valued data that can be a</a:t>
            </a:r>
            <a:r>
              <a:rPr lang="cs-CZ" sz="2400" dirty="0"/>
              <a:t>p</a:t>
            </a:r>
            <a:r>
              <a:rPr lang="en-GB" sz="2400" dirty="0"/>
              <a:t>plied as a mask screen, a complexity measure of to calculate similarities between objects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knowledge-based fingerprints </a:t>
            </a:r>
            <a:r>
              <a:rPr lang="en-GB" sz="2400" dirty="0"/>
              <a:t>encodes a known molecular structure moiety (</a:t>
            </a:r>
            <a:r>
              <a:rPr lang="cs-CZ" sz="2400" dirty="0" err="1"/>
              <a:t>based</a:t>
            </a:r>
            <a:r>
              <a:rPr lang="cs-CZ" sz="2400" dirty="0"/>
              <a:t> on </a:t>
            </a:r>
            <a:r>
              <a:rPr lang="en-GB" sz="2400" dirty="0"/>
              <a:t>explicitly defined </a:t>
            </a:r>
            <a:r>
              <a:rPr lang="en-GB" sz="2400" b="1" dirty="0"/>
              <a:t>dictionary of molecular keys </a:t>
            </a:r>
            <a:r>
              <a:rPr lang="en-GB" sz="2400" dirty="0"/>
              <a:t>or substructures), may be partly biased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information-based fingerprints </a:t>
            </a:r>
            <a:r>
              <a:rPr lang="en-GB" sz="2400" dirty="0"/>
              <a:t>uses substructure enumeration techniques to encode typically linear of circular fragments from molecular structure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67361" y="6422315"/>
            <a:ext cx="645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Brown N.: </a:t>
            </a:r>
            <a:r>
              <a:rPr lang="en-GB" sz="1400" i="1" dirty="0"/>
              <a:t>In </a:t>
            </a:r>
            <a:r>
              <a:rPr lang="en-GB" sz="1400" i="1" dirty="0" err="1"/>
              <a:t>Silico</a:t>
            </a:r>
            <a:r>
              <a:rPr lang="en-GB" sz="1400" i="1" dirty="0"/>
              <a:t> </a:t>
            </a:r>
            <a:r>
              <a:rPr lang="en-GB" sz="1400" dirty="0"/>
              <a:t>Medicinal Chemistry, Royal Society of Chemistry, Cambridge 2016</a:t>
            </a:r>
          </a:p>
        </p:txBody>
      </p:sp>
    </p:spTree>
    <p:extLst>
      <p:ext uri="{BB962C8B-B14F-4D97-AF65-F5344CB8AC3E}">
        <p14:creationId xmlns:p14="http://schemas.microsoft.com/office/powerpoint/2010/main" val="320123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Pharmacophore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3D pharmacophore represents the </a:t>
            </a:r>
            <a:r>
              <a:rPr lang="en-GB" b="1" dirty="0"/>
              <a:t>relative position of important binding groups in space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disregards the molecular skeleton </a:t>
            </a:r>
            <a:r>
              <a:rPr lang="en-GB" dirty="0"/>
              <a:t>that holds them there</a:t>
            </a:r>
          </a:p>
          <a:p>
            <a:r>
              <a:rPr lang="en-GB" dirty="0"/>
              <a:t>3D chemical databases (</a:t>
            </a:r>
            <a:r>
              <a:rPr lang="en-GB" i="1" dirty="0"/>
              <a:t>e.g.</a:t>
            </a:r>
            <a:r>
              <a:rPr lang="en-GB" dirty="0"/>
              <a:t> CSD) can be used for searching the structures, that could adopt the stable conformation containing the required pharmacophore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5485" y="6419808"/>
            <a:ext cx="8133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Patrick GL: An Introduction to Medicinal Chemistry, Oxford University Press, New York 2009, 4th Ed.</a:t>
            </a:r>
          </a:p>
        </p:txBody>
      </p:sp>
    </p:spTree>
    <p:extLst>
      <p:ext uri="{BB962C8B-B14F-4D97-AF65-F5344CB8AC3E}">
        <p14:creationId xmlns:p14="http://schemas.microsoft.com/office/powerpoint/2010/main" val="15768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Knowledge-based fingerprints </a:t>
            </a:r>
            <a:r>
              <a:rPr lang="cs-CZ" dirty="0"/>
              <a:t>vs.</a:t>
            </a:r>
            <a:r>
              <a:rPr lang="en-GB" dirty="0"/>
              <a:t> information-based fingerprints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020" y="2025518"/>
            <a:ext cx="5494253" cy="40790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867361" y="6422315"/>
            <a:ext cx="645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Brown N.: </a:t>
            </a:r>
            <a:r>
              <a:rPr lang="en-GB" sz="1400" i="1" dirty="0"/>
              <a:t>In </a:t>
            </a:r>
            <a:r>
              <a:rPr lang="en-GB" sz="1400" i="1" dirty="0" err="1"/>
              <a:t>Silico</a:t>
            </a:r>
            <a:r>
              <a:rPr lang="en-GB" sz="1400" i="1" dirty="0"/>
              <a:t> </a:t>
            </a:r>
            <a:r>
              <a:rPr lang="en-GB" sz="1400" dirty="0"/>
              <a:t>Medicinal Chemistry, Royal Society of Chemistry, Cambridge 2016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38200" y="3438659"/>
            <a:ext cx="2136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Knowledge-based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fingerprints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=</a:t>
            </a:r>
          </a:p>
          <a:p>
            <a:r>
              <a:rPr lang="cs-CZ" dirty="0" err="1">
                <a:solidFill>
                  <a:srgbClr val="FF0000"/>
                </a:solidFill>
              </a:rPr>
              <a:t>Structure-key</a:t>
            </a:r>
            <a:r>
              <a:rPr lang="en-GB" dirty="0">
                <a:solidFill>
                  <a:srgbClr val="FF0000"/>
                </a:solidFill>
              </a:rPr>
              <a:t> fingerprints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730803" y="2699995"/>
            <a:ext cx="2136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Information-based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fingerprints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=</a:t>
            </a:r>
          </a:p>
          <a:p>
            <a:r>
              <a:rPr lang="en-GB" dirty="0">
                <a:solidFill>
                  <a:srgbClr val="FF0000"/>
                </a:solidFill>
              </a:rPr>
              <a:t>Hash-Key fingerprints</a:t>
            </a:r>
          </a:p>
        </p:txBody>
      </p:sp>
    </p:spTree>
    <p:extLst>
      <p:ext uri="{BB962C8B-B14F-4D97-AF65-F5344CB8AC3E}">
        <p14:creationId xmlns:p14="http://schemas.microsoft.com/office/powerpoint/2010/main" val="214044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Information-Based Fingerprints</a:t>
            </a:r>
            <a:br>
              <a:rPr lang="en-GB" dirty="0"/>
            </a:br>
            <a:r>
              <a:rPr lang="en-GB" dirty="0"/>
              <a:t>= </a:t>
            </a:r>
            <a:r>
              <a:rPr lang="en-GB" b="1" dirty="0"/>
              <a:t>Hash Key Fingerprints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coding the molecular graph structure into a fingerprint more similar to a mathematical graph-vector transform</a:t>
            </a:r>
          </a:p>
          <a:p>
            <a:r>
              <a:rPr lang="en-GB" dirty="0"/>
              <a:t>originally designed for screen-out of molecule when conducting a substructure search</a:t>
            </a:r>
          </a:p>
          <a:p>
            <a:pPr lvl="3"/>
            <a:endParaRPr lang="en-GB" dirty="0"/>
          </a:p>
          <a:p>
            <a:r>
              <a:rPr lang="en-GB" b="1" dirty="0"/>
              <a:t>Fingal fingerprints</a:t>
            </a:r>
          </a:p>
          <a:p>
            <a:pPr lvl="1"/>
            <a:r>
              <a:rPr lang="en-GB" dirty="0"/>
              <a:t>algorithm of „Daylight Chemical Information Systems“ for </a:t>
            </a:r>
            <a:r>
              <a:rPr lang="en-GB" i="1" dirty="0"/>
              <a:t>de novo </a:t>
            </a:r>
            <a:r>
              <a:rPr lang="en-GB" dirty="0"/>
              <a:t>design including frequency of molecular features, geometry of the molecule</a:t>
            </a:r>
          </a:p>
          <a:p>
            <a:r>
              <a:rPr lang="en-GB" b="1" dirty="0"/>
              <a:t>Morgan fingerprints</a:t>
            </a:r>
          </a:p>
          <a:p>
            <a:pPr lvl="1"/>
            <a:r>
              <a:rPr lang="en-GB" dirty="0"/>
              <a:t>have a long history  in cheminformatics, elaborated by Henry Morgan who worked for Chem. </a:t>
            </a:r>
            <a:r>
              <a:rPr lang="en-GB" dirty="0" err="1"/>
              <a:t>Abstr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Morgan algorithm is a method to </a:t>
            </a:r>
            <a:r>
              <a:rPr lang="en-GB" dirty="0" err="1"/>
              <a:t>canonicalise</a:t>
            </a:r>
            <a:r>
              <a:rPr lang="en-GB" dirty="0"/>
              <a:t> a molecular structure such that the </a:t>
            </a:r>
            <a:r>
              <a:rPr lang="en-GB" dirty="0">
                <a:solidFill>
                  <a:srgbClr val="FF0000"/>
                </a:solidFill>
              </a:rPr>
              <a:t>linear atom ordering is always the same for that particular structure </a:t>
            </a:r>
          </a:p>
          <a:p>
            <a:pPr lvl="1"/>
            <a:r>
              <a:rPr lang="en-GB" dirty="0"/>
              <a:t>circular fingerprint originally for rapid search in chem. databases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67361" y="6422315"/>
            <a:ext cx="645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Brown N.: </a:t>
            </a:r>
            <a:r>
              <a:rPr lang="en-GB" sz="1400" i="1" dirty="0"/>
              <a:t>In </a:t>
            </a:r>
            <a:r>
              <a:rPr lang="en-GB" sz="1400" i="1" dirty="0" err="1"/>
              <a:t>Silico</a:t>
            </a:r>
            <a:r>
              <a:rPr lang="en-GB" sz="1400" i="1" dirty="0"/>
              <a:t> </a:t>
            </a:r>
            <a:r>
              <a:rPr lang="en-GB" sz="1400" dirty="0"/>
              <a:t>Medicinal Chemistry, Royal Society of Chemistry, Cambridge 2016</a:t>
            </a:r>
          </a:p>
        </p:txBody>
      </p:sp>
    </p:spTree>
    <p:extLst>
      <p:ext uri="{BB962C8B-B14F-4D97-AF65-F5344CB8AC3E}">
        <p14:creationId xmlns:p14="http://schemas.microsoft.com/office/powerpoint/2010/main" val="4156869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987821" y="610011"/>
            <a:ext cx="5181600" cy="4351338"/>
          </a:xfrm>
        </p:spPr>
        <p:txBody>
          <a:bodyPr/>
          <a:lstStyle/>
          <a:p>
            <a:r>
              <a:rPr lang="en-GB" dirty="0"/>
              <a:t>Morgan fingerprints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914399" y="610011"/>
            <a:ext cx="5181600" cy="4351338"/>
          </a:xfrm>
        </p:spPr>
        <p:txBody>
          <a:bodyPr/>
          <a:lstStyle/>
          <a:p>
            <a:r>
              <a:rPr lang="en-GB" dirty="0"/>
              <a:t>Fingal fingerprints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70" y="1130215"/>
            <a:ext cx="3353081" cy="499416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867361" y="6576203"/>
            <a:ext cx="645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Brown N.: </a:t>
            </a:r>
            <a:r>
              <a:rPr lang="en-GB" sz="1400" i="1" dirty="0"/>
              <a:t>In </a:t>
            </a:r>
            <a:r>
              <a:rPr lang="en-GB" sz="1400" i="1" dirty="0" err="1"/>
              <a:t>Silico</a:t>
            </a:r>
            <a:r>
              <a:rPr lang="en-GB" sz="1400" i="1" dirty="0"/>
              <a:t> </a:t>
            </a:r>
            <a:r>
              <a:rPr lang="en-GB" sz="1400" dirty="0"/>
              <a:t>Medicinal Chemistry, Royal Society of Chemistry, Cambridge 2016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291" y="1860685"/>
            <a:ext cx="3518956" cy="41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5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6450"/>
            <a:ext cx="5588726" cy="4175485"/>
          </a:xfrm>
        </p:spPr>
      </p:pic>
      <p:sp>
        <p:nvSpPr>
          <p:cNvPr id="6" name="TextovéPole 5"/>
          <p:cNvSpPr txBox="1"/>
          <p:nvPr/>
        </p:nvSpPr>
        <p:spPr>
          <a:xfrm>
            <a:off x="6718300" y="2698750"/>
            <a:ext cx="5016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Tanimoto</a:t>
            </a:r>
            <a:r>
              <a:rPr lang="en-GB" b="1" dirty="0"/>
              <a:t> coefficient </a:t>
            </a:r>
            <a:r>
              <a:rPr lang="en-GB" dirty="0"/>
              <a:t>(index)</a:t>
            </a:r>
            <a:r>
              <a:rPr lang="cs-CZ" dirty="0"/>
              <a:t> - </a:t>
            </a:r>
            <a:r>
              <a:rPr lang="cs-CZ" b="1" dirty="0"/>
              <a:t>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most widely used metrics to compare fingerprints of two compounds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Identical</a:t>
            </a:r>
            <a:r>
              <a:rPr lang="en-US" dirty="0"/>
              <a:t> fingerprints </a:t>
            </a:r>
            <a:r>
              <a:rPr lang="en-US" b="1" dirty="0"/>
              <a:t>TI =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Practically similar </a:t>
            </a:r>
            <a:r>
              <a:rPr lang="en-US" dirty="0"/>
              <a:t>compounds in the drug design applications have similarity of their fingerprints of </a:t>
            </a:r>
            <a:r>
              <a:rPr lang="en-US" b="1" dirty="0"/>
              <a:t>TI </a:t>
            </a:r>
            <a:r>
              <a:rPr lang="cs-CZ" b="1" dirty="0"/>
              <a:t>&gt; 0.65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324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Ligand-Based Topological Pharmacophores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the most used topological descriptors type for </a:t>
            </a:r>
            <a:r>
              <a:rPr lang="en-GB" b="1" dirty="0" err="1"/>
              <a:t>bioisosteric</a:t>
            </a:r>
            <a:r>
              <a:rPr lang="en-GB" b="1" dirty="0"/>
              <a:t> replacement</a:t>
            </a:r>
            <a:r>
              <a:rPr lang="en-GB" dirty="0"/>
              <a:t> and </a:t>
            </a:r>
            <a:r>
              <a:rPr lang="en-GB" b="1" dirty="0"/>
              <a:t>scaffold hopping</a:t>
            </a:r>
            <a:r>
              <a:rPr lang="en-GB" dirty="0"/>
              <a:t>, they attempt to characterise potential 3D pharmacophore representations using atomic abstractions and </a:t>
            </a:r>
            <a:r>
              <a:rPr lang="en-GB" b="1" dirty="0">
                <a:solidFill>
                  <a:srgbClr val="FF0000"/>
                </a:solidFill>
              </a:rPr>
              <a:t>through-graph distances</a:t>
            </a:r>
            <a:r>
              <a:rPr lang="en-GB" dirty="0"/>
              <a:t> as a surrogate for through-space distances</a:t>
            </a:r>
          </a:p>
          <a:p>
            <a:r>
              <a:rPr lang="en-GB" dirty="0"/>
              <a:t>first ligand-base topological pharmacophore published was </a:t>
            </a:r>
            <a:r>
              <a:rPr lang="en-GB" b="1" dirty="0" err="1"/>
              <a:t>Similog</a:t>
            </a:r>
            <a:r>
              <a:rPr lang="en-GB" b="1" dirty="0"/>
              <a:t> descriptor</a:t>
            </a:r>
            <a:r>
              <a:rPr lang="en-GB" dirty="0"/>
              <a:t> (includes HBA/HBD, bulkiness, electro</a:t>
            </a:r>
            <a:r>
              <a:rPr lang="cs-CZ" dirty="0"/>
              <a:t> </a:t>
            </a:r>
            <a:r>
              <a:rPr lang="en-GB" dirty="0"/>
              <a:t>positivity)</a:t>
            </a:r>
          </a:p>
          <a:p>
            <a:r>
              <a:rPr lang="en-GB" dirty="0"/>
              <a:t>another was Chemically Advanced Search (CATS)</a:t>
            </a:r>
            <a:r>
              <a:rPr lang="en-GB" b="1" dirty="0"/>
              <a:t> fingerprint</a:t>
            </a:r>
            <a:r>
              <a:rPr lang="en-GB" dirty="0"/>
              <a:t>, developed for scaffold hopping</a:t>
            </a:r>
          </a:p>
        </p:txBody>
      </p:sp>
    </p:spTree>
    <p:extLst>
      <p:ext uri="{BB962C8B-B14F-4D97-AF65-F5344CB8AC3E}">
        <p14:creationId xmlns:p14="http://schemas.microsoft.com/office/powerpoint/2010/main" val="136971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3D Pharmacophore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Analysis of ligand-receptor complexes</a:t>
            </a:r>
          </a:p>
          <a:p>
            <a:pPr lvl="1"/>
            <a:r>
              <a:rPr lang="cs-CZ" dirty="0"/>
              <a:t>DIRECT METHOD</a:t>
            </a:r>
            <a:endParaRPr lang="en-GB" dirty="0"/>
          </a:p>
          <a:p>
            <a:pPr lvl="1"/>
            <a:r>
              <a:rPr lang="en-GB" dirty="0">
                <a:solidFill>
                  <a:srgbClr val="FF0000"/>
                </a:solidFill>
              </a:rPr>
              <a:t>X-ray crystallography</a:t>
            </a:r>
          </a:p>
          <a:p>
            <a:pPr lvl="1"/>
            <a:r>
              <a:rPr lang="en-GB" dirty="0"/>
              <a:t>SBDD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dirty="0"/>
              <a:t>Crystal structure of </a:t>
            </a:r>
            <a:r>
              <a:rPr lang="en-GB" b="1" dirty="0"/>
              <a:t>target-ligand complex </a:t>
            </a:r>
            <a:r>
              <a:rPr lang="en-GB" dirty="0"/>
              <a:t>can be downloaded and studied to identify the bonding interactions by measuring distances between likely binding groups in the drug and complementary binding groups in the binding site.</a:t>
            </a:r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3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3D Pharmacophore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GB" dirty="0"/>
              <a:t>Study of possible binding site without knowledge of ligand</a:t>
            </a:r>
          </a:p>
          <a:p>
            <a:pPr lvl="1"/>
            <a:r>
              <a:rPr lang="en-GB" dirty="0"/>
              <a:t>INDIRECT METHOD</a:t>
            </a:r>
          </a:p>
          <a:p>
            <a:pPr lvl="1"/>
            <a:r>
              <a:rPr lang="en-GB" dirty="0"/>
              <a:t>SBDD</a:t>
            </a:r>
          </a:p>
          <a:p>
            <a:pPr lvl="1"/>
            <a:endParaRPr lang="en-GB" dirty="0"/>
          </a:p>
          <a:p>
            <a:pPr marL="514350" indent="-514350">
              <a:buFont typeface="+mj-lt"/>
              <a:buAutoNum type="arabicPeriod" startAt="2"/>
            </a:pPr>
            <a:r>
              <a:rPr lang="en-GB" dirty="0"/>
              <a:t>Flexible alignment of active compounds</a:t>
            </a:r>
          </a:p>
          <a:p>
            <a:pPr lvl="1"/>
            <a:r>
              <a:rPr lang="en-GB" dirty="0"/>
              <a:t>INDIRECT METHOD</a:t>
            </a:r>
          </a:p>
          <a:p>
            <a:pPr lvl="1"/>
            <a:r>
              <a:rPr lang="en-GB" dirty="0"/>
              <a:t>LBDD</a:t>
            </a:r>
          </a:p>
          <a:p>
            <a:pPr marL="457200" lvl="1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GB" dirty="0"/>
              <a:t>3D pharmacophore can be identified from structure of a range of active compounds, they can be overlaid to find important binding groups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59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annotations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/>
              <a:t>Atom annotations</a:t>
            </a:r>
            <a:r>
              <a:rPr lang="en-US" b="1" dirty="0"/>
              <a:t> </a:t>
            </a:r>
            <a:r>
              <a:rPr lang="en-US" dirty="0"/>
              <a:t>are located directly on an atom of a molecule, such as "H-bond donor" or "cation" and typically indicate a function related to protein-ligand binding. </a:t>
            </a:r>
          </a:p>
          <a:p>
            <a:r>
              <a:rPr lang="en-US" b="1" i="1" dirty="0"/>
              <a:t>Centroid Annotations</a:t>
            </a:r>
            <a:r>
              <a:rPr lang="en-US" b="1" dirty="0"/>
              <a:t> </a:t>
            </a:r>
            <a:r>
              <a:rPr lang="en-US" dirty="0"/>
              <a:t>are located at the geometric center of a subset of the atoms of a molecule. For example, an </a:t>
            </a:r>
            <a:r>
              <a:rPr lang="en-US" b="1" dirty="0"/>
              <a:t>aromatic ring </a:t>
            </a:r>
            <a:r>
              <a:rPr lang="en-US" dirty="0"/>
              <a:t>annotation will typically be located at the centroid of the atoms of the ring. Centroid annotations can also be used to indicate </a:t>
            </a:r>
            <a:r>
              <a:rPr lang="en-US" b="1" dirty="0"/>
              <a:t>hydrophobic regions</a:t>
            </a:r>
            <a:r>
              <a:rPr lang="en-US" dirty="0"/>
              <a:t>. </a:t>
            </a:r>
          </a:p>
          <a:p>
            <a:r>
              <a:rPr lang="en-US" b="1" i="1" dirty="0"/>
              <a:t>Projected Annotations</a:t>
            </a:r>
            <a:r>
              <a:rPr lang="en-US" b="1" dirty="0"/>
              <a:t> </a:t>
            </a:r>
            <a:r>
              <a:rPr lang="en-US" dirty="0"/>
              <a:t>are (typically) located along implicit lone pair directions or implicit hydrogen directions and are used to annotate the location of possible hydrogen bond partners, metal ligation partners, or possible R-group atom locations.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9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annotations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00" y="306504"/>
            <a:ext cx="3390166" cy="614129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3852" y="1950122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Annotation points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12" y="2443950"/>
            <a:ext cx="7200757" cy="40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H-Bond Donors/Acceptors and Metal </a:t>
            </a:r>
            <a:r>
              <a:rPr lang="en-US" b="1" dirty="0" err="1"/>
              <a:t>Ligators</a:t>
            </a:r>
            <a:endParaRPr lang="en-US" b="1" dirty="0"/>
          </a:p>
          <a:p>
            <a:pPr lvl="1"/>
            <a:r>
              <a:rPr lang="en-US" b="1" dirty="0"/>
              <a:t>Don</a:t>
            </a:r>
            <a:r>
              <a:rPr lang="en-US" dirty="0"/>
              <a:t> annotates an H-bond donor </a:t>
            </a:r>
            <a:r>
              <a:rPr lang="en-US" b="1" dirty="0">
                <a:solidFill>
                  <a:srgbClr val="FF0000"/>
                </a:solidFill>
              </a:rPr>
              <a:t>heavy atom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Don2</a:t>
            </a:r>
            <a:r>
              <a:rPr lang="en-US" dirty="0"/>
              <a:t> annotates projected locations of potential H-bond acceptors (HA).</a:t>
            </a:r>
          </a:p>
          <a:p>
            <a:pPr lvl="1"/>
            <a:r>
              <a:rPr lang="en-US" b="1" dirty="0" err="1"/>
              <a:t>Acc</a:t>
            </a:r>
            <a:r>
              <a:rPr lang="en-US" dirty="0"/>
              <a:t> annotates an H-bond acceptor heavy atom.</a:t>
            </a:r>
          </a:p>
          <a:p>
            <a:pPr lvl="1"/>
            <a:r>
              <a:rPr lang="en-US" b="1" dirty="0"/>
              <a:t>Acc2</a:t>
            </a:r>
            <a:r>
              <a:rPr lang="en-US" dirty="0"/>
              <a:t> annotates projected locations of potential H-bond donors (HA).</a:t>
            </a:r>
          </a:p>
          <a:p>
            <a:pPr lvl="1"/>
            <a:r>
              <a:rPr lang="en-US" b="1" dirty="0"/>
              <a:t>ML</a:t>
            </a:r>
            <a:r>
              <a:rPr lang="en-US" dirty="0"/>
              <a:t> annotates a metal </a:t>
            </a:r>
            <a:r>
              <a:rPr lang="en-US" dirty="0" err="1"/>
              <a:t>ligator</a:t>
            </a:r>
            <a:r>
              <a:rPr lang="en-US" dirty="0"/>
              <a:t> heavy atom.</a:t>
            </a:r>
          </a:p>
          <a:p>
            <a:pPr lvl="1"/>
            <a:r>
              <a:rPr lang="en-US" b="1" dirty="0"/>
              <a:t>ML2</a:t>
            </a:r>
            <a:r>
              <a:rPr lang="en-US" dirty="0"/>
              <a:t> annotates projected locations of potential ligated metals.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Pharmacophore annotations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06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Pharmacophore from ligand-</a:t>
            </a:r>
            <a:r>
              <a:rPr lang="cs-CZ" sz="4000" b="1" dirty="0">
                <a:solidFill>
                  <a:srgbClr val="FF0000"/>
                </a:solidFill>
              </a:rPr>
              <a:t>receptor</a:t>
            </a:r>
            <a:r>
              <a:rPr lang="en-GB" sz="4000" b="1" dirty="0">
                <a:solidFill>
                  <a:srgbClr val="FF0000"/>
                </a:solidFill>
              </a:rPr>
              <a:t> complex(es)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method</a:t>
            </a:r>
          </a:p>
          <a:p>
            <a:r>
              <a:rPr lang="en-GB" dirty="0"/>
              <a:t>the most accurate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COMPLICATIONS</a:t>
            </a:r>
          </a:p>
          <a:p>
            <a:r>
              <a:rPr lang="en-GB" dirty="0"/>
              <a:t>ligands of different structural class might have different binding modes</a:t>
            </a:r>
          </a:p>
          <a:p>
            <a:r>
              <a:rPr lang="en-GB" dirty="0"/>
              <a:t>receptor flexibility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625943" y="1567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05859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1743</Words>
  <Application>Microsoft Office PowerPoint</Application>
  <PresentationFormat>Širokoúhlá obrazovka</PresentationFormat>
  <Paragraphs>185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Basics of Molecular Modelling of Drugs</vt:lpstr>
      <vt:lpstr>Pharmacophore-based searching</vt:lpstr>
      <vt:lpstr>3D Pharmacophore</vt:lpstr>
      <vt:lpstr>Methods for 3D Pharmacophore Identification</vt:lpstr>
      <vt:lpstr>Methods for 3D Pharmacophore Identification</vt:lpstr>
      <vt:lpstr>Pharmacophore annotations</vt:lpstr>
      <vt:lpstr>Pharmacophore annotations</vt:lpstr>
      <vt:lpstr>Pharmacophore annotations</vt:lpstr>
      <vt:lpstr>Pharmacophore from ligand-receptor complex(es)</vt:lpstr>
      <vt:lpstr>Pharmacophore from ligand-target complex(es)</vt:lpstr>
      <vt:lpstr>Prezentace aplikace PowerPoint</vt:lpstr>
      <vt:lpstr>Volumes</vt:lpstr>
      <vt:lpstr>Pharmacophore model from the active site</vt:lpstr>
      <vt:lpstr>Pharmacophore model from the active site</vt:lpstr>
      <vt:lpstr>Pharmacophore model from the active site</vt:lpstr>
      <vt:lpstr>Pharmacophore model from the active site</vt:lpstr>
      <vt:lpstr>Pharmacophore model from the active site</vt:lpstr>
      <vt:lpstr>Pharmacophore model from active ligands</vt:lpstr>
      <vt:lpstr>Methods of Superposition: atom-by-atom superposition</vt:lpstr>
      <vt:lpstr>Methods of Superposition: Superposition of Molecular Fields</vt:lpstr>
      <vt:lpstr>Superposition – flexible alignment</vt:lpstr>
      <vt:lpstr>Pharmacophore model from active ligands</vt:lpstr>
      <vt:lpstr>Select annotation points to become pharmacophore features</vt:lpstr>
      <vt:lpstr>Pharmacophore model from active ligands</vt:lpstr>
      <vt:lpstr>Automatic Identification of Pharmacophores</vt:lpstr>
      <vt:lpstr>Automatic Identification of Pharmacophores</vt:lpstr>
      <vt:lpstr>Similarity searching using MOLECULAR FINGERPRINTS</vt:lpstr>
      <vt:lpstr>Molecular Descriptors</vt:lpstr>
      <vt:lpstr>Molecular Fingerprints</vt:lpstr>
      <vt:lpstr>Knowledge-based fingerprints vs. information-based fingerprints </vt:lpstr>
      <vt:lpstr>Information-Based Fingerprints = Hash Key Fingerprints</vt:lpstr>
      <vt:lpstr>Prezentace aplikace PowerPoint</vt:lpstr>
      <vt:lpstr>Prezentace aplikace PowerPoint</vt:lpstr>
      <vt:lpstr>Ligand-Based Topological Pharmacophores</vt:lpstr>
    </vt:vector>
  </TitlesOfParts>
  <Company>Univ. Karlova v Praze, Farmaceutická fakulta v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in Molecular Modeling of Drugs</dc:title>
  <dc:creator>Marta Kučerová</dc:creator>
  <cp:lastModifiedBy>Jan Zitko</cp:lastModifiedBy>
  <cp:revision>529</cp:revision>
  <dcterms:created xsi:type="dcterms:W3CDTF">2016-09-12T11:20:07Z</dcterms:created>
  <dcterms:modified xsi:type="dcterms:W3CDTF">2021-12-02T21:11:58Z</dcterms:modified>
</cp:coreProperties>
</file>