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2" r:id="rId4"/>
    <p:sldId id="259" r:id="rId5"/>
    <p:sldId id="257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FADE-FD8E-46FB-A384-3BF36AEEF422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0C0C7-4C09-4EB6-8F70-20B3A114EF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areonline.net/getvn.asp?v=12&amp;n=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Ledesma</a:t>
            </a:r>
            <a:r>
              <a:rPr lang="en-US" i="1" dirty="0" smtClean="0"/>
              <a:t>, R.D.; Valero-Mora, P. (2007). </a:t>
            </a:r>
            <a:r>
              <a:rPr lang="en-US" i="1" dirty="0" smtClean="0">
                <a:hlinkClick r:id="rId3"/>
              </a:rPr>
              <a:t>"Determining the Number of Factors to Retain in EFA: An easy-to-use computer program for carrying out Parallel Analysis"</a:t>
            </a:r>
            <a:r>
              <a:rPr lang="en-US" i="1" dirty="0" smtClean="0"/>
              <a:t>. Practical Assessment Research &amp; Evaluation. </a:t>
            </a:r>
            <a:r>
              <a:rPr lang="en-US" b="1" i="1" dirty="0" smtClean="0"/>
              <a:t>12</a:t>
            </a:r>
            <a:r>
              <a:rPr lang="en-US" i="1" dirty="0" smtClean="0"/>
              <a:t> (2): 1–11.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0C0C7-4C09-4EB6-8F70-20B3A114EF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ABC7B-B6E1-4A6D-85A3-09C7FEAD3E1C}" type="datetimeFigureOut">
              <a:rPr lang="en-US" smtClean="0"/>
              <a:t>20/12/2016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EC17-4C30-4E2D-9AF8-36ECF28703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EFA </a:t>
            </a:r>
            <a:r>
              <a:rPr lang="cs-CZ" dirty="0" err="1" smtClean="0"/>
              <a:t>and</a:t>
            </a:r>
            <a:r>
              <a:rPr lang="cs-CZ" dirty="0" smtClean="0"/>
              <a:t> network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Research</a:t>
            </a:r>
            <a:r>
              <a:rPr lang="cs-CZ" dirty="0" smtClean="0"/>
              <a:t> in personality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sectional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many </a:t>
            </a:r>
            <a:r>
              <a:rPr lang="cs-CZ" dirty="0" err="1" smtClean="0"/>
              <a:t>variables</a:t>
            </a:r>
            <a:r>
              <a:rPr lang="cs-CZ" dirty="0" smtClean="0"/>
              <a:t> (</a:t>
            </a:r>
            <a:r>
              <a:rPr lang="cs-CZ" dirty="0" err="1" smtClean="0"/>
              <a:t>items</a:t>
            </a:r>
            <a:r>
              <a:rPr lang="cs-CZ" dirty="0" smtClean="0"/>
              <a:t>) </a:t>
            </a:r>
            <a:r>
              <a:rPr lang="cs-CZ" dirty="0" err="1" smtClean="0"/>
              <a:t>from</a:t>
            </a:r>
            <a:r>
              <a:rPr lang="cs-CZ" dirty="0" smtClean="0"/>
              <a:t> multiple </a:t>
            </a:r>
            <a:r>
              <a:rPr lang="cs-CZ" dirty="0" err="1" smtClean="0"/>
              <a:t>subjects</a:t>
            </a:r>
            <a:endParaRPr lang="cs-CZ" dirty="0" smtClean="0"/>
          </a:p>
          <a:p>
            <a:r>
              <a:rPr lang="cs-CZ" dirty="0" smtClean="0"/>
              <a:t>-&gt; EFA to </a:t>
            </a:r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latent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endParaRPr lang="cs-CZ" dirty="0" smtClean="0"/>
          </a:p>
          <a:p>
            <a:r>
              <a:rPr lang="cs-CZ" dirty="0" err="1" smtClean="0"/>
              <a:t>latent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seen</a:t>
            </a:r>
            <a:r>
              <a:rPr lang="cs-CZ" dirty="0" smtClean="0"/>
              <a:t> as </a:t>
            </a:r>
            <a:r>
              <a:rPr lang="cs-CZ" dirty="0" err="1" smtClean="0"/>
              <a:t>causes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items</a:t>
            </a:r>
            <a:r>
              <a:rPr lang="cs-CZ" dirty="0" smtClean="0"/>
              <a:t> </a:t>
            </a:r>
            <a:r>
              <a:rPr lang="en-US" dirty="0" smtClean="0"/>
              <a:t>‘‘I like to go to parties’’ and ‘‘I have many friends’’ are</a:t>
            </a:r>
            <a:r>
              <a:rPr lang="cs-CZ" dirty="0" smtClean="0"/>
              <a:t> </a:t>
            </a:r>
            <a:r>
              <a:rPr lang="en-US" dirty="0" smtClean="0"/>
              <a:t>viewed as being causally dependent on a latent variable extraversion</a:t>
            </a:r>
            <a:endParaRPr lang="cs-CZ" dirty="0" smtClean="0"/>
          </a:p>
          <a:p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simply</a:t>
            </a:r>
            <a:r>
              <a:rPr lang="cs-CZ" dirty="0" smtClean="0"/>
              <a:t> as a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EFA / PCA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exploratory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/ </a:t>
            </a:r>
            <a:r>
              <a:rPr lang="cs-CZ" dirty="0" err="1" smtClean="0"/>
              <a:t>principal</a:t>
            </a:r>
            <a:r>
              <a:rPr lang="cs-CZ" dirty="0" smtClean="0"/>
              <a:t> </a:t>
            </a:r>
            <a:r>
              <a:rPr lang="cs-CZ" dirty="0" err="1" smtClean="0"/>
              <a:t>component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r>
              <a:rPr lang="cs-CZ" dirty="0" err="1" smtClean="0"/>
              <a:t>diff</a:t>
            </a:r>
            <a:r>
              <a:rPr lang="cs-CZ" dirty="0" smtClean="0"/>
              <a:t>? in EFA </a:t>
            </a:r>
            <a:r>
              <a:rPr lang="cs-CZ" dirty="0" err="1" smtClean="0"/>
              <a:t>we</a:t>
            </a:r>
            <a:r>
              <a:rPr lang="cs-CZ" dirty="0" smtClean="0"/>
              <a:t> are </a:t>
            </a:r>
            <a:r>
              <a:rPr lang="cs-CZ" dirty="0" err="1" smtClean="0"/>
              <a:t>looking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latent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, in PCA </a:t>
            </a:r>
            <a:r>
              <a:rPr lang="cs-CZ" dirty="0" err="1" smtClean="0"/>
              <a:t>we</a:t>
            </a:r>
            <a:r>
              <a:rPr lang="cs-CZ" dirty="0" smtClean="0"/>
              <a:t> are </a:t>
            </a:r>
            <a:r>
              <a:rPr lang="cs-CZ" dirty="0" err="1" smtClean="0"/>
              <a:t>replacing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fewer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r>
              <a:rPr lang="cs-CZ" dirty="0" err="1" smtClean="0"/>
              <a:t>extraction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 lvl="1"/>
            <a:r>
              <a:rPr lang="cs-CZ" dirty="0" err="1" smtClean="0"/>
              <a:t>criterions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/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selection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parallel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Ledesma</a:t>
            </a:r>
            <a:r>
              <a:rPr lang="cs-CZ" dirty="0" smtClean="0"/>
              <a:t>, </a:t>
            </a:r>
            <a:r>
              <a:rPr lang="cs-CZ" dirty="0" err="1" smtClean="0"/>
              <a:t>Valero</a:t>
            </a:r>
            <a:r>
              <a:rPr lang="cs-CZ" dirty="0" smtClean="0"/>
              <a:t>-Mora, 2007), </a:t>
            </a:r>
            <a:r>
              <a:rPr lang="cs-CZ" dirty="0" err="1" smtClean="0"/>
              <a:t>eigen</a:t>
            </a:r>
            <a:r>
              <a:rPr lang="cs-CZ" dirty="0" smtClean="0"/>
              <a:t> &gt; 1, </a:t>
            </a:r>
            <a:r>
              <a:rPr lang="cs-CZ" dirty="0" err="1" smtClean="0"/>
              <a:t>scree</a:t>
            </a:r>
            <a:r>
              <a:rPr lang="cs-CZ" dirty="0" smtClean="0"/>
              <a:t>, plot, </a:t>
            </a:r>
            <a:r>
              <a:rPr lang="cs-CZ" dirty="0" err="1" smtClean="0"/>
              <a:t>total</a:t>
            </a:r>
            <a:r>
              <a:rPr lang="cs-CZ" dirty="0" smtClean="0"/>
              <a:t> var </a:t>
            </a:r>
            <a:r>
              <a:rPr lang="cs-CZ" dirty="0" err="1" smtClean="0"/>
              <a:t>explained</a:t>
            </a:r>
            <a:endParaRPr lang="cs-CZ" dirty="0" smtClean="0"/>
          </a:p>
          <a:p>
            <a:r>
              <a:rPr lang="cs-CZ" dirty="0" err="1" smtClean="0"/>
              <a:t>rotation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 lvl="1"/>
            <a:r>
              <a:rPr lang="cs-CZ" dirty="0" err="1" smtClean="0"/>
              <a:t>orthogonal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oblique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„</a:t>
            </a:r>
            <a:r>
              <a:rPr lang="cs-CZ" dirty="0"/>
              <a:t>T</a:t>
            </a:r>
            <a:r>
              <a:rPr lang="en-US" dirty="0" smtClean="0"/>
              <a:t>he structural </a:t>
            </a:r>
            <a:r>
              <a:rPr lang="en-US" dirty="0" err="1" smtClean="0"/>
              <a:t>covariation</a:t>
            </a:r>
            <a:r>
              <a:rPr lang="en-US" dirty="0" smtClean="0"/>
              <a:t> in personality scales results from direct</a:t>
            </a:r>
            <a:r>
              <a:rPr lang="cs-CZ" dirty="0" smtClean="0"/>
              <a:t> </a:t>
            </a:r>
            <a:r>
              <a:rPr lang="en-US" dirty="0" smtClean="0"/>
              <a:t>interactions between the variables measured through personality</a:t>
            </a:r>
            <a:r>
              <a:rPr lang="cs-CZ" dirty="0" smtClean="0"/>
              <a:t> </a:t>
            </a:r>
            <a:r>
              <a:rPr lang="en-US" dirty="0" smtClean="0"/>
              <a:t>items.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For instance, one may suppose that people who like to go</a:t>
            </a:r>
            <a:r>
              <a:rPr lang="cs-CZ" dirty="0" smtClean="0"/>
              <a:t> </a:t>
            </a:r>
            <a:r>
              <a:rPr lang="en-US" dirty="0" smtClean="0"/>
              <a:t>to parties gain more friends because they meet more people, and</a:t>
            </a:r>
            <a:r>
              <a:rPr lang="cs-CZ" dirty="0" smtClean="0"/>
              <a:t> </a:t>
            </a:r>
            <a:r>
              <a:rPr lang="en-US" dirty="0" smtClean="0"/>
              <a:t>people who have more friends get invited to good parties more</a:t>
            </a:r>
            <a:r>
              <a:rPr lang="cs-CZ" dirty="0" smtClean="0"/>
              <a:t> </a:t>
            </a:r>
            <a:r>
              <a:rPr lang="en-US" dirty="0" smtClean="0"/>
              <a:t>often.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In this way, </a:t>
            </a:r>
            <a:r>
              <a:rPr lang="en-US" b="1" dirty="0" smtClean="0"/>
              <a:t>one can achieve an explanation of the relevant</a:t>
            </a:r>
            <a:r>
              <a:rPr lang="cs-CZ" b="1" dirty="0" smtClean="0"/>
              <a:t> </a:t>
            </a:r>
            <a:r>
              <a:rPr lang="en-US" b="1" dirty="0" smtClean="0"/>
              <a:t>pattern of </a:t>
            </a:r>
            <a:r>
              <a:rPr lang="en-US" b="1" dirty="0" err="1" smtClean="0"/>
              <a:t>covariation</a:t>
            </a:r>
            <a:r>
              <a:rPr lang="en-US" b="1" dirty="0" smtClean="0"/>
              <a:t> without having to posit latent variables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„A network </a:t>
            </a:r>
            <a:r>
              <a:rPr lang="cs-CZ" dirty="0" err="1" smtClean="0"/>
              <a:t>is</a:t>
            </a:r>
            <a:r>
              <a:rPr lang="cs-CZ" dirty="0" smtClean="0"/>
              <a:t>...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57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...</a:t>
            </a:r>
            <a:r>
              <a:rPr lang="en-US" dirty="0" smtClean="0"/>
              <a:t>an abstract </a:t>
            </a:r>
            <a:r>
              <a:rPr lang="en-US" b="1" dirty="0" smtClean="0"/>
              <a:t>model</a:t>
            </a:r>
            <a:r>
              <a:rPr lang="en-US" dirty="0" smtClean="0"/>
              <a:t> composed of a set of </a:t>
            </a:r>
            <a:r>
              <a:rPr lang="en-US" b="1" dirty="0" smtClean="0"/>
              <a:t>nodes</a:t>
            </a:r>
            <a:r>
              <a:rPr lang="en-US" dirty="0" smtClean="0"/>
              <a:t>, a set of edges, </a:t>
            </a:r>
            <a:r>
              <a:rPr lang="en-US" b="1" dirty="0" smtClean="0"/>
              <a:t>links</a:t>
            </a:r>
            <a:r>
              <a:rPr lang="en-US" dirty="0" smtClean="0"/>
              <a:t> or ties that connect the nodes,</a:t>
            </a:r>
            <a:r>
              <a:rPr lang="cs-CZ" dirty="0" smtClean="0"/>
              <a:t> </a:t>
            </a:r>
            <a:r>
              <a:rPr lang="en-US" dirty="0" smtClean="0"/>
              <a:t>together </a:t>
            </a:r>
            <a:r>
              <a:rPr lang="en-US" b="1" dirty="0" smtClean="0"/>
              <a:t>with information concerning</a:t>
            </a:r>
            <a:r>
              <a:rPr lang="en-US" dirty="0" smtClean="0"/>
              <a:t> the nature of </a:t>
            </a:r>
            <a:r>
              <a:rPr lang="en-US" b="1" dirty="0" smtClean="0"/>
              <a:t>the nodes</a:t>
            </a:r>
            <a:r>
              <a:rPr lang="cs-CZ" b="1" dirty="0" smtClean="0"/>
              <a:t> </a:t>
            </a:r>
            <a:r>
              <a:rPr lang="en-US" b="1" dirty="0" smtClean="0"/>
              <a:t>and </a:t>
            </a:r>
            <a:r>
              <a:rPr lang="cs-CZ" b="1" dirty="0" err="1" smtClean="0"/>
              <a:t>links</a:t>
            </a:r>
            <a:r>
              <a:rPr lang="cs-CZ" b="1" dirty="0" smtClean="0"/>
              <a:t>“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600"/>
            <a:ext cx="43529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network </a:t>
            </a:r>
            <a:r>
              <a:rPr lang="cs-CZ" dirty="0" err="1" smtClean="0"/>
              <a:t>information</a:t>
            </a:r>
            <a:r>
              <a:rPr lang="cs-CZ" dirty="0" smtClean="0"/>
              <a:t> in a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table: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6904874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correlation</a:t>
            </a:r>
            <a:r>
              <a:rPr lang="cs-CZ" dirty="0" smtClean="0"/>
              <a:t> network</a:t>
            </a:r>
          </a:p>
          <a:p>
            <a:r>
              <a:rPr lang="cs-CZ" dirty="0" err="1" smtClean="0"/>
              <a:t>partial</a:t>
            </a:r>
            <a:r>
              <a:rPr lang="cs-CZ" dirty="0" smtClean="0"/>
              <a:t>-</a:t>
            </a:r>
            <a:r>
              <a:rPr lang="cs-CZ" dirty="0" err="1" smtClean="0"/>
              <a:t>correlation</a:t>
            </a:r>
            <a:r>
              <a:rPr lang="cs-CZ" dirty="0" smtClean="0"/>
              <a:t> network</a:t>
            </a:r>
          </a:p>
          <a:p>
            <a:r>
              <a:rPr lang="cs-CZ" dirty="0" err="1" smtClean="0"/>
              <a:t>adaptive</a:t>
            </a:r>
            <a:r>
              <a:rPr lang="cs-CZ" dirty="0" smtClean="0"/>
              <a:t> LASSO network</a:t>
            </a:r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lasso</a:t>
            </a:r>
            <a:r>
              <a:rPr lang="cs-CZ" dirty="0" smtClean="0"/>
              <a:t> = </a:t>
            </a:r>
            <a:r>
              <a:rPr lang="en-US" dirty="0" smtClean="0"/>
              <a:t>least absolute shrinkage and selection operator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centrality</a:t>
            </a:r>
          </a:p>
          <a:p>
            <a:pPr lvl="1"/>
            <a:r>
              <a:rPr lang="en-US" dirty="0" smtClean="0"/>
              <a:t>how important a node is</a:t>
            </a:r>
          </a:p>
          <a:p>
            <a:pPr lvl="1"/>
            <a:r>
              <a:rPr lang="en-US" dirty="0" smtClean="0"/>
              <a:t>degree – number of connections</a:t>
            </a:r>
          </a:p>
          <a:p>
            <a:pPr lvl="1"/>
            <a:r>
              <a:rPr lang="en-US" dirty="0" smtClean="0"/>
              <a:t>strength – sum of </a:t>
            </a:r>
            <a:r>
              <a:rPr lang="en-US" dirty="0" err="1" smtClean="0"/>
              <a:t>absolut</a:t>
            </a:r>
            <a:r>
              <a:rPr lang="cs-CZ" dirty="0" smtClean="0"/>
              <a:t>e</a:t>
            </a:r>
            <a:r>
              <a:rPr lang="en-US" dirty="0" smtClean="0"/>
              <a:t> values of coefficients </a:t>
            </a:r>
          </a:p>
          <a:p>
            <a:pPr lvl="2"/>
            <a:r>
              <a:rPr lang="en-US" dirty="0" smtClean="0"/>
              <a:t>for weighted networks</a:t>
            </a:r>
            <a:endParaRPr lang="cs-CZ" dirty="0" smtClean="0"/>
          </a:p>
          <a:p>
            <a:pPr lvl="1"/>
            <a:r>
              <a:rPr lang="cs-CZ" dirty="0" err="1" smtClean="0"/>
              <a:t>closeness</a:t>
            </a:r>
            <a:r>
              <a:rPr lang="cs-CZ" dirty="0" smtClean="0"/>
              <a:t> – inverse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distances</a:t>
            </a:r>
            <a:endParaRPr lang="cs-CZ" dirty="0" smtClean="0"/>
          </a:p>
          <a:p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clustering</a:t>
            </a:r>
            <a:endParaRPr lang="cs-CZ" dirty="0" smtClean="0"/>
          </a:p>
          <a:p>
            <a:pPr lvl="1"/>
            <a:r>
              <a:rPr lang="en-US" dirty="0" smtClean="0"/>
              <a:t>number of</a:t>
            </a:r>
            <a:r>
              <a:rPr lang="cs-CZ" dirty="0" smtClean="0"/>
              <a:t> </a:t>
            </a:r>
            <a:r>
              <a:rPr lang="en-US" dirty="0" smtClean="0"/>
              <a:t>connections among the neighbors of a focal node over the maximum possible number of such connections</a:t>
            </a:r>
            <a:endParaRPr lang="cs-CZ" dirty="0" smtClean="0"/>
          </a:p>
          <a:p>
            <a:pPr lvl="2"/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node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redundant</a:t>
            </a:r>
            <a:endParaRPr lang="cs-CZ" dirty="0" smtClean="0"/>
          </a:p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clustering</a:t>
            </a:r>
            <a:r>
              <a:rPr lang="cs-CZ" dirty="0" smtClean="0"/>
              <a:t> (</a:t>
            </a:r>
            <a:r>
              <a:rPr lang="cs-CZ" dirty="0" err="1" smtClean="0"/>
              <a:t>transitivity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network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386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EFA and network analysis</vt:lpstr>
      <vt:lpstr>Research in personality</vt:lpstr>
      <vt:lpstr>EFA / PCA</vt:lpstr>
      <vt:lpstr>An alternative perspective:</vt:lpstr>
      <vt:lpstr>„A network is...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analysis</dc:title>
  <dc:creator>Marek Vranka</dc:creator>
  <cp:lastModifiedBy>Marek Vranka</cp:lastModifiedBy>
  <cp:revision>32</cp:revision>
  <dcterms:created xsi:type="dcterms:W3CDTF">2016-12-20T08:51:18Z</dcterms:created>
  <dcterms:modified xsi:type="dcterms:W3CDTF">2016-12-20T15:34:14Z</dcterms:modified>
</cp:coreProperties>
</file>