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3" r:id="rId2"/>
    <p:sldId id="269" r:id="rId3"/>
    <p:sldId id="305" r:id="rId4"/>
    <p:sldId id="323" r:id="rId5"/>
    <p:sldId id="273" r:id="rId6"/>
    <p:sldId id="257" r:id="rId7"/>
    <p:sldId id="266" r:id="rId8"/>
    <p:sldId id="299" r:id="rId9"/>
    <p:sldId id="307" r:id="rId10"/>
    <p:sldId id="309" r:id="rId11"/>
    <p:sldId id="308" r:id="rId12"/>
    <p:sldId id="268" r:id="rId13"/>
    <p:sldId id="267" r:id="rId14"/>
    <p:sldId id="288" r:id="rId15"/>
    <p:sldId id="289" r:id="rId16"/>
    <p:sldId id="290" r:id="rId17"/>
    <p:sldId id="324" r:id="rId18"/>
    <p:sldId id="325" r:id="rId19"/>
    <p:sldId id="258" r:id="rId20"/>
    <p:sldId id="278" r:id="rId21"/>
    <p:sldId id="300" r:id="rId22"/>
    <p:sldId id="271" r:id="rId23"/>
    <p:sldId id="295" r:id="rId24"/>
    <p:sldId id="282" r:id="rId25"/>
    <p:sldId id="275" r:id="rId26"/>
    <p:sldId id="281" r:id="rId27"/>
    <p:sldId id="277" r:id="rId28"/>
    <p:sldId id="304" r:id="rId29"/>
    <p:sldId id="284" r:id="rId30"/>
    <p:sldId id="314" r:id="rId31"/>
    <p:sldId id="315" r:id="rId32"/>
    <p:sldId id="320" r:id="rId33"/>
    <p:sldId id="276" r:id="rId34"/>
    <p:sldId id="283" r:id="rId35"/>
    <p:sldId id="316" r:id="rId36"/>
    <p:sldId id="270" r:id="rId37"/>
    <p:sldId id="272" r:id="rId38"/>
    <p:sldId id="298" r:id="rId39"/>
    <p:sldId id="326" r:id="rId40"/>
    <p:sldId id="306" r:id="rId41"/>
    <p:sldId id="293" r:id="rId42"/>
    <p:sldId id="294" r:id="rId43"/>
    <p:sldId id="296" r:id="rId44"/>
    <p:sldId id="322" r:id="rId45"/>
    <p:sldId id="303" r:id="rId46"/>
    <p:sldId id="301" r:id="rId47"/>
    <p:sldId id="302" r:id="rId48"/>
    <p:sldId id="285" r:id="rId49"/>
    <p:sldId id="286" r:id="rId50"/>
    <p:sldId id="287" r:id="rId51"/>
    <p:sldId id="297" r:id="rId52"/>
    <p:sldId id="319"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anonymous" lastIdx="9" clrIdx="0"/>
  <p:cmAuthor id="2" name="Marta Kučerová" initials="MK" lastIdx="7" clrIdx="1">
    <p:extLst>
      <p:ext uri="{19B8F6BF-5375-455C-9EA6-DF929625EA0E}">
        <p15:presenceInfo xmlns:p15="http://schemas.microsoft.com/office/powerpoint/2012/main" userId="S-1-5-21-2141392567-1894731518-2036863733-430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8" autoAdjust="0"/>
    <p:restoredTop sz="66627" autoAdjust="0"/>
  </p:normalViewPr>
  <p:slideViewPr>
    <p:cSldViewPr snapToGrid="0">
      <p:cViewPr varScale="1">
        <p:scale>
          <a:sx n="76" d="100"/>
          <a:sy n="76" d="100"/>
        </p:scale>
        <p:origin x="2196" y="84"/>
      </p:cViewPr>
      <p:guideLst/>
    </p:cSldViewPr>
  </p:slideViewPr>
  <p:outlineViewPr>
    <p:cViewPr>
      <p:scale>
        <a:sx n="33" d="100"/>
        <a:sy n="33" d="100"/>
      </p:scale>
      <p:origin x="0" y="-15726"/>
    </p:cViewPr>
    <p:sldLst>
      <p:sld r:id="rId1" collapse="1"/>
      <p:sld r:id="rId2" collapse="1"/>
    </p:sldLst>
  </p:outlineViewPr>
  <p:notesTextViewPr>
    <p:cViewPr>
      <p:scale>
        <a:sx n="125" d="100"/>
        <a:sy n="125" d="100"/>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D0B1-244E-4103-8E48-86B146E5E8E7}" type="datetimeFigureOut">
              <a:rPr lang="cs-CZ" smtClean="0"/>
              <a:t>13.12.2023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F613-BB89-4A4F-A383-250BBB5BD62A}" type="slidenum">
              <a:rPr lang="cs-CZ" smtClean="0"/>
              <a:t>‹#›</a:t>
            </a:fld>
            <a:endParaRPr lang="cs-CZ"/>
          </a:p>
        </p:txBody>
      </p:sp>
    </p:spTree>
    <p:extLst>
      <p:ext uri="{BB962C8B-B14F-4D97-AF65-F5344CB8AC3E}">
        <p14:creationId xmlns:p14="http://schemas.microsoft.com/office/powerpoint/2010/main" val="38455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quantum-machine.org/datase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learn/guide-to-understanding-pdb-data/r-value-and-r-fre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learn/guide-to-understanding-pdb-data/r-value-and-r-fre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https://www.sciencedirect.com/science/article/pii/S0079646817300243 </a:t>
            </a:r>
          </a:p>
          <a:p>
            <a:r>
              <a:rPr lang="en-US" dirty="0">
                <a:hlinkClick r:id="rId3"/>
              </a:rPr>
              <a:t>Quantum-Machine.org: Datasets</a:t>
            </a:r>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a:t>
            </a:fld>
            <a:endParaRPr lang="cs-CZ"/>
          </a:p>
        </p:txBody>
      </p:sp>
    </p:spTree>
    <p:extLst>
      <p:ext uri="{BB962C8B-B14F-4D97-AF65-F5344CB8AC3E}">
        <p14:creationId xmlns:p14="http://schemas.microsoft.com/office/powerpoint/2010/main" val="375994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28 member states, laboratories at six sites across Europe and thousands of scientists and engineers working together, the European Molecular Biology Laboratory (EMBL) is a powerhouse of biological expertise. EMBL is an intergovernmental </a:t>
            </a:r>
            <a:r>
              <a:rPr lang="en-US" dirty="0" err="1"/>
              <a:t>organisation</a:t>
            </a:r>
            <a:r>
              <a:rPr lang="en-US" dirty="0"/>
              <a:t>, headquartered in Heidelberg, and was founded in 1974 with the mission of promoting molecular biology research in Europe, training young scientists, and developing new technologies.</a:t>
            </a:r>
          </a:p>
          <a:p>
            <a:r>
              <a:rPr lang="en-US" dirty="0"/>
              <a:t>EMBL currently employs more than 1800 people in Barcelona, ​​Grenoble, Hamburg, Heidelberg, EMBL-EBI </a:t>
            </a:r>
            <a:r>
              <a:rPr lang="en-US" dirty="0" err="1"/>
              <a:t>Hinxton</a:t>
            </a:r>
            <a:r>
              <a:rPr lang="en-US" dirty="0"/>
              <a:t> (near Cambridge), and Rome.</a:t>
            </a:r>
          </a:p>
        </p:txBody>
      </p:sp>
      <p:sp>
        <p:nvSpPr>
          <p:cNvPr id="4" name="Slide Number Placeholder 3"/>
          <p:cNvSpPr>
            <a:spLocks noGrp="1"/>
          </p:cNvSpPr>
          <p:nvPr>
            <p:ph type="sldNum" sz="quarter" idx="5"/>
          </p:nvPr>
        </p:nvSpPr>
        <p:spPr/>
        <p:txBody>
          <a:bodyPr/>
          <a:lstStyle/>
          <a:p>
            <a:fld id="{67A5F613-BB89-4A4F-A383-250BBB5BD62A}" type="slidenum">
              <a:rPr lang="cs-CZ" smtClean="0"/>
              <a:t>25</a:t>
            </a:fld>
            <a:endParaRPr lang="cs-CZ"/>
          </a:p>
        </p:txBody>
      </p:sp>
    </p:spTree>
    <p:extLst>
      <p:ext uri="{BB962C8B-B14F-4D97-AF65-F5344CB8AC3E}">
        <p14:creationId xmlns:p14="http://schemas.microsoft.com/office/powerpoint/2010/main" val="205317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Přes</a:t>
            </a:r>
            <a:r>
              <a:rPr lang="cs-CZ" baseline="0" dirty="0"/>
              <a:t> koláč. Graf se otevřou sloučeniny, </a:t>
            </a:r>
            <a:r>
              <a:rPr lang="cs-CZ" baseline="0" dirty="0" err="1"/>
              <a:t>download</a:t>
            </a:r>
            <a:r>
              <a:rPr lang="cs-CZ" baseline="0" dirty="0"/>
              <a:t> v XLS, převést na CSV a 3D </a:t>
            </a:r>
            <a:r>
              <a:rPr lang="cs-CZ" baseline="0"/>
              <a:t>konversion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26</a:t>
            </a:fld>
            <a:endParaRPr lang="cs-CZ"/>
          </a:p>
        </p:txBody>
      </p:sp>
    </p:spTree>
    <p:extLst>
      <p:ext uri="{BB962C8B-B14F-4D97-AF65-F5344CB8AC3E}">
        <p14:creationId xmlns:p14="http://schemas.microsoft.com/office/powerpoint/2010/main" val="70540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in 2006 in Dr. David Wishart’s lab at the University of Alberta. It began as a project to help academic researchers get detailed structured information about drugs. In 2011 it became a part of The Metabolomics Innovation Center (TMIC). The project continued to grow in scope and popularity and was spun out into </a:t>
            </a:r>
            <a:r>
              <a:rPr lang="en-US" dirty="0" err="1"/>
              <a:t>OMx</a:t>
            </a:r>
            <a:r>
              <a:rPr lang="en-US" dirty="0"/>
              <a:t> Personal Health Analytics Inc in 2015.</a:t>
            </a:r>
            <a:endParaRPr lang="cs-CZ" dirty="0"/>
          </a:p>
          <a:p>
            <a:endParaRPr lang="cs-CZ" dirty="0"/>
          </a:p>
          <a:p>
            <a:r>
              <a:rPr lang="cs-CZ" dirty="0" err="1"/>
              <a:t>The</a:t>
            </a:r>
            <a:r>
              <a:rPr lang="cs-CZ" dirty="0"/>
              <a:t> </a:t>
            </a:r>
            <a:r>
              <a:rPr lang="cs-CZ" dirty="0" err="1"/>
              <a:t>DrugBank</a:t>
            </a:r>
            <a:r>
              <a:rPr lang="cs-CZ" dirty="0"/>
              <a:t> database </a:t>
            </a:r>
            <a:r>
              <a:rPr lang="cs-CZ" dirty="0" err="1"/>
              <a:t>is</a:t>
            </a:r>
            <a:r>
              <a:rPr lang="cs-CZ" dirty="0"/>
              <a:t> a </a:t>
            </a:r>
            <a:r>
              <a:rPr lang="cs-CZ" dirty="0" err="1"/>
              <a:t>blended</a:t>
            </a:r>
            <a:r>
              <a:rPr lang="cs-CZ" dirty="0"/>
              <a:t> </a:t>
            </a:r>
            <a:r>
              <a:rPr lang="cs-CZ" dirty="0" err="1"/>
              <a:t>bioinformatics</a:t>
            </a:r>
            <a:r>
              <a:rPr lang="cs-CZ" dirty="0"/>
              <a:t> and </a:t>
            </a:r>
            <a:r>
              <a:rPr lang="cs-CZ" dirty="0" err="1"/>
              <a:t>cheminformatics</a:t>
            </a:r>
            <a:r>
              <a:rPr lang="cs-CZ" dirty="0"/>
              <a:t> </a:t>
            </a:r>
            <a:r>
              <a:rPr lang="cs-CZ" dirty="0" err="1"/>
              <a:t>resource</a:t>
            </a:r>
            <a:r>
              <a:rPr lang="cs-CZ" dirty="0"/>
              <a:t> </a:t>
            </a:r>
            <a:r>
              <a:rPr lang="cs-CZ" dirty="0" err="1"/>
              <a:t>that</a:t>
            </a:r>
            <a:r>
              <a:rPr lang="cs-CZ" dirty="0"/>
              <a:t> </a:t>
            </a:r>
            <a:r>
              <a:rPr lang="cs-CZ" dirty="0" err="1"/>
              <a:t>combines</a:t>
            </a:r>
            <a:r>
              <a:rPr lang="cs-CZ" dirty="0"/>
              <a:t> </a:t>
            </a:r>
            <a:r>
              <a:rPr lang="cs-CZ" dirty="0" err="1"/>
              <a:t>detailed</a:t>
            </a:r>
            <a:r>
              <a:rPr lang="cs-CZ" dirty="0"/>
              <a:t> </a:t>
            </a:r>
            <a:r>
              <a:rPr lang="cs-CZ" dirty="0" err="1"/>
              <a:t>drug</a:t>
            </a:r>
            <a:r>
              <a:rPr lang="cs-CZ" dirty="0"/>
              <a:t> (</a:t>
            </a:r>
            <a:r>
              <a:rPr lang="cs-CZ" dirty="0" err="1"/>
              <a:t>i.e</a:t>
            </a:r>
            <a:r>
              <a:rPr lang="cs-CZ" dirty="0"/>
              <a:t>. </a:t>
            </a:r>
            <a:r>
              <a:rPr lang="cs-CZ" dirty="0" err="1"/>
              <a:t>chemical</a:t>
            </a:r>
            <a:r>
              <a:rPr lang="cs-CZ" dirty="0"/>
              <a:t>, </a:t>
            </a:r>
            <a:r>
              <a:rPr lang="cs-CZ" dirty="0" err="1"/>
              <a:t>pharmacological</a:t>
            </a:r>
            <a:r>
              <a:rPr lang="cs-CZ" dirty="0"/>
              <a:t> and </a:t>
            </a:r>
            <a:r>
              <a:rPr lang="cs-CZ" dirty="0" err="1"/>
              <a:t>pharmaceutical</a:t>
            </a:r>
            <a:r>
              <a:rPr lang="cs-CZ" dirty="0"/>
              <a:t>) data </a:t>
            </a:r>
            <a:r>
              <a:rPr lang="cs-CZ" dirty="0" err="1"/>
              <a:t>with</a:t>
            </a:r>
            <a:r>
              <a:rPr lang="cs-CZ" dirty="0"/>
              <a:t> </a:t>
            </a:r>
            <a:r>
              <a:rPr lang="cs-CZ" dirty="0" err="1"/>
              <a:t>comprehensive</a:t>
            </a:r>
            <a:r>
              <a:rPr lang="cs-CZ" dirty="0"/>
              <a:t> </a:t>
            </a:r>
            <a:r>
              <a:rPr lang="cs-CZ" dirty="0" err="1"/>
              <a:t>drug</a:t>
            </a:r>
            <a:r>
              <a:rPr lang="cs-CZ" dirty="0"/>
              <a:t> </a:t>
            </a:r>
            <a:r>
              <a:rPr lang="cs-CZ" dirty="0" err="1"/>
              <a:t>target</a:t>
            </a:r>
            <a:r>
              <a:rPr lang="cs-CZ" dirty="0"/>
              <a:t> (</a:t>
            </a:r>
            <a:r>
              <a:rPr lang="cs-CZ" dirty="0" err="1"/>
              <a:t>i.e</a:t>
            </a:r>
            <a:r>
              <a:rPr lang="cs-CZ" dirty="0"/>
              <a:t>. </a:t>
            </a:r>
            <a:r>
              <a:rPr lang="cs-CZ" dirty="0" err="1"/>
              <a:t>sequence</a:t>
            </a:r>
            <a:r>
              <a:rPr lang="cs-CZ" dirty="0"/>
              <a:t>, </a:t>
            </a:r>
            <a:r>
              <a:rPr lang="cs-CZ" dirty="0" err="1"/>
              <a:t>structure</a:t>
            </a:r>
            <a:r>
              <a:rPr lang="cs-CZ" dirty="0"/>
              <a:t>, and </a:t>
            </a:r>
            <a:r>
              <a:rPr lang="cs-CZ" dirty="0" err="1"/>
              <a:t>pathway</a:t>
            </a:r>
            <a:r>
              <a:rPr lang="cs-CZ" dirty="0"/>
              <a:t>) </a:t>
            </a:r>
            <a:r>
              <a:rPr lang="cs-CZ" dirty="0" err="1"/>
              <a:t>information</a:t>
            </a:r>
            <a:r>
              <a:rPr lang="cs-CZ" dirty="0"/>
              <a:t>. </a:t>
            </a:r>
            <a:r>
              <a:rPr lang="cs-CZ" dirty="0" err="1"/>
              <a:t>The</a:t>
            </a:r>
            <a:r>
              <a:rPr lang="cs-CZ" dirty="0"/>
              <a:t> database </a:t>
            </a:r>
            <a:r>
              <a:rPr lang="cs-CZ" dirty="0" err="1"/>
              <a:t>contains</a:t>
            </a:r>
            <a:r>
              <a:rPr lang="cs-CZ" dirty="0"/>
              <a:t> </a:t>
            </a:r>
            <a:r>
              <a:rPr lang="cs-CZ" dirty="0" err="1"/>
              <a:t>over</a:t>
            </a:r>
            <a:r>
              <a:rPr lang="cs-CZ" dirty="0"/>
              <a:t> 7,800 </a:t>
            </a:r>
            <a:r>
              <a:rPr lang="cs-CZ" dirty="0" err="1"/>
              <a:t>drug</a:t>
            </a:r>
            <a:r>
              <a:rPr lang="cs-CZ" dirty="0"/>
              <a:t> </a:t>
            </a:r>
            <a:r>
              <a:rPr lang="cs-CZ" dirty="0" err="1"/>
              <a:t>entries</a:t>
            </a:r>
            <a:r>
              <a:rPr lang="cs-CZ" dirty="0"/>
              <a:t> </a:t>
            </a:r>
            <a:r>
              <a:rPr lang="cs-CZ" dirty="0" err="1"/>
              <a:t>including</a:t>
            </a:r>
            <a:r>
              <a:rPr lang="cs-CZ" dirty="0"/>
              <a:t> </a:t>
            </a:r>
            <a:r>
              <a:rPr lang="cs-CZ" dirty="0" err="1"/>
              <a:t>nearly</a:t>
            </a:r>
            <a:r>
              <a:rPr lang="cs-CZ" dirty="0"/>
              <a:t> 2,200 FDA-</a:t>
            </a:r>
            <a:r>
              <a:rPr lang="cs-CZ" dirty="0" err="1"/>
              <a:t>approved</a:t>
            </a:r>
            <a:r>
              <a:rPr lang="cs-CZ" dirty="0"/>
              <a:t> </a:t>
            </a:r>
            <a:r>
              <a:rPr lang="cs-CZ" dirty="0" err="1"/>
              <a:t>small</a:t>
            </a:r>
            <a:r>
              <a:rPr lang="cs-CZ" dirty="0"/>
              <a:t> </a:t>
            </a:r>
            <a:r>
              <a:rPr lang="cs-CZ" dirty="0" err="1"/>
              <a:t>molecule</a:t>
            </a:r>
            <a:r>
              <a:rPr lang="cs-CZ" dirty="0"/>
              <a:t> </a:t>
            </a:r>
            <a:r>
              <a:rPr lang="cs-CZ" dirty="0" err="1"/>
              <a:t>drugs</a:t>
            </a:r>
            <a:r>
              <a:rPr lang="cs-CZ" dirty="0"/>
              <a:t>, 340 FDA-</a:t>
            </a:r>
            <a:r>
              <a:rPr lang="cs-CZ" dirty="0" err="1"/>
              <a:t>approved</a:t>
            </a:r>
            <a:r>
              <a:rPr lang="cs-CZ" dirty="0"/>
              <a:t> biotech (protein/peptide) </a:t>
            </a:r>
            <a:r>
              <a:rPr lang="cs-CZ" dirty="0" err="1"/>
              <a:t>drugs</a:t>
            </a:r>
            <a:r>
              <a:rPr lang="cs-CZ" dirty="0"/>
              <a:t>, 93 </a:t>
            </a:r>
            <a:r>
              <a:rPr lang="cs-CZ" dirty="0" err="1"/>
              <a:t>nutraceuticals</a:t>
            </a:r>
            <a:r>
              <a:rPr lang="cs-CZ" dirty="0"/>
              <a:t> and &gt;5,000 </a:t>
            </a:r>
            <a:r>
              <a:rPr lang="cs-CZ" dirty="0" err="1"/>
              <a:t>experimental</a:t>
            </a:r>
            <a:r>
              <a:rPr lang="cs-CZ" dirty="0"/>
              <a:t> </a:t>
            </a:r>
            <a:r>
              <a:rPr lang="cs-CZ" dirty="0" err="1"/>
              <a:t>drugs</a:t>
            </a:r>
            <a:r>
              <a:rPr lang="cs-CZ" dirty="0"/>
              <a:t>. </a:t>
            </a:r>
            <a:r>
              <a:rPr lang="cs-CZ" dirty="0" err="1"/>
              <a:t>DrugBank</a:t>
            </a:r>
            <a:r>
              <a:rPr lang="cs-CZ" dirty="0"/>
              <a:t> </a:t>
            </a:r>
            <a:r>
              <a:rPr lang="cs-CZ" dirty="0" err="1"/>
              <a:t>also</a:t>
            </a:r>
            <a:r>
              <a:rPr lang="cs-CZ" dirty="0"/>
              <a:t> </a:t>
            </a:r>
            <a:r>
              <a:rPr lang="cs-CZ" dirty="0" err="1"/>
              <a:t>contains</a:t>
            </a:r>
            <a:r>
              <a:rPr lang="cs-CZ" dirty="0"/>
              <a:t> </a:t>
            </a:r>
            <a:r>
              <a:rPr lang="cs-CZ" dirty="0" err="1"/>
              <a:t>extensive</a:t>
            </a:r>
            <a:r>
              <a:rPr lang="cs-CZ" dirty="0"/>
              <a:t> SNP-</a:t>
            </a:r>
            <a:r>
              <a:rPr lang="cs-CZ" dirty="0" err="1"/>
              <a:t>drug</a:t>
            </a:r>
            <a:r>
              <a:rPr lang="cs-CZ" dirty="0"/>
              <a:t> data </a:t>
            </a:r>
            <a:r>
              <a:rPr lang="cs-CZ" dirty="0" err="1"/>
              <a:t>that</a:t>
            </a:r>
            <a:r>
              <a:rPr lang="cs-CZ" dirty="0"/>
              <a:t> </a:t>
            </a:r>
            <a:r>
              <a:rPr lang="cs-CZ" dirty="0" err="1"/>
              <a:t>is</a:t>
            </a:r>
            <a:r>
              <a:rPr lang="cs-CZ" dirty="0"/>
              <a:t> </a:t>
            </a:r>
            <a:r>
              <a:rPr lang="cs-CZ" dirty="0" err="1"/>
              <a:t>useful</a:t>
            </a:r>
            <a:r>
              <a:rPr lang="cs-CZ" dirty="0"/>
              <a:t> </a:t>
            </a:r>
            <a:r>
              <a:rPr lang="cs-CZ" dirty="0" err="1"/>
              <a:t>for</a:t>
            </a:r>
            <a:r>
              <a:rPr lang="cs-CZ" dirty="0"/>
              <a:t> </a:t>
            </a:r>
            <a:r>
              <a:rPr lang="cs-CZ" dirty="0" err="1"/>
              <a:t>pharmacogenomics</a:t>
            </a:r>
            <a:r>
              <a:rPr lang="cs-CZ" dirty="0"/>
              <a:t> </a:t>
            </a:r>
            <a:r>
              <a:rPr lang="cs-CZ" dirty="0" err="1"/>
              <a:t>studies</a:t>
            </a:r>
            <a:r>
              <a:rPr lang="cs-CZ" dirty="0"/>
              <a:t>.</a:t>
            </a:r>
          </a:p>
        </p:txBody>
      </p:sp>
      <p:sp>
        <p:nvSpPr>
          <p:cNvPr id="4" name="Slide Number Placeholder 3"/>
          <p:cNvSpPr>
            <a:spLocks noGrp="1"/>
          </p:cNvSpPr>
          <p:nvPr>
            <p:ph type="sldNum" sz="quarter" idx="5"/>
          </p:nvPr>
        </p:nvSpPr>
        <p:spPr/>
        <p:txBody>
          <a:bodyPr/>
          <a:lstStyle/>
          <a:p>
            <a:fld id="{67A5F613-BB89-4A4F-A383-250BBB5BD62A}" type="slidenum">
              <a:rPr lang="cs-CZ" smtClean="0"/>
              <a:t>27</a:t>
            </a:fld>
            <a:endParaRPr lang="cs-CZ"/>
          </a:p>
        </p:txBody>
      </p:sp>
    </p:spTree>
    <p:extLst>
      <p:ext uri="{BB962C8B-B14F-4D97-AF65-F5344CB8AC3E}">
        <p14:creationId xmlns:p14="http://schemas.microsoft.com/office/powerpoint/2010/main" val="191161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Enamine Ltd was founded in 1991 with the advent of high throughput screening in early drug discovery. The driving force of the company’s development was rapidly increasing demand for new chemical compounds. In over 15 years Enamine has become a global provider of Screening Compounds, Building Blocks, and Fragments for supporting a wide range of research programs conducted by pharmaceutical and biotech companies, drug discovery centers, academic institutions and other research organizations worldwide.</a:t>
            </a:r>
            <a:endParaRPr lang="cs-CZ" dirty="0"/>
          </a:p>
          <a:p>
            <a:r>
              <a:rPr lang="en-US" dirty="0"/>
              <a:t>Over the years, the company has developed a comprehensive set of R&amp;D services to meet the ever increasing needs of the customers. Enamine supports complex medicinal chemistry programs offering the following chemical services: custom synthesis, compound library design, hit follow up support, support for lead optimization.</a:t>
            </a:r>
          </a:p>
          <a:p>
            <a:r>
              <a:rPr lang="en-US" dirty="0"/>
              <a:t>To complement chemical services, Enamine is investing heavily in expanding its biology services, which now include a wide range of reliable bioanalytical services, molecular screening programs and other biological studies.</a:t>
            </a:r>
            <a:endParaRPr lang="cs-CZ" dirty="0"/>
          </a:p>
          <a:p>
            <a:r>
              <a:rPr lang="en-US" dirty="0"/>
              <a:t>The company is committed to providing Life Science industries with a one-stop-shop solution for a wide spectrum of research needs. In order to deliver on this ambitious statement, the company is constantly expanding its team of highly skilled chemists, biologists, and engineers, which now is above 500 people.</a:t>
            </a:r>
          </a:p>
          <a:p>
            <a:r>
              <a:rPr lang="en-US" dirty="0"/>
              <a:t>The Enamine headquarters occupy the space of 5 acres in Kyiv, Ukraine with multiple buildings for chemical and analytical labs, compound stock facilities, operations and business departments. The company has several stock facilities in the USA and Europe and it works through authorized representatives in Asian region.</a:t>
            </a:r>
          </a:p>
          <a:p>
            <a:endParaRPr lang="en-US"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30</a:t>
            </a:fld>
            <a:endParaRPr lang="cs-CZ"/>
          </a:p>
        </p:txBody>
      </p:sp>
    </p:spTree>
    <p:extLst>
      <p:ext uri="{BB962C8B-B14F-4D97-AF65-F5344CB8AC3E}">
        <p14:creationId xmlns:p14="http://schemas.microsoft.com/office/powerpoint/2010/main" val="77521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23232"/>
                </a:solidFill>
                <a:effectLst/>
                <a:latin typeface="NexusSerif"/>
              </a:rPr>
              <a:t>MASSIV, </a:t>
            </a:r>
            <a:r>
              <a:rPr lang="cs-CZ" b="0" i="0" dirty="0" err="1">
                <a:solidFill>
                  <a:srgbClr val="323232"/>
                </a:solidFill>
                <a:effectLst/>
                <a:latin typeface="NexusSerif"/>
              </a:rPr>
              <a:t>Merck</a:t>
            </a:r>
            <a:r>
              <a:rPr lang="cs-CZ" b="0" i="0" dirty="0">
                <a:solidFill>
                  <a:srgbClr val="323232"/>
                </a:solidFill>
                <a:effectLst/>
                <a:latin typeface="NexusSerif"/>
              </a:rPr>
              <a:t> </a:t>
            </a:r>
            <a:r>
              <a:rPr lang="cs-CZ" b="0" i="0" dirty="0" err="1">
                <a:solidFill>
                  <a:srgbClr val="323232"/>
                </a:solidFill>
                <a:effectLst/>
                <a:latin typeface="NexusSerif"/>
              </a:rPr>
              <a:t>AcceSSIble</a:t>
            </a:r>
            <a:r>
              <a:rPr lang="cs-CZ" b="0" i="0" dirty="0">
                <a:solidFill>
                  <a:srgbClr val="323232"/>
                </a:solidFill>
                <a:effectLst/>
                <a:latin typeface="NexusSerif"/>
              </a:rPr>
              <a:t> </a:t>
            </a:r>
            <a:r>
              <a:rPr lang="cs-CZ" b="0" i="0" dirty="0" err="1">
                <a:solidFill>
                  <a:srgbClr val="323232"/>
                </a:solidFill>
                <a:effectLst/>
                <a:latin typeface="NexusSerif"/>
              </a:rPr>
              <a:t>InVentory</a:t>
            </a:r>
            <a:endParaRPr lang="en-GB"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32</a:t>
            </a:fld>
            <a:endParaRPr lang="cs-CZ"/>
          </a:p>
        </p:txBody>
      </p:sp>
    </p:spTree>
    <p:extLst>
      <p:ext uri="{BB962C8B-B14F-4D97-AF65-F5344CB8AC3E}">
        <p14:creationId xmlns:p14="http://schemas.microsoft.com/office/powerpoint/2010/main" val="410143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35</a:t>
            </a:fld>
            <a:endParaRPr lang="cs-CZ"/>
          </a:p>
        </p:txBody>
      </p:sp>
    </p:spTree>
    <p:extLst>
      <p:ext uri="{BB962C8B-B14F-4D97-AF65-F5344CB8AC3E}">
        <p14:creationId xmlns:p14="http://schemas.microsoft.com/office/powerpoint/2010/main" val="306658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RCSB PDB (RCSB.org) is the US data center for the global Protein Data Bank (PDB) archive of 3D structure data for large biological molecules (proteins, DNA, and RNA) essential for research and education in fundamental biology, health, energy, and biotechnology.</a:t>
            </a:r>
          </a:p>
          <a:p>
            <a:r>
              <a:rPr lang="en-US" dirty="0"/>
              <a:t>The Protein Data Bank (PDB) was established as the 1st open access digital data resource in all of biology and medicine (Historical Timeline). It is today a leading global resource for experimental data central to scientific discovery.</a:t>
            </a:r>
          </a:p>
          <a:p>
            <a:r>
              <a:rPr lang="en-US" dirty="0"/>
              <a:t>Through an internet information portal and downloadable data archive, PDB provides access to 3D structure data for the molecules of life, found in all organisms on the planet.</a:t>
            </a:r>
          </a:p>
          <a:p>
            <a:r>
              <a:rPr lang="en-US" dirty="0"/>
              <a:t>Knowing the 3D structure of a biological macromolecule is essential for understanding its role in human and animal health and disease, its function in plants and food and energy production, and its importance to other topics related to global prosperity and sustainability.</a:t>
            </a:r>
          </a:p>
          <a:p>
            <a:r>
              <a:rPr lang="en-US" dirty="0"/>
              <a:t>The enormous wealth of 3D structure data stored in the PDB has underpinned significant advances in our understanding of protein architecture, culminating in recent breakthroughs in protein structure prediction accelerated by artificial intelligence approaches and deep or machine learning methods.</a:t>
            </a:r>
          </a:p>
          <a:p>
            <a:r>
              <a:rPr lang="en-US" dirty="0"/>
              <a:t>RCSB PDB (Research Collaboratory for Structural Bioinformatics PDB) operates the US data center for the global PDB archive, and makes PDB data available at no charge to all data consumers without limitations on usage (Policies).</a:t>
            </a:r>
          </a:p>
          <a:p>
            <a:r>
              <a:rPr lang="en-US" dirty="0"/>
              <a:t>The Vision of the RCSB PDB is to expand the frontiers of fundamental biology, biomedicine, energy sciences, and biotechnology through open and sustainable access to the 3D structure, function, and evolution of biological macromolecules contained in the Protein Data Bank (PDB) archive.</a:t>
            </a:r>
          </a:p>
          <a:p>
            <a:r>
              <a:rPr lang="en-US" dirty="0"/>
              <a:t>Recognized experts in fields, including but not limited to, structural biology, cell and molecular biology, computational biology, information technology, and education serve as advisors to the RCSB PDB.</a:t>
            </a:r>
          </a:p>
          <a:p>
            <a:endParaRPr lang="en-US" dirty="0"/>
          </a:p>
          <a:p>
            <a:endParaRPr lang="en-US" dirty="0"/>
          </a:p>
          <a:p>
            <a:endParaRPr lang="en-US" dirty="0"/>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37</a:t>
            </a:fld>
            <a:endParaRPr lang="cs-CZ"/>
          </a:p>
        </p:txBody>
      </p:sp>
    </p:spTree>
    <p:extLst>
      <p:ext uri="{BB962C8B-B14F-4D97-AF65-F5344CB8AC3E}">
        <p14:creationId xmlns:p14="http://schemas.microsoft.com/office/powerpoint/2010/main" val="26350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https://www.rcsb.org/stats/growth/growth-released-structures</a:t>
            </a:r>
          </a:p>
          <a:p>
            <a:r>
              <a:rPr lang="cs-CZ" dirty="0"/>
              <a:t>https://www.rcsb.org/pages/pdb50 </a:t>
            </a:r>
          </a:p>
          <a:p>
            <a:r>
              <a:rPr lang="en-US" dirty="0"/>
              <a:t>The PDB was established in 1971 at Brookhaven National Laboratory under the leadership of Walter Hamilton and originally contained 7 structures</a:t>
            </a:r>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38</a:t>
            </a:fld>
            <a:endParaRPr lang="cs-CZ"/>
          </a:p>
        </p:txBody>
      </p:sp>
    </p:spTree>
    <p:extLst>
      <p:ext uri="{BB962C8B-B14F-4D97-AF65-F5344CB8AC3E}">
        <p14:creationId xmlns:p14="http://schemas.microsoft.com/office/powerpoint/2010/main" val="37073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https://www.rcsb.org/stats/distribution-source-organism-natural </a:t>
            </a:r>
          </a:p>
          <a:p>
            <a:r>
              <a:rPr lang="cs-CZ" dirty="0" err="1"/>
              <a:t>Mus</a:t>
            </a:r>
            <a:r>
              <a:rPr lang="cs-CZ" dirty="0"/>
              <a:t> musculus – </a:t>
            </a:r>
            <a:r>
              <a:rPr lang="cs-CZ" dirty="0" err="1"/>
              <a:t>home</a:t>
            </a:r>
            <a:r>
              <a:rPr lang="cs-CZ" dirty="0"/>
              <a:t> </a:t>
            </a:r>
            <a:r>
              <a:rPr lang="cs-CZ" dirty="0" err="1"/>
              <a:t>mouse</a:t>
            </a:r>
            <a:endParaRPr lang="cs-CZ" dirty="0"/>
          </a:p>
          <a:p>
            <a:r>
              <a:rPr lang="cs-CZ" dirty="0" err="1"/>
              <a:t>Rattus</a:t>
            </a:r>
            <a:r>
              <a:rPr lang="cs-CZ" dirty="0"/>
              <a:t> </a:t>
            </a:r>
            <a:r>
              <a:rPr lang="cs-CZ" dirty="0" err="1"/>
              <a:t>norvegicus</a:t>
            </a:r>
            <a:r>
              <a:rPr lang="cs-CZ" dirty="0"/>
              <a:t> – street </a:t>
            </a:r>
            <a:r>
              <a:rPr lang="cs-CZ" dirty="0" err="1"/>
              <a:t>rat</a:t>
            </a:r>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40</a:t>
            </a:fld>
            <a:endParaRPr lang="cs-CZ"/>
          </a:p>
        </p:txBody>
      </p:sp>
    </p:spTree>
    <p:extLst>
      <p:ext uri="{BB962C8B-B14F-4D97-AF65-F5344CB8AC3E}">
        <p14:creationId xmlns:p14="http://schemas.microsoft.com/office/powerpoint/2010/main" val="5463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Resolution measures the amount of detail that may be seen in the experimental data</a:t>
            </a: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42</a:t>
            </a:fld>
            <a:endParaRPr lang="cs-CZ"/>
          </a:p>
        </p:txBody>
      </p:sp>
    </p:spTree>
    <p:extLst>
      <p:ext uri="{BB962C8B-B14F-4D97-AF65-F5344CB8AC3E}">
        <p14:creationId xmlns:p14="http://schemas.microsoft.com/office/powerpoint/2010/main" val="403343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t>www.rcsb.org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Primarily, the scientist has some kind of experimental data about the structure of the molecule. For X-ray crystallography, this is the X-ray diffraction pattern. For NMR spectroscopy, it is information on the local conformation and distance between atoms that are close to one another. In electron microscopy, it is an image of the overall shape of the molecule. </a:t>
            </a:r>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5</a:t>
            </a:fld>
            <a:endParaRPr lang="cs-CZ"/>
          </a:p>
        </p:txBody>
      </p:sp>
    </p:spTree>
    <p:extLst>
      <p:ext uri="{BB962C8B-B14F-4D97-AF65-F5344CB8AC3E}">
        <p14:creationId xmlns:p14="http://schemas.microsoft.com/office/powerpoint/2010/main" val="63610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sng" strike="noStrike" kern="1200" baseline="0" dirty="0">
                <a:solidFill>
                  <a:schemeClr val="tx1"/>
                </a:solidFill>
                <a:latin typeface="+mn-lt"/>
                <a:ea typeface="+mn-ea"/>
                <a:cs typeface="+mn-cs"/>
                <a:hlinkClick r:id="rId3"/>
              </a:rPr>
              <a:t>R-value measures how well the atomic model is supported by the experimental data found in the structure factor file</a:t>
            </a:r>
            <a:endParaRPr lang="cs-CZ" sz="1000" b="0" i="0" u="sng" strike="noStrike" kern="1200" baseline="0" dirty="0">
              <a:solidFill>
                <a:schemeClr val="tx1"/>
              </a:solidFill>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t>When solving the structure of a protein, the researcher first builds an atomic model and then calculates a simulated diffraction pattern based on that model. The R-value measures how well the simulated diffraction pattern matches the experimentally-observed diffraction pattern. A totally random set of atoms will give an R-value of about 0.63, whereas a perfect fit would have a value of 0. Typical values are about 0.20</a:t>
            </a: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t>The use of the R-free value is a less biased way to look at this. Before refinement begins, about 10% of the experimental observations are removed from the data set. Then, refinement is performed using the remaining 90%. The R-free value is then calculated by seeing how well the model predicts the 10% that were not used in refinement. For an ideal model that is not over-interpreting the data, the R-free will be similar to the R-value. Typically, it is a little higher, with a value of about 0.26. </a:t>
            </a: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0" u="none" strike="noStrike" baseline="0" dirty="0"/>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43</a:t>
            </a:fld>
            <a:endParaRPr lang="cs-CZ"/>
          </a:p>
        </p:txBody>
      </p:sp>
    </p:spTree>
    <p:extLst>
      <p:ext uri="{BB962C8B-B14F-4D97-AF65-F5344CB8AC3E}">
        <p14:creationId xmlns:p14="http://schemas.microsoft.com/office/powerpoint/2010/main" val="144692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45</a:t>
            </a:fld>
            <a:endParaRPr lang="cs-CZ"/>
          </a:p>
        </p:txBody>
      </p:sp>
    </p:spTree>
    <p:extLst>
      <p:ext uri="{BB962C8B-B14F-4D97-AF65-F5344CB8AC3E}">
        <p14:creationId xmlns:p14="http://schemas.microsoft.com/office/powerpoint/2010/main" val="83397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46</a:t>
            </a:fld>
            <a:endParaRPr lang="cs-CZ"/>
          </a:p>
        </p:txBody>
      </p:sp>
    </p:spTree>
    <p:extLst>
      <p:ext uri="{BB962C8B-B14F-4D97-AF65-F5344CB8AC3E}">
        <p14:creationId xmlns:p14="http://schemas.microsoft.com/office/powerpoint/2010/main" val="67608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48</a:t>
            </a:fld>
            <a:endParaRPr lang="cs-CZ"/>
          </a:p>
        </p:txBody>
      </p:sp>
    </p:spTree>
    <p:extLst>
      <p:ext uri="{BB962C8B-B14F-4D97-AF65-F5344CB8AC3E}">
        <p14:creationId xmlns:p14="http://schemas.microsoft.com/office/powerpoint/2010/main" val="370567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a:t>This plot is for all of the standard amino acids but </a:t>
            </a:r>
            <a:r>
              <a:rPr lang="en-GB" err="1"/>
              <a:t>Gly</a:t>
            </a:r>
            <a:r>
              <a:rPr lang="en-GB"/>
              <a:t>.</a:t>
            </a:r>
            <a:r>
              <a:rPr lang="en-GB" baseline="0"/>
              <a:t> </a:t>
            </a:r>
            <a:r>
              <a:rPr lang="en-GB" baseline="0" err="1"/>
              <a:t>Gly</a:t>
            </a:r>
            <a:r>
              <a:rPr lang="en-GB" baseline="0"/>
              <a:t> has no C beta. </a:t>
            </a:r>
            <a:r>
              <a:rPr lang="en-GB" baseline="0" err="1"/>
              <a:t>Gly</a:t>
            </a:r>
            <a:r>
              <a:rPr lang="en-GB" baseline="0"/>
              <a:t> is more flexible than other AAs.</a:t>
            </a:r>
            <a:endParaRPr lang="cs-CZ"/>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49</a:t>
            </a:fld>
            <a:endParaRPr lang="cs-CZ"/>
          </a:p>
        </p:txBody>
      </p:sp>
    </p:spTree>
    <p:extLst>
      <p:ext uri="{BB962C8B-B14F-4D97-AF65-F5344CB8AC3E}">
        <p14:creationId xmlns:p14="http://schemas.microsoft.com/office/powerpoint/2010/main" val="223014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hlinkClick r:id="rId3"/>
            </a:endParaRPr>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51</a:t>
            </a:fld>
            <a:endParaRPr lang="cs-CZ"/>
          </a:p>
        </p:txBody>
      </p:sp>
    </p:spTree>
    <p:extLst>
      <p:ext uri="{BB962C8B-B14F-4D97-AF65-F5344CB8AC3E}">
        <p14:creationId xmlns:p14="http://schemas.microsoft.com/office/powerpoint/2010/main" val="422158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https://edu.rsc.org/feature/teaching-chemistry-in-3d-using-crystal-structure-data/2020239.article</a:t>
            </a: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7</a:t>
            </a:fld>
            <a:endParaRPr lang="cs-CZ"/>
          </a:p>
        </p:txBody>
      </p:sp>
    </p:spTree>
    <p:extLst>
      <p:ext uri="{BB962C8B-B14F-4D97-AF65-F5344CB8AC3E}">
        <p14:creationId xmlns:p14="http://schemas.microsoft.com/office/powerpoint/2010/main" val="369991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7A5F613-BB89-4A4F-A383-250BBB5BD62A}" type="slidenum">
              <a:rPr lang="cs-CZ" smtClean="0"/>
              <a:t>14</a:t>
            </a:fld>
            <a:endParaRPr lang="cs-CZ"/>
          </a:p>
        </p:txBody>
      </p:sp>
    </p:spTree>
    <p:extLst>
      <p:ext uri="{BB962C8B-B14F-4D97-AF65-F5344CB8AC3E}">
        <p14:creationId xmlns:p14="http://schemas.microsoft.com/office/powerpoint/2010/main" val="376970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16</a:t>
            </a:fld>
            <a:endParaRPr lang="cs-CZ"/>
          </a:p>
        </p:txBody>
      </p:sp>
    </p:spTree>
    <p:extLst>
      <p:ext uri="{BB962C8B-B14F-4D97-AF65-F5344CB8AC3E}">
        <p14:creationId xmlns:p14="http://schemas.microsoft.com/office/powerpoint/2010/main" val="22024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17</a:t>
            </a:fld>
            <a:endParaRPr lang="cs-CZ"/>
          </a:p>
        </p:txBody>
      </p:sp>
    </p:spTree>
    <p:extLst>
      <p:ext uri="{BB962C8B-B14F-4D97-AF65-F5344CB8AC3E}">
        <p14:creationId xmlns:p14="http://schemas.microsoft.com/office/powerpoint/2010/main" val="72380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Small</a:t>
            </a:r>
            <a:r>
              <a:rPr lang="cs-CZ" dirty="0"/>
              <a:t> </a:t>
            </a:r>
            <a:r>
              <a:rPr lang="cs-CZ" dirty="0" err="1"/>
              <a:t>molecule</a:t>
            </a:r>
            <a:r>
              <a:rPr lang="cs-CZ" dirty="0"/>
              <a:t> = </a:t>
            </a:r>
            <a:r>
              <a:rPr lang="cs-CZ" dirty="0" err="1"/>
              <a:t>upto</a:t>
            </a:r>
            <a:r>
              <a:rPr lang="cs-CZ" dirty="0"/>
              <a:t> 1000 </a:t>
            </a:r>
            <a:r>
              <a:rPr lang="cs-CZ" dirty="0" err="1"/>
              <a:t>atoms</a:t>
            </a:r>
            <a:r>
              <a:rPr lang="cs-CZ" dirty="0"/>
              <a:t> </a:t>
            </a:r>
            <a:r>
              <a:rPr lang="cs-CZ" dirty="0" err="1"/>
              <a:t>including</a:t>
            </a:r>
            <a:r>
              <a:rPr lang="cs-CZ" dirty="0"/>
              <a:t> 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https://edu.rsc.org/feature/teaching-chemistry-in-3d-using-crystal-structure-data/2020239.article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19</a:t>
            </a:fld>
            <a:endParaRPr lang="cs-CZ"/>
          </a:p>
        </p:txBody>
      </p:sp>
    </p:spTree>
    <p:extLst>
      <p:ext uri="{BB962C8B-B14F-4D97-AF65-F5344CB8AC3E}">
        <p14:creationId xmlns:p14="http://schemas.microsoft.com/office/powerpoint/2010/main" val="372440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https://www.ccdc.cam.ac.uk/solutions/csd-system/Components/CSD/</a:t>
            </a:r>
          </a:p>
          <a:p>
            <a:endParaRPr lang="cs-CZ" dirty="0"/>
          </a:p>
          <a:p>
            <a:r>
              <a:rPr lang="en-US" b="0" i="0" dirty="0">
                <a:solidFill>
                  <a:srgbClr val="000000"/>
                </a:solidFill>
                <a:effectLst/>
                <a:latin typeface="aktiv-grotesk"/>
              </a:rPr>
              <a:t>contains over 1.25M accurate 3D structures with data from X-ray and neutron diffraction analyses and additional curation from the CCDC</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20</a:t>
            </a:fld>
            <a:endParaRPr lang="cs-CZ"/>
          </a:p>
        </p:txBody>
      </p:sp>
    </p:spTree>
    <p:extLst>
      <p:ext uri="{BB962C8B-B14F-4D97-AF65-F5344CB8AC3E}">
        <p14:creationId xmlns:p14="http://schemas.microsoft.com/office/powerpoint/2010/main" val="4398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Compounds</a:t>
            </a:r>
            <a:r>
              <a:rPr lang="cs-CZ" dirty="0"/>
              <a:t>, </a:t>
            </a:r>
            <a:r>
              <a:rPr lang="cs-CZ" dirty="0" err="1"/>
              <a:t>subsets</a:t>
            </a:r>
            <a:r>
              <a:rPr lang="cs-CZ" dirty="0"/>
              <a:t>,</a:t>
            </a:r>
            <a:r>
              <a:rPr lang="cs-CZ" baseline="0" dirty="0"/>
              <a:t> </a:t>
            </a:r>
            <a:r>
              <a:rPr lang="cs-CZ" baseline="0" dirty="0" err="1"/>
              <a:t>download</a:t>
            </a:r>
            <a:r>
              <a:rPr lang="cs-CZ" baseline="0" dirty="0"/>
              <a:t> </a:t>
            </a:r>
            <a:r>
              <a:rPr lang="cs-CZ" baseline="0" dirty="0" err="1"/>
              <a:t>smiles</a:t>
            </a:r>
            <a:r>
              <a:rPr lang="cs-CZ" baseline="0" dirty="0"/>
              <a:t>, 3D </a:t>
            </a:r>
            <a:r>
              <a:rPr lang="cs-CZ" baseline="0" dirty="0" err="1"/>
              <a:t>conversion</a:t>
            </a: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err="1"/>
              <a:t>Tranches</a:t>
            </a:r>
            <a:r>
              <a:rPr lang="cs-CZ" baseline="0" dirty="0"/>
              <a:t> – jsou i 3D</a:t>
            </a:r>
            <a:endParaRPr lang="cs-CZ"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24</a:t>
            </a:fld>
            <a:endParaRPr lang="cs-CZ"/>
          </a:p>
        </p:txBody>
      </p:sp>
    </p:spTree>
    <p:extLst>
      <p:ext uri="{BB962C8B-B14F-4D97-AF65-F5344CB8AC3E}">
        <p14:creationId xmlns:p14="http://schemas.microsoft.com/office/powerpoint/2010/main" val="165163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4287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194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5596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8499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721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899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F0B4552-DD6E-4312-AB9A-FE39F7F92571}" type="datetimeFigureOut">
              <a:rPr lang="cs-CZ" smtClean="0"/>
              <a:t>13.12.2023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53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F0B4552-DD6E-4312-AB9A-FE39F7F92571}" type="datetimeFigureOut">
              <a:rPr lang="cs-CZ" smtClean="0"/>
              <a:t>13.12.2023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5132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0B4552-DD6E-4312-AB9A-FE39F7F92571}" type="datetimeFigureOut">
              <a:rPr lang="cs-CZ" smtClean="0"/>
              <a:t>13.12.2023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02350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7798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511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4552-DD6E-4312-AB9A-FE39F7F92571}" type="datetimeFigureOut">
              <a:rPr lang="cs-CZ" smtClean="0"/>
              <a:t>13.12.2023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EDE9-B068-4A53-8FA2-7AAC3684C508}" type="slidenum">
              <a:rPr lang="cs-CZ" smtClean="0"/>
              <a:t>‹#›</a:t>
            </a:fld>
            <a:endParaRPr lang="cs-CZ"/>
          </a:p>
        </p:txBody>
      </p:sp>
    </p:spTree>
    <p:extLst>
      <p:ext uri="{BB962C8B-B14F-4D97-AF65-F5344CB8AC3E}">
        <p14:creationId xmlns:p14="http://schemas.microsoft.com/office/powerpoint/2010/main" val="24532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pdb101.rcsb.org/learn/guide-to-understanding-pdb-data/methods-for-determining-struct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n-am.com/online_demos/corina_demo" TargetMode="External"/><Relationship Id="rId2" Type="http://schemas.openxmlformats.org/officeDocument/2006/relationships/hyperlink" Target="http://www.daylight.com/dayhtml/doc/theory/theory.smil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rimary_structure" TargetMode="External"/><Relationship Id="rId2" Type="http://schemas.openxmlformats.org/officeDocument/2006/relationships/hyperlink" Target="https://en.wikipedia.org/wiki/Prote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wissmodel.expas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sbg.bio.ic.ac.uk/phyre2/html/page.cgi?id=inde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pd.uw.edu/2021/07/rosettafold-accurate-protein-structure-prediction-accessible-to-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lphafold.ebi.ac.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cdc.cam.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ccdc.cam.ac.uk/Community/educationalresourc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dayligh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rystallographic_Information_Fi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ccdc.cam.ac.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zinc.docking.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hEMBL" TargetMode="Externa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ebi.ac.uk/chembl/" TargetMode="External"/><Relationship Id="rId4" Type="http://schemas.openxmlformats.org/officeDocument/2006/relationships/hyperlink" Target="http://www.embl.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DrugB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go.drugbank.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molecules.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amine.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gdb.unibe.c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hemspider.com/" TargetMode="External"/><Relationship Id="rId2" Type="http://schemas.openxmlformats.org/officeDocument/2006/relationships/hyperlink" Target="https://en.wikipedia.org/wiki/ChemSpider"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ubchem.ncbi.nlm.nih.gov/" TargetMode="External"/><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ncbi.nlm.nih.gov/pubme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molecules.com/" TargetMode="External"/><Relationship Id="rId2" Type="http://schemas.openxmlformats.org/officeDocument/2006/relationships/hyperlink" Target="https://cactus.nci.nih.gov/download/nci/" TargetMode="External"/><Relationship Id="rId1" Type="http://schemas.openxmlformats.org/officeDocument/2006/relationships/slideLayout" Target="../slideLayouts/slideLayout2.xml"/><Relationship Id="rId4" Type="http://schemas.openxmlformats.org/officeDocument/2006/relationships/hyperlink" Target="https://www.bindingdb.org/bind/aboutus.j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bs.pmch.2017.12.003"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pdb101.rcsb.org/"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Kewhg5spUj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pdb101.rcsb.org/learn/videos/methods-for-determining-atomic-structur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Cartesian_coordinate_syst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X-ray_crystall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Basics in Molecular Modelling of Drugs</a:t>
            </a:r>
            <a:endParaRPr lang="cs-CZ" dirty="0"/>
          </a:p>
        </p:txBody>
      </p:sp>
      <p:sp>
        <p:nvSpPr>
          <p:cNvPr id="3" name="Podnadpis 2"/>
          <p:cNvSpPr>
            <a:spLocks noGrp="1"/>
          </p:cNvSpPr>
          <p:nvPr>
            <p:ph type="subTitle" idx="1"/>
          </p:nvPr>
        </p:nvSpPr>
        <p:spPr/>
        <p:txBody>
          <a:bodyPr>
            <a:normAutofit fontScale="62500" lnSpcReduction="20000"/>
          </a:bodyPr>
          <a:lstStyle/>
          <a:p>
            <a:r>
              <a:rPr lang="en-GB" dirty="0"/>
              <a:t>Pharmacy – 4</a:t>
            </a:r>
            <a:r>
              <a:rPr lang="en-GB" baseline="30000" dirty="0"/>
              <a:t>th</a:t>
            </a:r>
            <a:r>
              <a:rPr lang="en-GB" dirty="0"/>
              <a:t> section of study</a:t>
            </a:r>
          </a:p>
          <a:p>
            <a:r>
              <a:rPr lang="en-GB" dirty="0"/>
              <a:t>Specialization: Pharmaceutical Chemistry</a:t>
            </a:r>
          </a:p>
          <a:p>
            <a:r>
              <a:rPr lang="en-GB" dirty="0"/>
              <a:t>3</a:t>
            </a:r>
            <a:r>
              <a:rPr lang="en-GB" baseline="30000" dirty="0"/>
              <a:t>rd</a:t>
            </a:r>
            <a:r>
              <a:rPr lang="en-GB" dirty="0"/>
              <a:t> Lecture</a:t>
            </a:r>
          </a:p>
          <a:p>
            <a:r>
              <a:rPr lang="en-GB" dirty="0"/>
              <a:t>Topics: Chemical information systems and databases. Biological information systems and databases. Crystallographic databases. Critical evaluation of quality of 3D protein structures (Ramachandran plot). </a:t>
            </a:r>
            <a:r>
              <a:rPr lang="en-GB" i="1" dirty="0"/>
              <a:t>In </a:t>
            </a:r>
            <a:r>
              <a:rPr lang="en-GB" i="1" dirty="0" err="1"/>
              <a:t>silico</a:t>
            </a:r>
            <a:r>
              <a:rPr lang="en-GB" i="1" dirty="0"/>
              <a:t> </a:t>
            </a:r>
            <a:r>
              <a:rPr lang="en-GB" dirty="0"/>
              <a:t>prediction of 3D protein structures. Homolog models and their usage. Data mining from publically available sources.</a:t>
            </a:r>
          </a:p>
          <a:p>
            <a:endParaRPr lang="cs-CZ" dirty="0"/>
          </a:p>
        </p:txBody>
      </p:sp>
    </p:spTree>
    <p:extLst>
      <p:ext uri="{BB962C8B-B14F-4D97-AF65-F5344CB8AC3E}">
        <p14:creationId xmlns:p14="http://schemas.microsoft.com/office/powerpoint/2010/main" val="332262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dirty="0" err="1"/>
              <a:t>Where</a:t>
            </a:r>
            <a:r>
              <a:rPr lang="cs-CZ" dirty="0"/>
              <a:t> are </a:t>
            </a:r>
            <a:r>
              <a:rPr lang="cs-CZ" dirty="0" err="1"/>
              <a:t>the</a:t>
            </a:r>
            <a:r>
              <a:rPr lang="cs-CZ" dirty="0"/>
              <a:t> </a:t>
            </a:r>
            <a:r>
              <a:rPr lang="cs-CZ" dirty="0" err="1"/>
              <a:t>hydrogens</a:t>
            </a:r>
            <a:r>
              <a:rPr lang="cs-CZ" dirty="0"/>
              <a:t>?</a:t>
            </a:r>
          </a:p>
        </p:txBody>
      </p:sp>
      <p:pic>
        <p:nvPicPr>
          <p:cNvPr id="4" name="Picture 3"/>
          <p:cNvPicPr>
            <a:picLocks noChangeAspect="1"/>
          </p:cNvPicPr>
          <p:nvPr/>
        </p:nvPicPr>
        <p:blipFill>
          <a:blip r:embed="rId2"/>
          <a:stretch>
            <a:fillRect/>
          </a:stretch>
        </p:blipFill>
        <p:spPr>
          <a:xfrm>
            <a:off x="930591" y="1388269"/>
            <a:ext cx="9206227" cy="5226050"/>
          </a:xfrm>
          <a:prstGeom prst="rect">
            <a:avLst/>
          </a:prstGeom>
        </p:spPr>
      </p:pic>
      <p:sp>
        <p:nvSpPr>
          <p:cNvPr id="5" name="Rectangle 4"/>
          <p:cNvSpPr/>
          <p:nvPr/>
        </p:nvSpPr>
        <p:spPr>
          <a:xfrm>
            <a:off x="10897585" y="6491208"/>
            <a:ext cx="912429" cy="246221"/>
          </a:xfrm>
          <a:prstGeom prst="rect">
            <a:avLst/>
          </a:prstGeom>
        </p:spPr>
        <p:txBody>
          <a:bodyPr wrap="none">
            <a:spAutoFit/>
          </a:bodyPr>
          <a:lstStyle/>
          <a:p>
            <a:r>
              <a:rPr lang="en-GB" sz="1000" dirty="0">
                <a:hlinkClick r:id="rId3"/>
              </a:rPr>
              <a:t>www.rcsb.org</a:t>
            </a:r>
            <a:endParaRPr lang="en-GB" sz="1000" dirty="0"/>
          </a:p>
        </p:txBody>
      </p:sp>
    </p:spTree>
    <p:extLst>
      <p:ext uri="{BB962C8B-B14F-4D97-AF65-F5344CB8AC3E}">
        <p14:creationId xmlns:p14="http://schemas.microsoft.com/office/powerpoint/2010/main" val="227672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cs-CZ" dirty="0"/>
              <a:t>3D </a:t>
            </a:r>
            <a:r>
              <a:rPr lang="cs-CZ" dirty="0" err="1"/>
              <a:t>Electron</a:t>
            </a:r>
            <a:r>
              <a:rPr lang="cs-CZ" dirty="0"/>
              <a:t> </a:t>
            </a:r>
            <a:r>
              <a:rPr lang="cs-CZ" dirty="0" err="1"/>
              <a:t>Microscopy</a:t>
            </a:r>
            <a:r>
              <a:rPr lang="cs-CZ" dirty="0"/>
              <a:t> (3DEM)</a:t>
            </a:r>
          </a:p>
        </p:txBody>
      </p:sp>
      <p:sp>
        <p:nvSpPr>
          <p:cNvPr id="3" name="Content Placeholder 2"/>
          <p:cNvSpPr>
            <a:spLocks noGrp="1"/>
          </p:cNvSpPr>
          <p:nvPr>
            <p:ph idx="1"/>
          </p:nvPr>
        </p:nvSpPr>
        <p:spPr>
          <a:xfrm>
            <a:off x="838200" y="1198607"/>
            <a:ext cx="10515600" cy="1191895"/>
          </a:xfrm>
        </p:spPr>
        <p:txBody>
          <a:bodyPr>
            <a:normAutofit fontScale="77500" lnSpcReduction="20000"/>
          </a:bodyPr>
          <a:lstStyle/>
          <a:p>
            <a:r>
              <a:rPr lang="en-US" dirty="0"/>
              <a:t>involves imaging of many thousands of different single particles preserved in a thin layer of non-crystalline ice (</a:t>
            </a:r>
            <a:r>
              <a:rPr lang="en-US" dirty="0" err="1"/>
              <a:t>cryo</a:t>
            </a:r>
            <a:r>
              <a:rPr lang="en-US" dirty="0"/>
              <a:t>-EM). Provided these views show the molecule in myriad different orientations, a computational approach akin to that used for computerized axial tomography or CAT scans in medicine will yield a 3D mass density map</a:t>
            </a:r>
          </a:p>
          <a:p>
            <a:endParaRPr lang="cs-CZ" dirty="0"/>
          </a:p>
        </p:txBody>
      </p:sp>
      <p:pic>
        <p:nvPicPr>
          <p:cNvPr id="4" name="Picture 3"/>
          <p:cNvPicPr>
            <a:picLocks noChangeAspect="1"/>
          </p:cNvPicPr>
          <p:nvPr/>
        </p:nvPicPr>
        <p:blipFill>
          <a:blip r:embed="rId2"/>
          <a:stretch>
            <a:fillRect/>
          </a:stretch>
        </p:blipFill>
        <p:spPr>
          <a:xfrm>
            <a:off x="2859222" y="2390502"/>
            <a:ext cx="5846091" cy="3883574"/>
          </a:xfrm>
          <a:prstGeom prst="rect">
            <a:avLst/>
          </a:prstGeom>
        </p:spPr>
      </p:pic>
      <p:sp>
        <p:nvSpPr>
          <p:cNvPr id="5" name="Rectangle 4"/>
          <p:cNvSpPr/>
          <p:nvPr/>
        </p:nvSpPr>
        <p:spPr>
          <a:xfrm>
            <a:off x="10897585" y="6473519"/>
            <a:ext cx="912429" cy="246221"/>
          </a:xfrm>
          <a:prstGeom prst="rect">
            <a:avLst/>
          </a:prstGeom>
        </p:spPr>
        <p:txBody>
          <a:bodyPr wrap="none">
            <a:spAutoFit/>
          </a:bodyPr>
          <a:lstStyle/>
          <a:p>
            <a:r>
              <a:rPr lang="en-GB" sz="1000" dirty="0">
                <a:hlinkClick r:id="rId3"/>
              </a:rPr>
              <a:t>www.rcsb.org</a:t>
            </a:r>
            <a:endParaRPr lang="en-GB" sz="1000" dirty="0"/>
          </a:p>
        </p:txBody>
      </p:sp>
      <p:sp>
        <p:nvSpPr>
          <p:cNvPr id="6" name="TextBox 5">
            <a:extLst>
              <a:ext uri="{FF2B5EF4-FFF2-40B4-BE49-F238E27FC236}">
                <a16:creationId xmlns:a16="http://schemas.microsoft.com/office/drawing/2014/main" id="{8ED09669-1208-E187-5B4C-D473BF9E7ACC}"/>
              </a:ext>
            </a:extLst>
          </p:cNvPr>
          <p:cNvSpPr txBox="1"/>
          <p:nvPr/>
        </p:nvSpPr>
        <p:spPr>
          <a:xfrm>
            <a:off x="2883878" y="6473519"/>
            <a:ext cx="5796780" cy="246221"/>
          </a:xfrm>
          <a:prstGeom prst="rect">
            <a:avLst/>
          </a:prstGeom>
          <a:noFill/>
        </p:spPr>
        <p:txBody>
          <a:bodyPr wrap="none" rtlCol="0">
            <a:spAutoFit/>
          </a:bodyPr>
          <a:lstStyle/>
          <a:p>
            <a:r>
              <a:rPr lang="cs-CZ" sz="1000" dirty="0" err="1"/>
              <a:t>Movie</a:t>
            </a:r>
            <a:r>
              <a:rPr lang="cs-CZ" sz="1000" dirty="0"/>
              <a:t> </a:t>
            </a:r>
            <a:r>
              <a:rPr lang="en-US" sz="1000" dirty="0">
                <a:hlinkClick r:id="rId4"/>
              </a:rPr>
              <a:t>https://pdb101.rcsb.org/learn/guide-to-understanding-pdb-data/methods-for-determining-structure</a:t>
            </a:r>
            <a:r>
              <a:rPr lang="cs-CZ" sz="1000" dirty="0"/>
              <a:t> </a:t>
            </a:r>
            <a:endParaRPr lang="en-US" sz="1000" dirty="0"/>
          </a:p>
        </p:txBody>
      </p:sp>
    </p:spTree>
    <p:extLst>
      <p:ext uri="{BB962C8B-B14F-4D97-AF65-F5344CB8AC3E}">
        <p14:creationId xmlns:p14="http://schemas.microsoft.com/office/powerpoint/2010/main" val="396014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a:t>Conversion of 2D </a:t>
            </a:r>
            <a:r>
              <a:rPr lang="cs-CZ" noProof="0" dirty="0"/>
              <a:t>s</a:t>
            </a:r>
            <a:r>
              <a:rPr lang="en-GB" noProof="0" dirty="0" err="1"/>
              <a:t>tructural</a:t>
            </a:r>
            <a:r>
              <a:rPr lang="en-GB" noProof="0" dirty="0"/>
              <a:t> </a:t>
            </a:r>
            <a:r>
              <a:rPr lang="cs-CZ" noProof="0" dirty="0"/>
              <a:t>d</a:t>
            </a:r>
            <a:r>
              <a:rPr lang="en-GB" noProof="0" dirty="0" err="1"/>
              <a:t>ata</a:t>
            </a:r>
            <a:r>
              <a:rPr lang="en-GB" noProof="0" dirty="0"/>
              <a:t> to 3D </a:t>
            </a:r>
            <a:r>
              <a:rPr lang="cs-CZ" noProof="0" dirty="0"/>
              <a:t>f</a:t>
            </a:r>
            <a:r>
              <a:rPr lang="en-GB" noProof="0" dirty="0" err="1"/>
              <a:t>orm</a:t>
            </a:r>
            <a:r>
              <a:rPr lang="cs-CZ" noProof="0" dirty="0"/>
              <a:t> </a:t>
            </a:r>
            <a:r>
              <a:rPr lang="cs-CZ" noProof="0" dirty="0" err="1"/>
              <a:t>for</a:t>
            </a:r>
            <a:r>
              <a:rPr lang="cs-CZ" noProof="0" dirty="0"/>
              <a:t> </a:t>
            </a:r>
            <a:r>
              <a:rPr lang="cs-CZ" noProof="0" dirty="0" err="1">
                <a:solidFill>
                  <a:srgbClr val="FF0000"/>
                </a:solidFill>
              </a:rPr>
              <a:t>small</a:t>
            </a:r>
            <a:r>
              <a:rPr lang="cs-CZ" noProof="0" dirty="0">
                <a:solidFill>
                  <a:srgbClr val="FF0000"/>
                </a:solidFill>
              </a:rPr>
              <a:t> </a:t>
            </a:r>
            <a:r>
              <a:rPr lang="cs-CZ" noProof="0" dirty="0" err="1">
                <a:solidFill>
                  <a:srgbClr val="FF0000"/>
                </a:solidFill>
              </a:rPr>
              <a:t>molecules</a:t>
            </a:r>
            <a:endParaRPr lang="en-GB" noProof="0" dirty="0">
              <a:solidFill>
                <a:srgbClr val="FF0000"/>
              </a:solidFill>
            </a:endParaRPr>
          </a:p>
        </p:txBody>
      </p:sp>
      <p:sp>
        <p:nvSpPr>
          <p:cNvPr id="3" name="Zástupný symbol pro obsah 2"/>
          <p:cNvSpPr>
            <a:spLocks noGrp="1"/>
          </p:cNvSpPr>
          <p:nvPr>
            <p:ph idx="1"/>
          </p:nvPr>
        </p:nvSpPr>
        <p:spPr/>
        <p:txBody>
          <a:bodyPr/>
          <a:lstStyle/>
          <a:p>
            <a:r>
              <a:rPr lang="en-GB" noProof="0" dirty="0"/>
              <a:t>software programs save structural data in a file</a:t>
            </a:r>
          </a:p>
          <a:p>
            <a:r>
              <a:rPr lang="en-GB" noProof="0" dirty="0"/>
              <a:t>acceptable standard file formats:</a:t>
            </a:r>
          </a:p>
          <a:p>
            <a:pPr lvl="1"/>
            <a:r>
              <a:rPr lang="en-GB" b="1" noProof="0" dirty="0" err="1"/>
              <a:t>Molfile</a:t>
            </a:r>
            <a:r>
              <a:rPr lang="en-GB" b="1" noProof="0" dirty="0"/>
              <a:t> format </a:t>
            </a:r>
            <a:r>
              <a:rPr lang="en-GB" noProof="0" dirty="0"/>
              <a:t>and extended </a:t>
            </a:r>
            <a:r>
              <a:rPr lang="en-GB" b="1" noProof="0" dirty="0"/>
              <a:t>SD format</a:t>
            </a:r>
            <a:r>
              <a:rPr lang="en-GB" noProof="0" dirty="0"/>
              <a:t> (structural-data) developed by MDL (Molecular Design Limited) in 1980s</a:t>
            </a:r>
          </a:p>
          <a:p>
            <a:pPr lvl="1"/>
            <a:r>
              <a:rPr lang="en-GB" b="1" noProof="0" dirty="0">
                <a:hlinkClick r:id="rId2"/>
              </a:rPr>
              <a:t>SMILES </a:t>
            </a:r>
            <a:r>
              <a:rPr lang="en-GB" noProof="0" dirty="0"/>
              <a:t>(Simplified Molecular Input Line Entry System) developed by David </a:t>
            </a:r>
            <a:r>
              <a:rPr lang="en-GB" noProof="0" dirty="0" err="1"/>
              <a:t>Weininger</a:t>
            </a:r>
            <a:r>
              <a:rPr lang="en-GB" noProof="0" dirty="0"/>
              <a:t> in 1986</a:t>
            </a:r>
          </a:p>
          <a:p>
            <a:pPr lvl="1"/>
            <a:r>
              <a:rPr lang="en-GB" b="1" noProof="0" dirty="0" err="1"/>
              <a:t>Tripos</a:t>
            </a:r>
            <a:r>
              <a:rPr lang="en-GB" b="1" noProof="0" dirty="0"/>
              <a:t> Mol2 </a:t>
            </a:r>
            <a:r>
              <a:rPr lang="en-GB" noProof="0" dirty="0"/>
              <a:t>format</a:t>
            </a:r>
          </a:p>
          <a:p>
            <a:pPr lvl="1"/>
            <a:r>
              <a:rPr lang="en-GB" noProof="0" dirty="0"/>
              <a:t>PDB file format – for macromolecules</a:t>
            </a:r>
          </a:p>
          <a:p>
            <a:r>
              <a:rPr lang="en-GB" noProof="0" dirty="0"/>
              <a:t>3D structure generators (programs): CONCORD, </a:t>
            </a:r>
            <a:r>
              <a:rPr lang="en-GB" noProof="0" dirty="0">
                <a:hlinkClick r:id="rId3"/>
              </a:rPr>
              <a:t>CORINA</a:t>
            </a:r>
            <a:r>
              <a:rPr lang="en-GB" noProof="0" dirty="0"/>
              <a:t>, Omega</a:t>
            </a:r>
          </a:p>
          <a:p>
            <a:endParaRPr lang="en-GB" noProof="0" dirty="0"/>
          </a:p>
        </p:txBody>
      </p:sp>
      <p:sp>
        <p:nvSpPr>
          <p:cNvPr id="4" name="TextovéPole 3"/>
          <p:cNvSpPr txBox="1"/>
          <p:nvPr/>
        </p:nvSpPr>
        <p:spPr>
          <a:xfrm>
            <a:off x="3509560" y="6611779"/>
            <a:ext cx="5492209"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Basic Principles and Applications, Wiley VCH, </a:t>
            </a:r>
            <a:r>
              <a:rPr lang="en-GB" sz="1000" dirty="0" err="1"/>
              <a:t>Weinheim</a:t>
            </a:r>
            <a:r>
              <a:rPr lang="en-GB" sz="1000" dirty="0"/>
              <a:t>, 2008</a:t>
            </a:r>
          </a:p>
        </p:txBody>
      </p:sp>
    </p:spTree>
    <p:extLst>
      <p:ext uri="{BB962C8B-B14F-4D97-AF65-F5344CB8AC3E}">
        <p14:creationId xmlns:p14="http://schemas.microsoft.com/office/powerpoint/2010/main" val="373683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Fragment </a:t>
            </a:r>
            <a:r>
              <a:rPr lang="cs-CZ" noProof="0" dirty="0"/>
              <a:t>l</a:t>
            </a:r>
            <a:r>
              <a:rPr lang="en-GB" noProof="0" dirty="0" err="1"/>
              <a:t>ibraries</a:t>
            </a:r>
            <a:endParaRPr lang="en-GB" noProof="0" dirty="0"/>
          </a:p>
        </p:txBody>
      </p:sp>
      <p:sp>
        <p:nvSpPr>
          <p:cNvPr id="3" name="Zástupný symbol pro obsah 2"/>
          <p:cNvSpPr>
            <a:spLocks noGrp="1"/>
          </p:cNvSpPr>
          <p:nvPr>
            <p:ph idx="1"/>
          </p:nvPr>
        </p:nvSpPr>
        <p:spPr>
          <a:xfrm>
            <a:off x="838200" y="1825625"/>
            <a:ext cx="4791891" cy="4351338"/>
          </a:xfrm>
        </p:spPr>
        <p:txBody>
          <a:bodyPr>
            <a:normAutofit/>
          </a:bodyPr>
          <a:lstStyle/>
          <a:p>
            <a:r>
              <a:rPr lang="en-GB" sz="2400" noProof="0" dirty="0"/>
              <a:t>common building method in case there are no X-ray data available</a:t>
            </a:r>
          </a:p>
          <a:p>
            <a:r>
              <a:rPr lang="en-GB" sz="2400" noProof="0" dirty="0"/>
              <a:t>construction of molecules from </a:t>
            </a:r>
            <a:r>
              <a:rPr lang="en-GB" sz="2400" b="1" noProof="0" dirty="0"/>
              <a:t>pre-existing fragment </a:t>
            </a:r>
            <a:r>
              <a:rPr lang="en-GB" sz="2400" noProof="0" dirty="0"/>
              <a:t>libraries</a:t>
            </a:r>
          </a:p>
          <a:p>
            <a:r>
              <a:rPr lang="en-GB" sz="2400" noProof="0" dirty="0"/>
              <a:t>fragment pool contains entries with optimized standard geometries, therefore during construction of 3D structures only torsion angles have to be cleared</a:t>
            </a:r>
          </a:p>
        </p:txBody>
      </p:sp>
      <p:sp>
        <p:nvSpPr>
          <p:cNvPr id="4" name="TextovéPole 3"/>
          <p:cNvSpPr txBox="1"/>
          <p:nvPr/>
        </p:nvSpPr>
        <p:spPr>
          <a:xfrm>
            <a:off x="3728836" y="6611779"/>
            <a:ext cx="5616132" cy="246221"/>
          </a:xfrm>
          <a:prstGeom prst="rect">
            <a:avLst/>
          </a:prstGeom>
          <a:noFill/>
        </p:spPr>
        <p:txBody>
          <a:bodyPr wrap="square" rtlCol="0">
            <a:spAutoFit/>
          </a:bodyPr>
          <a:lstStyle/>
          <a:p>
            <a:r>
              <a:rPr lang="en-GB" sz="1000" dirty="0" err="1"/>
              <a:t>Höltje</a:t>
            </a:r>
            <a:r>
              <a:rPr lang="en-GB" sz="1000" dirty="0"/>
              <a:t>. H.-D. et al.: Molecular </a:t>
            </a:r>
            <a:r>
              <a:rPr lang="en-GB" sz="1000" dirty="0" err="1"/>
              <a:t>Modeling</a:t>
            </a:r>
            <a:r>
              <a:rPr lang="en-GB" sz="1000" dirty="0"/>
              <a:t>:</a:t>
            </a:r>
            <a:r>
              <a:rPr lang="cs-CZ" sz="1000" dirty="0"/>
              <a:t> </a:t>
            </a:r>
            <a:r>
              <a:rPr lang="en-GB" sz="1000" dirty="0"/>
              <a:t>Basic Principles and Applications, Wiley VCH, Weinheim, 2008</a:t>
            </a:r>
          </a:p>
        </p:txBody>
      </p:sp>
      <p:pic>
        <p:nvPicPr>
          <p:cNvPr id="5" name="Obrázek 4"/>
          <p:cNvPicPr>
            <a:picLocks noChangeAspect="1"/>
          </p:cNvPicPr>
          <p:nvPr/>
        </p:nvPicPr>
        <p:blipFill>
          <a:blip r:embed="rId2"/>
          <a:stretch>
            <a:fillRect/>
          </a:stretch>
        </p:blipFill>
        <p:spPr>
          <a:xfrm>
            <a:off x="5928911" y="1825625"/>
            <a:ext cx="5424889" cy="4196352"/>
          </a:xfrm>
          <a:prstGeom prst="rect">
            <a:avLst/>
          </a:prstGeom>
        </p:spPr>
      </p:pic>
    </p:spTree>
    <p:extLst>
      <p:ext uri="{BB962C8B-B14F-4D97-AF65-F5344CB8AC3E}">
        <p14:creationId xmlns:p14="http://schemas.microsoft.com/office/powerpoint/2010/main" val="149379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Prediction of 3D structure of </a:t>
            </a:r>
            <a:r>
              <a:rPr lang="en-GB" noProof="0" dirty="0">
                <a:solidFill>
                  <a:srgbClr val="FF0000"/>
                </a:solidFill>
              </a:rPr>
              <a:t>proteins</a:t>
            </a:r>
            <a:br>
              <a:rPr lang="cs-CZ" noProof="0" dirty="0"/>
            </a:br>
            <a:r>
              <a:rPr lang="cs-CZ" noProof="0" dirty="0"/>
              <a:t>= </a:t>
            </a:r>
            <a:r>
              <a:rPr lang="en-US" b="1" noProof="0" dirty="0"/>
              <a:t>Computed </a:t>
            </a:r>
            <a:r>
              <a:rPr lang="cs-CZ" b="1" noProof="0" dirty="0"/>
              <a:t>S</a:t>
            </a:r>
            <a:r>
              <a:rPr lang="en-US" b="1" noProof="0" dirty="0" err="1"/>
              <a:t>tructure</a:t>
            </a:r>
            <a:r>
              <a:rPr lang="en-US" b="1" noProof="0" dirty="0"/>
              <a:t> </a:t>
            </a:r>
            <a:r>
              <a:rPr lang="cs-CZ" b="1" noProof="0" dirty="0"/>
              <a:t>M</a:t>
            </a:r>
            <a:r>
              <a:rPr lang="en-US" b="1" noProof="0" dirty="0" err="1"/>
              <a:t>odels</a:t>
            </a:r>
            <a:r>
              <a:rPr lang="en-US" b="1" noProof="0" dirty="0"/>
              <a:t> </a:t>
            </a:r>
            <a:r>
              <a:rPr lang="en-US" noProof="0" dirty="0"/>
              <a:t>(or CSMs)</a:t>
            </a:r>
            <a:endParaRPr lang="en-GB" noProof="0" dirty="0"/>
          </a:p>
        </p:txBody>
      </p:sp>
      <p:sp>
        <p:nvSpPr>
          <p:cNvPr id="3" name="Zástupný symbol pro obsah 2"/>
          <p:cNvSpPr>
            <a:spLocks noGrp="1"/>
          </p:cNvSpPr>
          <p:nvPr>
            <p:ph idx="1"/>
          </p:nvPr>
        </p:nvSpPr>
        <p:spPr>
          <a:xfrm>
            <a:off x="838200" y="1889633"/>
            <a:ext cx="10515600" cy="4351338"/>
          </a:xfrm>
        </p:spPr>
        <p:txBody>
          <a:bodyPr>
            <a:normAutofit/>
          </a:bodyPr>
          <a:lstStyle/>
          <a:p>
            <a:r>
              <a:rPr lang="en-GB" noProof="0" dirty="0">
                <a:solidFill>
                  <a:srgbClr val="FF0000"/>
                </a:solidFill>
              </a:rPr>
              <a:t>Template-based model</a:t>
            </a:r>
            <a:r>
              <a:rPr lang="cs-CZ" noProof="0" dirty="0">
                <a:solidFill>
                  <a:srgbClr val="FF0000"/>
                </a:solidFill>
              </a:rPr>
              <a:t>l</a:t>
            </a:r>
            <a:r>
              <a:rPr lang="en-GB" noProof="0" dirty="0" err="1">
                <a:solidFill>
                  <a:srgbClr val="FF0000"/>
                </a:solidFill>
              </a:rPr>
              <a:t>ing</a:t>
            </a:r>
            <a:r>
              <a:rPr lang="cs-CZ" noProof="0" dirty="0">
                <a:solidFill>
                  <a:srgbClr val="FF0000"/>
                </a:solidFill>
              </a:rPr>
              <a:t> </a:t>
            </a:r>
            <a:r>
              <a:rPr lang="cs-CZ" noProof="0" dirty="0"/>
              <a:t>= h</a:t>
            </a:r>
            <a:r>
              <a:rPr lang="en-GB" noProof="0" dirty="0" err="1"/>
              <a:t>omology</a:t>
            </a:r>
            <a:r>
              <a:rPr lang="en-GB" noProof="0" dirty="0"/>
              <a:t> modelling</a:t>
            </a:r>
            <a:endParaRPr lang="cs-CZ" noProof="0" dirty="0"/>
          </a:p>
          <a:p>
            <a:r>
              <a:rPr lang="cs-CZ" noProof="0" dirty="0" err="1">
                <a:solidFill>
                  <a:srgbClr val="FF0000"/>
                </a:solidFill>
              </a:rPr>
              <a:t>Template</a:t>
            </a:r>
            <a:r>
              <a:rPr lang="cs-CZ" noProof="0" dirty="0">
                <a:solidFill>
                  <a:srgbClr val="FF0000"/>
                </a:solidFill>
              </a:rPr>
              <a:t>-free modelling</a:t>
            </a:r>
          </a:p>
          <a:p>
            <a:pPr lvl="1"/>
            <a:endParaRPr lang="en-GB" noProof="0" dirty="0"/>
          </a:p>
          <a:p>
            <a:endParaRPr lang="en-GB" noProof="0" dirty="0"/>
          </a:p>
        </p:txBody>
      </p:sp>
      <p:sp>
        <p:nvSpPr>
          <p:cNvPr id="4" name="TextBox 3">
            <a:extLst>
              <a:ext uri="{FF2B5EF4-FFF2-40B4-BE49-F238E27FC236}">
                <a16:creationId xmlns:a16="http://schemas.microsoft.com/office/drawing/2014/main" id="{5FBC3481-E0FD-4464-8D53-17B1A773ED25}"/>
              </a:ext>
            </a:extLst>
          </p:cNvPr>
          <p:cNvSpPr txBox="1"/>
          <p:nvPr/>
        </p:nvSpPr>
        <p:spPr>
          <a:xfrm>
            <a:off x="3448259" y="6622274"/>
            <a:ext cx="5099473" cy="246221"/>
          </a:xfrm>
          <a:prstGeom prst="rect">
            <a:avLst/>
          </a:prstGeom>
          <a:noFill/>
        </p:spPr>
        <p:txBody>
          <a:bodyPr wrap="none" rtlCol="0">
            <a:spAutoFit/>
          </a:bodyPr>
          <a:lstStyle/>
          <a:p>
            <a:r>
              <a:rPr lang="en-US" sz="1000" dirty="0"/>
              <a:t>https://pdb101.rcsb.org/learn/guide-to-understanding-pdb-data/computed-structure-models </a:t>
            </a:r>
          </a:p>
        </p:txBody>
      </p:sp>
      <p:sp>
        <p:nvSpPr>
          <p:cNvPr id="5" name="TextBox 4">
            <a:extLst>
              <a:ext uri="{FF2B5EF4-FFF2-40B4-BE49-F238E27FC236}">
                <a16:creationId xmlns:a16="http://schemas.microsoft.com/office/drawing/2014/main" id="{5E2461A7-4412-49CD-9D80-9AB554004C93}"/>
              </a:ext>
            </a:extLst>
          </p:cNvPr>
          <p:cNvSpPr txBox="1"/>
          <p:nvPr/>
        </p:nvSpPr>
        <p:spPr>
          <a:xfrm>
            <a:off x="2939143" y="66838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7137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Homology modelling</a:t>
            </a:r>
          </a:p>
        </p:txBody>
      </p:sp>
      <p:sp>
        <p:nvSpPr>
          <p:cNvPr id="3" name="Zástupný symbol pro obsah 2"/>
          <p:cNvSpPr>
            <a:spLocks noGrp="1"/>
          </p:cNvSpPr>
          <p:nvPr>
            <p:ph idx="1"/>
          </p:nvPr>
        </p:nvSpPr>
        <p:spPr>
          <a:xfrm>
            <a:off x="838200" y="1592673"/>
            <a:ext cx="10515600" cy="2391498"/>
          </a:xfrm>
        </p:spPr>
        <p:txBody>
          <a:bodyPr>
            <a:normAutofit fontScale="77500" lnSpcReduction="20000"/>
          </a:bodyPr>
          <a:lstStyle/>
          <a:p>
            <a:pPr marL="0" indent="0">
              <a:buNone/>
            </a:pPr>
            <a:r>
              <a:rPr lang="en-GB" b="1" noProof="0" dirty="0"/>
              <a:t> </a:t>
            </a:r>
            <a:r>
              <a:rPr lang="en-GB" noProof="0" dirty="0">
                <a:solidFill>
                  <a:srgbClr val="FF0000"/>
                </a:solidFill>
              </a:rPr>
              <a:t>= comparative modelling or template-based modelling</a:t>
            </a:r>
          </a:p>
          <a:p>
            <a:r>
              <a:rPr lang="en-GB" noProof="0" dirty="0"/>
              <a:t>constructing an atomic-resolution model of the target </a:t>
            </a:r>
            <a:r>
              <a:rPr lang="en-GB" noProof="0" dirty="0">
                <a:hlinkClick r:id="rId2" tooltip="Protein"/>
              </a:rPr>
              <a:t>protein</a:t>
            </a:r>
            <a:r>
              <a:rPr lang="en-GB" noProof="0" dirty="0"/>
              <a:t> from its </a:t>
            </a:r>
            <a:r>
              <a:rPr lang="en-GB" noProof="0" dirty="0">
                <a:hlinkClick r:id="rId3" tooltip="Primary structure"/>
              </a:rPr>
              <a:t>amino acid sequence</a:t>
            </a:r>
            <a:r>
              <a:rPr lang="en-GB" noProof="0" dirty="0"/>
              <a:t> and an experimental </a:t>
            </a:r>
            <a:r>
              <a:rPr lang="en-GB" b="1" noProof="0" dirty="0"/>
              <a:t>3D structure of a related homologous protein </a:t>
            </a:r>
            <a:r>
              <a:rPr lang="en-GB" noProof="0" dirty="0"/>
              <a:t>(the template)</a:t>
            </a:r>
            <a:endParaRPr lang="cs-CZ" noProof="0" dirty="0"/>
          </a:p>
          <a:p>
            <a:r>
              <a:rPr lang="cs-CZ" noProof="0" dirty="0"/>
              <a:t>p</a:t>
            </a:r>
            <a:r>
              <a:rPr lang="en-US" noProof="0" dirty="0" err="1"/>
              <a:t>roteins</a:t>
            </a:r>
            <a:r>
              <a:rPr lang="en-US" noProof="0" dirty="0"/>
              <a:t> with similar amino acid sequences (more than ~</a:t>
            </a:r>
            <a:r>
              <a:rPr lang="en-US" b="1" noProof="0" dirty="0"/>
              <a:t>30% sequence identity</a:t>
            </a:r>
            <a:r>
              <a:rPr lang="en-US" noProof="0" dirty="0"/>
              <a:t>) are known to fold into similar structures</a:t>
            </a:r>
            <a:endParaRPr lang="cs-CZ" noProof="0" dirty="0"/>
          </a:p>
          <a:p>
            <a:r>
              <a:rPr lang="en-US" noProof="0" dirty="0"/>
              <a:t>central principle: the sequence of amino acid residues in a protein chain determines its </a:t>
            </a:r>
            <a:r>
              <a:rPr lang="en-US" b="1" noProof="0" dirty="0"/>
              <a:t>functional 3D shape</a:t>
            </a:r>
            <a:endParaRPr lang="en-GB" b="1" noProof="0" dirty="0"/>
          </a:p>
          <a:p>
            <a:endParaRPr lang="en-GB" b="1" noProof="0" dirty="0"/>
          </a:p>
          <a:p>
            <a:pPr marL="0" indent="0">
              <a:buNone/>
            </a:pPr>
            <a:endParaRPr lang="en-GB" b="1" noProof="0" dirty="0"/>
          </a:p>
        </p:txBody>
      </p:sp>
      <p:sp>
        <p:nvSpPr>
          <p:cNvPr id="6" name="TextovéPole 5"/>
          <p:cNvSpPr txBox="1"/>
          <p:nvPr/>
        </p:nvSpPr>
        <p:spPr>
          <a:xfrm>
            <a:off x="1270463" y="4262251"/>
            <a:ext cx="45719" cy="369332"/>
          </a:xfrm>
          <a:prstGeom prst="rect">
            <a:avLst/>
          </a:prstGeom>
          <a:noFill/>
        </p:spPr>
        <p:txBody>
          <a:bodyPr wrap="square" rtlCol="0">
            <a:spAutoFit/>
          </a:bodyPr>
          <a:lstStyle/>
          <a:p>
            <a:endParaRPr lang="cs-CZ"/>
          </a:p>
        </p:txBody>
      </p:sp>
      <p:graphicFrame>
        <p:nvGraphicFramePr>
          <p:cNvPr id="8" name="Tabulka 7"/>
          <p:cNvGraphicFramePr>
            <a:graphicFrameLocks noGrp="1"/>
          </p:cNvGraphicFramePr>
          <p:nvPr>
            <p:extLst>
              <p:ext uri="{D42A27DB-BD31-4B8C-83A1-F6EECF244321}">
                <p14:modId xmlns:p14="http://schemas.microsoft.com/office/powerpoint/2010/main" val="2702118842"/>
              </p:ext>
            </p:extLst>
          </p:nvPr>
        </p:nvGraphicFramePr>
        <p:xfrm>
          <a:off x="838200" y="4262251"/>
          <a:ext cx="5418666" cy="147161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58457640"/>
                    </a:ext>
                  </a:extLst>
                </a:gridCol>
                <a:gridCol w="2709333">
                  <a:extLst>
                    <a:ext uri="{9D8B030D-6E8A-4147-A177-3AD203B41FA5}">
                      <a16:colId xmlns:a16="http://schemas.microsoft.com/office/drawing/2014/main" val="942969033"/>
                    </a:ext>
                  </a:extLst>
                </a:gridCol>
              </a:tblGrid>
              <a:tr h="729937">
                <a:tc>
                  <a:txBody>
                    <a:bodyPr/>
                    <a:lstStyle/>
                    <a:p>
                      <a:pPr algn="ctr"/>
                      <a:r>
                        <a:rPr lang="en-GB"/>
                        <a:t>Amino sequence identity</a:t>
                      </a:r>
                    </a:p>
                    <a:p>
                      <a:pPr algn="ctr"/>
                      <a:r>
                        <a:rPr lang="en-GB"/>
                        <a:t>Target </a:t>
                      </a:r>
                      <a:r>
                        <a:rPr lang="en-GB" i="1"/>
                        <a:t>vs</a:t>
                      </a:r>
                      <a:r>
                        <a:rPr lang="en-GB"/>
                        <a:t> template</a:t>
                      </a:r>
                      <a:endParaRPr lang="cs-CZ"/>
                    </a:p>
                  </a:txBody>
                  <a:tcPr/>
                </a:tc>
                <a:tc>
                  <a:txBody>
                    <a:bodyPr/>
                    <a:lstStyle/>
                    <a:p>
                      <a:pPr algn="ctr"/>
                      <a:r>
                        <a:rPr lang="en-GB" dirty="0"/>
                        <a:t>Expected RMSD from</a:t>
                      </a:r>
                      <a:r>
                        <a:rPr lang="en-GB" baseline="0" dirty="0"/>
                        <a:t> real structure</a:t>
                      </a:r>
                      <a:endParaRPr lang="cs-CZ" dirty="0"/>
                    </a:p>
                  </a:txBody>
                  <a:tcPr/>
                </a:tc>
                <a:extLst>
                  <a:ext uri="{0D108BD9-81ED-4DB2-BD59-A6C34878D82A}">
                    <a16:rowId xmlns:a16="http://schemas.microsoft.com/office/drawing/2014/main" val="3250739696"/>
                  </a:ext>
                </a:extLst>
              </a:tr>
              <a:tr h="370840">
                <a:tc>
                  <a:txBody>
                    <a:bodyPr/>
                    <a:lstStyle/>
                    <a:p>
                      <a:pPr algn="ctr"/>
                      <a:r>
                        <a:rPr lang="en-GB"/>
                        <a:t>70%</a:t>
                      </a:r>
                      <a:endParaRPr lang="cs-CZ"/>
                    </a:p>
                  </a:txBody>
                  <a:tcPr/>
                </a:tc>
                <a:tc>
                  <a:txBody>
                    <a:bodyPr/>
                    <a:lstStyle/>
                    <a:p>
                      <a:pPr algn="ctr"/>
                      <a:r>
                        <a:rPr lang="en-GB" dirty="0"/>
                        <a:t>1–2</a:t>
                      </a:r>
                      <a:r>
                        <a:rPr lang="en-GB" baseline="0" dirty="0"/>
                        <a:t> Å</a:t>
                      </a:r>
                    </a:p>
                  </a:txBody>
                  <a:tcPr/>
                </a:tc>
                <a:extLst>
                  <a:ext uri="{0D108BD9-81ED-4DB2-BD59-A6C34878D82A}">
                    <a16:rowId xmlns:a16="http://schemas.microsoft.com/office/drawing/2014/main" val="3795689632"/>
                  </a:ext>
                </a:extLst>
              </a:tr>
              <a:tr h="370840">
                <a:tc>
                  <a:txBody>
                    <a:bodyPr/>
                    <a:lstStyle/>
                    <a:p>
                      <a:pPr algn="ctr"/>
                      <a:r>
                        <a:rPr lang="en-GB"/>
                        <a:t>25%</a:t>
                      </a:r>
                      <a:endParaRPr lang="cs-CZ"/>
                    </a:p>
                  </a:txBody>
                  <a:tcPr/>
                </a:tc>
                <a:tc>
                  <a:txBody>
                    <a:bodyPr/>
                    <a:lstStyle/>
                    <a:p>
                      <a:pPr algn="ctr"/>
                      <a:r>
                        <a:rPr lang="en-GB" baseline="0" dirty="0"/>
                        <a:t>2–4 Å</a:t>
                      </a:r>
                    </a:p>
                  </a:txBody>
                  <a:tcPr/>
                </a:tc>
                <a:extLst>
                  <a:ext uri="{0D108BD9-81ED-4DB2-BD59-A6C34878D82A}">
                    <a16:rowId xmlns:a16="http://schemas.microsoft.com/office/drawing/2014/main" val="4160367109"/>
                  </a:ext>
                </a:extLst>
              </a:tr>
            </a:tbl>
          </a:graphicData>
        </a:graphic>
      </p:graphicFrame>
      <p:sp>
        <p:nvSpPr>
          <p:cNvPr id="11" name="Šipka dolů 10"/>
          <p:cNvSpPr/>
          <p:nvPr/>
        </p:nvSpPr>
        <p:spPr>
          <a:xfrm rot="5400000">
            <a:off x="6323369" y="4441177"/>
            <a:ext cx="731520" cy="37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7121392" y="4446917"/>
            <a:ext cx="3891749" cy="1200329"/>
          </a:xfrm>
          <a:prstGeom prst="rect">
            <a:avLst/>
          </a:prstGeom>
          <a:noFill/>
        </p:spPr>
        <p:txBody>
          <a:bodyPr wrap="square" rtlCol="0">
            <a:spAutoFit/>
          </a:bodyPr>
          <a:lstStyle/>
          <a:p>
            <a:r>
              <a:rPr lang="en-GB" dirty="0"/>
              <a:t>this RMSD implies only to matched backbone atoms; not for side-chains; not for regions without template or low similarity</a:t>
            </a:r>
            <a:endParaRPr lang="cs-CZ" dirty="0"/>
          </a:p>
        </p:txBody>
      </p:sp>
      <p:sp>
        <p:nvSpPr>
          <p:cNvPr id="9" name="TextBox 8">
            <a:extLst>
              <a:ext uri="{FF2B5EF4-FFF2-40B4-BE49-F238E27FC236}">
                <a16:creationId xmlns:a16="http://schemas.microsoft.com/office/drawing/2014/main" id="{5E319FF9-6BA7-4978-8766-C347D55CCAD9}"/>
              </a:ext>
            </a:extLst>
          </p:cNvPr>
          <p:cNvSpPr txBox="1"/>
          <p:nvPr/>
        </p:nvSpPr>
        <p:spPr>
          <a:xfrm>
            <a:off x="2764971" y="6492875"/>
            <a:ext cx="7053278" cy="307777"/>
          </a:xfrm>
          <a:prstGeom prst="rect">
            <a:avLst/>
          </a:prstGeom>
          <a:noFill/>
        </p:spPr>
        <p:txBody>
          <a:bodyPr wrap="none" rtlCol="0">
            <a:spAutoFit/>
          </a:bodyPr>
          <a:lstStyle/>
          <a:p>
            <a:r>
              <a:rPr lang="en-US" sz="1400" dirty="0"/>
              <a:t>https://pdb101.rcsb.org/learn/guide-to-understanding-pdb-data/computed-structure-models </a:t>
            </a:r>
          </a:p>
        </p:txBody>
      </p:sp>
    </p:spTree>
    <p:extLst>
      <p:ext uri="{BB962C8B-B14F-4D97-AF65-F5344CB8AC3E}">
        <p14:creationId xmlns:p14="http://schemas.microsoft.com/office/powerpoint/2010/main" val="111675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Homology modelling</a:t>
            </a:r>
            <a:r>
              <a:rPr lang="cs-CZ" noProof="0" dirty="0"/>
              <a:t> - </a:t>
            </a:r>
            <a:r>
              <a:rPr lang="cs-CZ" noProof="0" dirty="0" err="1"/>
              <a:t>workflow</a:t>
            </a:r>
            <a:endParaRPr lang="en-GB" noProof="0" dirty="0"/>
          </a:p>
        </p:txBody>
      </p:sp>
      <p:sp>
        <p:nvSpPr>
          <p:cNvPr id="3" name="Zástupný symbol pro obsah 2"/>
          <p:cNvSpPr>
            <a:spLocks noGrp="1"/>
          </p:cNvSpPr>
          <p:nvPr>
            <p:ph idx="1"/>
          </p:nvPr>
        </p:nvSpPr>
        <p:spPr>
          <a:xfrm>
            <a:off x="838200" y="1825625"/>
            <a:ext cx="7293429" cy="4351338"/>
          </a:xfrm>
        </p:spPr>
        <p:txBody>
          <a:bodyPr>
            <a:normAutofit fontScale="85000" lnSpcReduction="20000"/>
          </a:bodyPr>
          <a:lstStyle/>
          <a:p>
            <a:pPr marL="514350" indent="-514350">
              <a:buFont typeface="+mj-lt"/>
              <a:buAutoNum type="arabicPeriod"/>
            </a:pPr>
            <a:r>
              <a:rPr lang="en-GB" b="1" noProof="0" dirty="0"/>
              <a:t>template selection </a:t>
            </a:r>
            <a:r>
              <a:rPr lang="en-GB" noProof="0" dirty="0"/>
              <a:t>(one or multiple)</a:t>
            </a:r>
          </a:p>
          <a:p>
            <a:pPr marL="514350" indent="-514350">
              <a:buFont typeface="+mj-lt"/>
              <a:buAutoNum type="arabicPeriod"/>
            </a:pPr>
            <a:r>
              <a:rPr lang="en-GB" b="1" noProof="0" dirty="0"/>
              <a:t>target-template alignment</a:t>
            </a:r>
          </a:p>
          <a:p>
            <a:pPr marL="514350" indent="-514350">
              <a:buFont typeface="+mj-lt"/>
              <a:buAutoNum type="arabicPeriod"/>
            </a:pPr>
            <a:r>
              <a:rPr lang="en-GB" b="1" noProof="0" dirty="0"/>
              <a:t>model construction</a:t>
            </a:r>
            <a:endParaRPr lang="cs-CZ" b="1" noProof="0" dirty="0"/>
          </a:p>
          <a:p>
            <a:pPr marL="971550" lvl="1" indent="-514350">
              <a:buFont typeface="+mj-lt"/>
              <a:buAutoNum type="alphaLcPeriod"/>
            </a:pPr>
            <a:r>
              <a:rPr lang="en-US" noProof="0" dirty="0"/>
              <a:t>generation of 3D coordinates based on 3D structure of template</a:t>
            </a:r>
          </a:p>
          <a:p>
            <a:pPr marL="971550" lvl="1" indent="-514350">
              <a:buFont typeface="+mj-lt"/>
              <a:buAutoNum type="alphaLcPeriod"/>
            </a:pPr>
            <a:r>
              <a:rPr lang="en-US" noProof="0" dirty="0"/>
              <a:t>ab initio modelling of loops, turns and other areas without reliable template</a:t>
            </a:r>
            <a:endParaRPr lang="en-GB" noProof="0" dirty="0"/>
          </a:p>
          <a:p>
            <a:pPr marL="514350" indent="-514350">
              <a:buFont typeface="+mj-lt"/>
              <a:buAutoNum type="arabicPeriod"/>
            </a:pPr>
            <a:r>
              <a:rPr lang="en-GB" b="1" noProof="0" dirty="0"/>
              <a:t>model quality assessment</a:t>
            </a:r>
            <a:endParaRPr lang="cs-CZ" b="1" noProof="0" dirty="0"/>
          </a:p>
          <a:p>
            <a:pPr marL="514350" indent="-514350">
              <a:buFont typeface="+mj-lt"/>
              <a:buAutoNum type="arabicPeriod"/>
            </a:pPr>
            <a:endParaRPr lang="cs-CZ" b="1" dirty="0"/>
          </a:p>
          <a:p>
            <a:r>
              <a:rPr lang="en-US" noProof="0" dirty="0"/>
              <a:t>automated WEB services for protein homology modelling:</a:t>
            </a:r>
          </a:p>
          <a:p>
            <a:pPr lvl="1"/>
            <a:r>
              <a:rPr lang="en-US" noProof="0" dirty="0">
                <a:hlinkClick r:id="rId3"/>
              </a:rPr>
              <a:t>SWISS-MODEL</a:t>
            </a:r>
            <a:endParaRPr lang="en-US" noProof="0" dirty="0"/>
          </a:p>
          <a:p>
            <a:pPr lvl="1"/>
            <a:r>
              <a:rPr lang="en-US" noProof="0" dirty="0">
                <a:hlinkClick r:id="rId4"/>
              </a:rPr>
              <a:t>Phyre</a:t>
            </a:r>
            <a:r>
              <a:rPr lang="en-US" baseline="30000" noProof="0" dirty="0">
                <a:hlinkClick r:id="rId4"/>
              </a:rPr>
              <a:t>2</a:t>
            </a:r>
            <a:endParaRPr lang="en-US" baseline="30000" noProof="0" dirty="0"/>
          </a:p>
        </p:txBody>
      </p:sp>
      <p:sp>
        <p:nvSpPr>
          <p:cNvPr id="6" name="TextovéPole 5"/>
          <p:cNvSpPr txBox="1"/>
          <p:nvPr/>
        </p:nvSpPr>
        <p:spPr>
          <a:xfrm>
            <a:off x="1270463" y="4142509"/>
            <a:ext cx="45719" cy="369332"/>
          </a:xfrm>
          <a:prstGeom prst="rect">
            <a:avLst/>
          </a:prstGeom>
          <a:noFill/>
        </p:spPr>
        <p:txBody>
          <a:bodyPr wrap="square" rtlCol="0">
            <a:spAutoFit/>
          </a:bodyPr>
          <a:lstStyle/>
          <a:p>
            <a:endParaRPr lang="cs-CZ"/>
          </a:p>
        </p:txBody>
      </p:sp>
      <p:pic>
        <p:nvPicPr>
          <p:cNvPr id="7" name="Picture 6">
            <a:extLst>
              <a:ext uri="{FF2B5EF4-FFF2-40B4-BE49-F238E27FC236}">
                <a16:creationId xmlns:a16="http://schemas.microsoft.com/office/drawing/2014/main" id="{6F0A38B8-290C-45CB-A6C7-94527D8076DB}"/>
              </a:ext>
            </a:extLst>
          </p:cNvPr>
          <p:cNvPicPr>
            <a:picLocks noChangeAspect="1"/>
          </p:cNvPicPr>
          <p:nvPr/>
        </p:nvPicPr>
        <p:blipFill>
          <a:blip r:embed="rId5"/>
          <a:stretch>
            <a:fillRect/>
          </a:stretch>
        </p:blipFill>
        <p:spPr>
          <a:xfrm>
            <a:off x="8395559" y="0"/>
            <a:ext cx="3782883" cy="6858000"/>
          </a:xfrm>
          <a:prstGeom prst="rect">
            <a:avLst/>
          </a:prstGeom>
        </p:spPr>
      </p:pic>
      <p:sp>
        <p:nvSpPr>
          <p:cNvPr id="8" name="TextBox 7">
            <a:extLst>
              <a:ext uri="{FF2B5EF4-FFF2-40B4-BE49-F238E27FC236}">
                <a16:creationId xmlns:a16="http://schemas.microsoft.com/office/drawing/2014/main" id="{49024A39-EFFE-499D-9B93-01FC0F9C1625}"/>
              </a:ext>
            </a:extLst>
          </p:cNvPr>
          <p:cNvSpPr txBox="1"/>
          <p:nvPr/>
        </p:nvSpPr>
        <p:spPr>
          <a:xfrm>
            <a:off x="838200" y="6582504"/>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135208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9C89-09A9-4A69-87A9-0CB2EC28E71F}"/>
              </a:ext>
            </a:extLst>
          </p:cNvPr>
          <p:cNvSpPr>
            <a:spLocks noGrp="1"/>
          </p:cNvSpPr>
          <p:nvPr>
            <p:ph type="title"/>
          </p:nvPr>
        </p:nvSpPr>
        <p:spPr/>
        <p:txBody>
          <a:bodyPr/>
          <a:lstStyle/>
          <a:p>
            <a:r>
              <a:rPr lang="en-US" dirty="0"/>
              <a:t>Template-free modelling</a:t>
            </a:r>
          </a:p>
        </p:txBody>
      </p:sp>
      <p:sp>
        <p:nvSpPr>
          <p:cNvPr id="3" name="Content Placeholder 2">
            <a:extLst>
              <a:ext uri="{FF2B5EF4-FFF2-40B4-BE49-F238E27FC236}">
                <a16:creationId xmlns:a16="http://schemas.microsoft.com/office/drawing/2014/main" id="{26C95463-A87A-44D9-A027-09FF4C3E7188}"/>
              </a:ext>
            </a:extLst>
          </p:cNvPr>
          <p:cNvSpPr>
            <a:spLocks noGrp="1"/>
          </p:cNvSpPr>
          <p:nvPr>
            <p:ph idx="1"/>
          </p:nvPr>
        </p:nvSpPr>
        <p:spPr>
          <a:xfrm>
            <a:off x="838200" y="1578429"/>
            <a:ext cx="10515600" cy="4598534"/>
          </a:xfrm>
        </p:spPr>
        <p:txBody>
          <a:bodyPr>
            <a:normAutofit fontScale="62500" lnSpcReduction="20000"/>
          </a:bodyPr>
          <a:lstStyle/>
          <a:p>
            <a:r>
              <a:rPr lang="en-US" b="1" dirty="0"/>
              <a:t>local features of the structure </a:t>
            </a:r>
            <a:r>
              <a:rPr lang="en-US" dirty="0"/>
              <a:t>are matched to build these models</a:t>
            </a:r>
            <a:endParaRPr lang="cs-CZ" dirty="0"/>
          </a:p>
          <a:p>
            <a:r>
              <a:rPr lang="cs-CZ" b="1" dirty="0"/>
              <a:t>m</a:t>
            </a:r>
            <a:r>
              <a:rPr lang="en-US" b="1" dirty="0" err="1"/>
              <a:t>ultiple</a:t>
            </a:r>
            <a:r>
              <a:rPr lang="en-US" b="1" dirty="0"/>
              <a:t> sequence alignments </a:t>
            </a:r>
            <a:r>
              <a:rPr lang="en-US" dirty="0"/>
              <a:t>can be used to identify evolutionarily conserved protein families. Access to vast amounts of sequencing and experimentally determined structural data show that in conserved protein families, amino acids that are in close proximity in 3D may be mutated so that their locations are exchanged but the </a:t>
            </a:r>
            <a:r>
              <a:rPr lang="en-US" b="1" dirty="0"/>
              <a:t>interactions and physical distance between them is preserved</a:t>
            </a:r>
            <a:r>
              <a:rPr lang="en-US" dirty="0"/>
              <a:t>. These correlated mutations or covariations can provide distance constraints and guide prediction of intramolecular contacts. Additionally, </a:t>
            </a:r>
            <a:r>
              <a:rPr lang="en-US" b="1" dirty="0"/>
              <a:t>fragment matches and local secondary structure predictions </a:t>
            </a:r>
            <a:r>
              <a:rPr lang="en-US" dirty="0"/>
              <a:t>can be included in template-free structure prediction. While advances in </a:t>
            </a:r>
            <a:r>
              <a:rPr lang="en-US" b="1" dirty="0"/>
              <a:t>genome sequencing </a:t>
            </a:r>
            <a:r>
              <a:rPr lang="en-US" dirty="0"/>
              <a:t>have given us access to vast amounts of protein sequence data needed for this approach, access to </a:t>
            </a:r>
            <a:r>
              <a:rPr lang="en-US" b="1" dirty="0"/>
              <a:t>machine learning </a:t>
            </a:r>
            <a:r>
              <a:rPr lang="en-US" dirty="0"/>
              <a:t>approaches has made such computations feasible</a:t>
            </a:r>
          </a:p>
          <a:p>
            <a:r>
              <a:rPr lang="en-US" dirty="0">
                <a:solidFill>
                  <a:srgbClr val="FF0000"/>
                </a:solidFill>
              </a:rPr>
              <a:t>ab initio modeling </a:t>
            </a:r>
            <a:r>
              <a:rPr lang="en-US" dirty="0"/>
              <a:t>or prediction of protein structure using just amino acid sequences and physics-based software tools (e.g., </a:t>
            </a:r>
            <a:r>
              <a:rPr lang="en-US" dirty="0">
                <a:hlinkClick r:id="rId3"/>
              </a:rPr>
              <a:t>Rose</a:t>
            </a:r>
            <a:r>
              <a:rPr lang="cs-CZ" dirty="0" err="1">
                <a:hlinkClick r:id="rId3"/>
              </a:rPr>
              <a:t>TTAFold</a:t>
            </a:r>
            <a:r>
              <a:rPr lang="cs-CZ" dirty="0"/>
              <a:t> </a:t>
            </a:r>
            <a:r>
              <a:rPr lang="cs-CZ" dirty="0" err="1"/>
              <a:t>using</a:t>
            </a:r>
            <a:r>
              <a:rPr lang="cs-CZ" dirty="0"/>
              <a:t> </a:t>
            </a:r>
            <a:r>
              <a:rPr lang="cs-CZ" dirty="0" err="1">
                <a:solidFill>
                  <a:srgbClr val="FF0000"/>
                </a:solidFill>
              </a:rPr>
              <a:t>deep</a:t>
            </a:r>
            <a:r>
              <a:rPr lang="cs-CZ" dirty="0">
                <a:solidFill>
                  <a:srgbClr val="FF0000"/>
                </a:solidFill>
              </a:rPr>
              <a:t> learning</a:t>
            </a:r>
            <a:r>
              <a:rPr lang="cs-CZ" dirty="0"/>
              <a:t>)</a:t>
            </a:r>
            <a:r>
              <a:rPr lang="en-US" dirty="0"/>
              <a:t> is currently only possible for small polypeptide chains</a:t>
            </a:r>
          </a:p>
          <a:p>
            <a:r>
              <a:rPr lang="en-US" dirty="0" err="1">
                <a:hlinkClick r:id="rId4"/>
              </a:rPr>
              <a:t>AlphaFold</a:t>
            </a:r>
            <a:endParaRPr lang="en-US" dirty="0"/>
          </a:p>
          <a:p>
            <a:pPr lvl="1"/>
            <a:r>
              <a:rPr lang="cs-CZ" dirty="0" err="1">
                <a:solidFill>
                  <a:srgbClr val="FF0000"/>
                </a:solidFill>
              </a:rPr>
              <a:t>Artificial</a:t>
            </a:r>
            <a:r>
              <a:rPr lang="cs-CZ" dirty="0">
                <a:solidFill>
                  <a:srgbClr val="FF0000"/>
                </a:solidFill>
              </a:rPr>
              <a:t> </a:t>
            </a:r>
            <a:r>
              <a:rPr lang="cs-CZ" dirty="0" err="1">
                <a:solidFill>
                  <a:srgbClr val="FF0000"/>
                </a:solidFill>
              </a:rPr>
              <a:t>intelligence</a:t>
            </a:r>
            <a:r>
              <a:rPr lang="cs-CZ" dirty="0">
                <a:solidFill>
                  <a:srgbClr val="FF0000"/>
                </a:solidFill>
              </a:rPr>
              <a:t> (</a:t>
            </a:r>
            <a:r>
              <a:rPr lang="en-US" dirty="0">
                <a:solidFill>
                  <a:srgbClr val="FF0000"/>
                </a:solidFill>
              </a:rPr>
              <a:t>AI</a:t>
            </a:r>
            <a:r>
              <a:rPr lang="cs-CZ" dirty="0">
                <a:solidFill>
                  <a:srgbClr val="FF0000"/>
                </a:solidFill>
              </a:rPr>
              <a:t>)</a:t>
            </a:r>
            <a:r>
              <a:rPr lang="en-US" b="1" dirty="0"/>
              <a:t> </a:t>
            </a:r>
            <a:r>
              <a:rPr lang="en-US" dirty="0"/>
              <a:t>system developed by DeepMind </a:t>
            </a:r>
            <a:r>
              <a:rPr lang="en-US" b="1" dirty="0"/>
              <a:t>predicts 3D structures of small globular proteins from its amino acid sequence with accuracy comparable to that of low-resolution experimental methods</a:t>
            </a:r>
          </a:p>
          <a:p>
            <a:pPr lvl="1"/>
            <a:r>
              <a:rPr lang="en-US" dirty="0"/>
              <a:t>AlphaFold2 generates computed structure models of proteins in a stepwise fashion. First, the sequence of the protein to be modeled is used to generate a </a:t>
            </a:r>
            <a:r>
              <a:rPr lang="en-US" b="1" dirty="0"/>
              <a:t>multiple sequence alignment</a:t>
            </a:r>
            <a:r>
              <a:rPr lang="en-US" dirty="0"/>
              <a:t>. Thereafter, an iterative process interrogates the multiple sequence alignment, refines the predicted 3D contacts within the polypeptide chain. Additional </a:t>
            </a:r>
            <a:r>
              <a:rPr lang="en-US" dirty="0">
                <a:solidFill>
                  <a:srgbClr val="FF0000"/>
                </a:solidFill>
              </a:rPr>
              <a:t>AI/ML </a:t>
            </a:r>
            <a:r>
              <a:rPr lang="en-US" dirty="0"/>
              <a:t>processes then predict the 3D structure by breaking an initial protein model into individual amino acids and computationally recombining them in a way that is consistent with the predicted contacts. In the final model, a confidence score called “predicted local distance difference test” (</a:t>
            </a:r>
            <a:r>
              <a:rPr lang="en-US" dirty="0" err="1"/>
              <a:t>pLDDT</a:t>
            </a:r>
            <a:r>
              <a:rPr lang="en-US" dirty="0"/>
              <a:t>) is computed for each amino acid residue to estimate how well the method has converged - i.e., how well the predicted structure agrees with multiple sequence alignment data and PDB structure information</a:t>
            </a:r>
          </a:p>
        </p:txBody>
      </p:sp>
      <p:sp>
        <p:nvSpPr>
          <p:cNvPr id="4" name="TextBox 3">
            <a:extLst>
              <a:ext uri="{FF2B5EF4-FFF2-40B4-BE49-F238E27FC236}">
                <a16:creationId xmlns:a16="http://schemas.microsoft.com/office/drawing/2014/main" id="{724B6A69-34A4-437D-BB15-B27D02EAF44C}"/>
              </a:ext>
            </a:extLst>
          </p:cNvPr>
          <p:cNvSpPr txBox="1"/>
          <p:nvPr/>
        </p:nvSpPr>
        <p:spPr>
          <a:xfrm>
            <a:off x="3096566" y="6611779"/>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264612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0BA69-1699-452D-9772-B97B8B934271}"/>
              </a:ext>
            </a:extLst>
          </p:cNvPr>
          <p:cNvPicPr>
            <a:picLocks noChangeAspect="1"/>
          </p:cNvPicPr>
          <p:nvPr/>
        </p:nvPicPr>
        <p:blipFill>
          <a:blip r:embed="rId2"/>
          <a:stretch>
            <a:fillRect/>
          </a:stretch>
        </p:blipFill>
        <p:spPr>
          <a:xfrm>
            <a:off x="2362200" y="-16332"/>
            <a:ext cx="7467600" cy="6629400"/>
          </a:xfrm>
          <a:prstGeom prst="rect">
            <a:avLst/>
          </a:prstGeom>
        </p:spPr>
      </p:pic>
      <p:sp>
        <p:nvSpPr>
          <p:cNvPr id="6" name="TextBox 5">
            <a:extLst>
              <a:ext uri="{FF2B5EF4-FFF2-40B4-BE49-F238E27FC236}">
                <a16:creationId xmlns:a16="http://schemas.microsoft.com/office/drawing/2014/main" id="{C2DD2077-4D5F-4BDF-B7DE-7506F999D65B}"/>
              </a:ext>
            </a:extLst>
          </p:cNvPr>
          <p:cNvSpPr txBox="1"/>
          <p:nvPr/>
        </p:nvSpPr>
        <p:spPr>
          <a:xfrm>
            <a:off x="3729613" y="6613068"/>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176578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Cambridge </a:t>
            </a:r>
            <a:r>
              <a:rPr lang="cs-CZ" noProof="0" dirty="0"/>
              <a:t>s</a:t>
            </a:r>
            <a:r>
              <a:rPr lang="en-GB" noProof="0" dirty="0" err="1"/>
              <a:t>tructural</a:t>
            </a:r>
            <a:r>
              <a:rPr lang="en-GB" noProof="0" dirty="0"/>
              <a:t> (</a:t>
            </a:r>
            <a:r>
              <a:rPr lang="cs-CZ" noProof="0" dirty="0"/>
              <a:t>c</a:t>
            </a:r>
            <a:r>
              <a:rPr lang="en-GB" noProof="0" dirty="0" err="1"/>
              <a:t>rystallographic</a:t>
            </a:r>
            <a:r>
              <a:rPr lang="en-GB" noProof="0" dirty="0"/>
              <a:t>) </a:t>
            </a:r>
            <a:r>
              <a:rPr lang="cs-CZ" noProof="0" dirty="0"/>
              <a:t>d</a:t>
            </a:r>
            <a:r>
              <a:rPr lang="en-GB" noProof="0" dirty="0" err="1"/>
              <a:t>atabase</a:t>
            </a:r>
            <a:r>
              <a:rPr lang="en-GB" noProof="0" dirty="0"/>
              <a:t> (</a:t>
            </a:r>
            <a:r>
              <a:rPr lang="en-GB" b="1" noProof="0" dirty="0"/>
              <a:t>CSD</a:t>
            </a:r>
            <a:r>
              <a:rPr lang="en-GB" noProof="0" dirty="0"/>
              <a:t>)</a:t>
            </a:r>
          </a:p>
        </p:txBody>
      </p:sp>
      <p:sp>
        <p:nvSpPr>
          <p:cNvPr id="3" name="Zástupný symbol pro obsah 2"/>
          <p:cNvSpPr>
            <a:spLocks noGrp="1"/>
          </p:cNvSpPr>
          <p:nvPr>
            <p:ph idx="1"/>
          </p:nvPr>
        </p:nvSpPr>
        <p:spPr>
          <a:xfrm>
            <a:off x="838200" y="1832348"/>
            <a:ext cx="10515600" cy="4351338"/>
          </a:xfrm>
        </p:spPr>
        <p:txBody>
          <a:bodyPr>
            <a:normAutofit/>
          </a:bodyPr>
          <a:lstStyle/>
          <a:p>
            <a:r>
              <a:rPr lang="cs-CZ" noProof="0" dirty="0"/>
              <a:t>t</a:t>
            </a:r>
            <a:r>
              <a:rPr lang="en-US" noProof="0" dirty="0"/>
              <a:t>he world’s largest database of </a:t>
            </a:r>
            <a:r>
              <a:rPr lang="en-US" noProof="0" dirty="0">
                <a:solidFill>
                  <a:srgbClr val="FF0000"/>
                </a:solidFill>
              </a:rPr>
              <a:t>small-molecule organic and metal-organic </a:t>
            </a:r>
            <a:r>
              <a:rPr lang="en-US" noProof="0" dirty="0"/>
              <a:t>crystal structure data</a:t>
            </a:r>
            <a:endParaRPr lang="cs-CZ" noProof="0" dirty="0"/>
          </a:p>
          <a:p>
            <a:r>
              <a:rPr lang="en-GB" noProof="0" dirty="0"/>
              <a:t>50 years ago in Cambridge, </a:t>
            </a:r>
            <a:r>
              <a:rPr lang="en-GB" b="1" i="1" noProof="0" dirty="0"/>
              <a:t>Olga Kennard </a:t>
            </a:r>
            <a:r>
              <a:rPr lang="en-GB" noProof="0" dirty="0"/>
              <a:t>began the collection of crystal structures of molecules resulting in the creation of one of the world’s first numeric scientific databases</a:t>
            </a:r>
          </a:p>
          <a:p>
            <a:r>
              <a:rPr lang="en-GB" noProof="0" dirty="0"/>
              <a:t>released by </a:t>
            </a:r>
            <a:r>
              <a:rPr lang="en-GB" b="1" noProof="0" dirty="0"/>
              <a:t>Cambridge Crystallographic Data Centre</a:t>
            </a:r>
            <a:r>
              <a:rPr lang="en-GB" noProof="0" dirty="0"/>
              <a:t> (CCDC)</a:t>
            </a:r>
          </a:p>
          <a:p>
            <a:r>
              <a:rPr lang="en-GB" noProof="0" dirty="0">
                <a:hlinkClick r:id="rId3"/>
              </a:rPr>
              <a:t>https://www.ccdc.cam.ac.uk/</a:t>
            </a:r>
            <a:endParaRPr lang="cs-CZ" noProof="0" dirty="0"/>
          </a:p>
          <a:p>
            <a:r>
              <a:rPr lang="en-GB" dirty="0">
                <a:hlinkClick r:id="rId4"/>
              </a:rPr>
              <a:t>https://www.ccdc.cam.ac.uk/Community/educationalresources/</a:t>
            </a:r>
            <a:endParaRPr lang="cs-CZ" dirty="0"/>
          </a:p>
          <a:p>
            <a:endParaRPr lang="en-GB" noProof="0" dirty="0"/>
          </a:p>
          <a:p>
            <a:endParaRPr lang="en-GB" noProof="0" dirty="0"/>
          </a:p>
        </p:txBody>
      </p:sp>
      <p:sp>
        <p:nvSpPr>
          <p:cNvPr id="4" name="TextovéPole 3"/>
          <p:cNvSpPr txBox="1"/>
          <p:nvPr/>
        </p:nvSpPr>
        <p:spPr>
          <a:xfrm>
            <a:off x="120581" y="6611779"/>
            <a:ext cx="12071419" cy="246221"/>
          </a:xfrm>
          <a:prstGeom prst="rect">
            <a:avLst/>
          </a:prstGeom>
          <a:noFill/>
        </p:spPr>
        <p:txBody>
          <a:bodyPr wrap="squar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 </a:t>
            </a:r>
            <a:r>
              <a:rPr lang="cs-CZ" sz="1000" dirty="0" err="1"/>
              <a:t>Hinchliffe</a:t>
            </a:r>
            <a:r>
              <a:rPr lang="cs-CZ" sz="1000" dirty="0"/>
              <a:t> A.: </a:t>
            </a:r>
            <a:r>
              <a:rPr lang="cs-CZ" sz="1000" dirty="0" err="1"/>
              <a:t>Molecular</a:t>
            </a:r>
            <a:r>
              <a:rPr lang="cs-CZ" sz="1000" dirty="0"/>
              <a:t> Modelling </a:t>
            </a:r>
            <a:r>
              <a:rPr lang="cs-CZ" sz="1000" dirty="0" err="1"/>
              <a:t>for</a:t>
            </a:r>
            <a:r>
              <a:rPr lang="cs-CZ" sz="1000" dirty="0"/>
              <a:t> </a:t>
            </a:r>
            <a:r>
              <a:rPr lang="cs-CZ" sz="1000" dirty="0" err="1"/>
              <a:t>Beginners</a:t>
            </a:r>
            <a:r>
              <a:rPr lang="cs-CZ" sz="1000" dirty="0"/>
              <a:t>, </a:t>
            </a:r>
            <a:r>
              <a:rPr lang="cs-CZ" sz="1000" dirty="0" err="1"/>
              <a:t>Jonh</a:t>
            </a:r>
            <a:r>
              <a:rPr lang="cs-CZ" sz="1000" dirty="0"/>
              <a:t> </a:t>
            </a:r>
            <a:r>
              <a:rPr lang="cs-CZ" sz="1000" dirty="0" err="1"/>
              <a:t>Wiley</a:t>
            </a:r>
            <a:r>
              <a:rPr lang="cs-CZ" sz="1000" dirty="0"/>
              <a:t> &amp; </a:t>
            </a:r>
            <a:r>
              <a:rPr lang="cs-CZ" sz="1000" dirty="0" err="1"/>
              <a:t>Sons</a:t>
            </a:r>
            <a:r>
              <a:rPr lang="cs-CZ" sz="1000" dirty="0"/>
              <a:t>, </a:t>
            </a:r>
            <a:r>
              <a:rPr lang="cs-CZ" sz="1000" dirty="0" err="1"/>
              <a:t>Chichester</a:t>
            </a:r>
            <a:r>
              <a:rPr lang="cs-CZ" sz="1000" dirty="0"/>
              <a:t> (UK), 2008; </a:t>
            </a:r>
            <a:r>
              <a:rPr lang="cs-CZ" sz="1000" dirty="0">
                <a:hlinkClick r:id="rId3"/>
              </a:rPr>
              <a:t>https://www.ccdc.cam.ac.uk/</a:t>
            </a:r>
            <a:endParaRPr lang="cs-CZ" sz="1000" dirty="0"/>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8" name="Picture 7">
            <a:extLst>
              <a:ext uri="{FF2B5EF4-FFF2-40B4-BE49-F238E27FC236}">
                <a16:creationId xmlns:a16="http://schemas.microsoft.com/office/drawing/2014/main" id="{D0226DC7-F394-CAA6-2454-4FB510B0A2DA}"/>
              </a:ext>
            </a:extLst>
          </p:cNvPr>
          <p:cNvPicPr>
            <a:picLocks noChangeAspect="1"/>
          </p:cNvPicPr>
          <p:nvPr/>
        </p:nvPicPr>
        <p:blipFill>
          <a:blip r:embed="rId5"/>
          <a:stretch>
            <a:fillRect/>
          </a:stretch>
        </p:blipFill>
        <p:spPr>
          <a:xfrm>
            <a:off x="10127791" y="122033"/>
            <a:ext cx="1879988" cy="552281"/>
          </a:xfrm>
          <a:prstGeom prst="rect">
            <a:avLst/>
          </a:prstGeom>
        </p:spPr>
      </p:pic>
    </p:spTree>
    <p:extLst>
      <p:ext uri="{BB962C8B-B14F-4D97-AF65-F5344CB8AC3E}">
        <p14:creationId xmlns:p14="http://schemas.microsoft.com/office/powerpoint/2010/main" val="12587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Chemical </a:t>
            </a:r>
            <a:r>
              <a:rPr lang="cs-CZ" noProof="0" dirty="0"/>
              <a:t>i</a:t>
            </a:r>
            <a:r>
              <a:rPr lang="en-GB" noProof="0" dirty="0" err="1"/>
              <a:t>nformation</a:t>
            </a:r>
            <a:r>
              <a:rPr lang="en-GB" noProof="0" dirty="0"/>
              <a:t> </a:t>
            </a:r>
            <a:r>
              <a:rPr lang="cs-CZ" noProof="0" dirty="0"/>
              <a:t>s</a:t>
            </a:r>
            <a:r>
              <a:rPr lang="en-GB" noProof="0" dirty="0" err="1"/>
              <a:t>ystems</a:t>
            </a:r>
            <a:endParaRPr lang="en-GB" noProof="0" dirty="0"/>
          </a:p>
        </p:txBody>
      </p:sp>
      <p:sp>
        <p:nvSpPr>
          <p:cNvPr id="3" name="Zástupný symbol pro obsah 2"/>
          <p:cNvSpPr>
            <a:spLocks noGrp="1"/>
          </p:cNvSpPr>
          <p:nvPr>
            <p:ph idx="1"/>
          </p:nvPr>
        </p:nvSpPr>
        <p:spPr/>
        <p:txBody>
          <a:bodyPr>
            <a:normAutofit lnSpcReduction="10000"/>
          </a:bodyPr>
          <a:lstStyle/>
          <a:p>
            <a:r>
              <a:rPr lang="cs-CZ" b="1" noProof="0" dirty="0"/>
              <a:t>c</a:t>
            </a:r>
            <a:r>
              <a:rPr lang="en-GB" b="1" noProof="0" dirty="0" err="1"/>
              <a:t>heminformatics</a:t>
            </a:r>
            <a:r>
              <a:rPr lang="en-GB" noProof="0" dirty="0"/>
              <a:t> is the application of computational tools to solve discovery chemistry problems such as </a:t>
            </a:r>
            <a:r>
              <a:rPr lang="en-GB" b="1" noProof="0" dirty="0"/>
              <a:t>facile exploration of structural and chemical or biological data, library design, and virtual screening</a:t>
            </a:r>
            <a:endParaRPr lang="en-GB" noProof="0" dirty="0"/>
          </a:p>
          <a:p>
            <a:r>
              <a:rPr lang="cs-CZ" noProof="0" dirty="0"/>
              <a:t>s</a:t>
            </a:r>
            <a:r>
              <a:rPr lang="en-GB" noProof="0" dirty="0" err="1"/>
              <a:t>uch</a:t>
            </a:r>
            <a:r>
              <a:rPr lang="en-GB" noProof="0" dirty="0"/>
              <a:t> an application requires a chemical information system with the following key functions</a:t>
            </a:r>
          </a:p>
          <a:p>
            <a:pPr lvl="1"/>
            <a:r>
              <a:rPr lang="en-GB" noProof="0" dirty="0">
                <a:solidFill>
                  <a:srgbClr val="FF0000"/>
                </a:solidFill>
              </a:rPr>
              <a:t>effective storage of structures and data </a:t>
            </a:r>
          </a:p>
          <a:p>
            <a:pPr lvl="1"/>
            <a:r>
              <a:rPr lang="en-GB" dirty="0">
                <a:solidFill>
                  <a:srgbClr val="FF0000"/>
                </a:solidFill>
              </a:rPr>
              <a:t>accurate retrieval of structures </a:t>
            </a:r>
            <a:r>
              <a:rPr lang="en-GB" noProof="0" dirty="0"/>
              <a:t>based upon matching specific search criteria </a:t>
            </a:r>
          </a:p>
          <a:p>
            <a:pPr lvl="1"/>
            <a:r>
              <a:rPr lang="en-GB" dirty="0">
                <a:solidFill>
                  <a:srgbClr val="FF0000"/>
                </a:solidFill>
              </a:rPr>
              <a:t>calculation of structure-derived data </a:t>
            </a:r>
            <a:r>
              <a:rPr lang="en-GB" noProof="0" dirty="0"/>
              <a:t>such as physical properties and 3D-conformation </a:t>
            </a:r>
          </a:p>
          <a:p>
            <a:pPr lvl="1">
              <a:lnSpc>
                <a:spcPct val="100000"/>
              </a:lnSpc>
            </a:pPr>
            <a:r>
              <a:rPr lang="en-GB" dirty="0">
                <a:solidFill>
                  <a:srgbClr val="FF0000"/>
                </a:solidFill>
              </a:rPr>
              <a:t>execution of </a:t>
            </a:r>
            <a:r>
              <a:rPr lang="en-GB" i="1" dirty="0">
                <a:solidFill>
                  <a:srgbClr val="FF0000"/>
                </a:solidFill>
              </a:rPr>
              <a:t>in silico </a:t>
            </a:r>
            <a:r>
              <a:rPr lang="en-GB" dirty="0">
                <a:solidFill>
                  <a:srgbClr val="FF0000"/>
                </a:solidFill>
              </a:rPr>
              <a:t>chemistry operations such as combinatorial library enumeration </a:t>
            </a:r>
          </a:p>
          <a:p>
            <a:endParaRPr lang="en-GB" noProof="0" dirty="0"/>
          </a:p>
        </p:txBody>
      </p:sp>
      <p:sp>
        <p:nvSpPr>
          <p:cNvPr id="4" name="Obdélník 3"/>
          <p:cNvSpPr/>
          <p:nvPr/>
        </p:nvSpPr>
        <p:spPr>
          <a:xfrm>
            <a:off x="5284845" y="6492875"/>
            <a:ext cx="1825884" cy="276999"/>
          </a:xfrm>
          <a:prstGeom prst="rect">
            <a:avLst/>
          </a:prstGeom>
        </p:spPr>
        <p:txBody>
          <a:bodyPr wrap="none">
            <a:spAutoFit/>
          </a:bodyPr>
          <a:lstStyle/>
          <a:p>
            <a:r>
              <a:rPr lang="cs-CZ" sz="1200" dirty="0">
                <a:hlinkClick r:id="rId2"/>
              </a:rPr>
              <a:t>http://</a:t>
            </a:r>
            <a:r>
              <a:rPr lang="cs-CZ" sz="1000" dirty="0">
                <a:hlinkClick r:id="rId2"/>
              </a:rPr>
              <a:t>www</a:t>
            </a:r>
            <a:r>
              <a:rPr lang="cs-CZ" sz="1200" dirty="0">
                <a:hlinkClick r:id="rId2"/>
              </a:rPr>
              <a:t>.daylight.com/</a:t>
            </a:r>
            <a:endParaRPr lang="cs-CZ" sz="1200" dirty="0"/>
          </a:p>
        </p:txBody>
      </p:sp>
    </p:spTree>
    <p:extLst>
      <p:ext uri="{BB962C8B-B14F-4D97-AF65-F5344CB8AC3E}">
        <p14:creationId xmlns:p14="http://schemas.microsoft.com/office/powerpoint/2010/main" val="318654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CSD</a:t>
            </a:r>
          </a:p>
        </p:txBody>
      </p:sp>
      <p:sp>
        <p:nvSpPr>
          <p:cNvPr id="3" name="Zástupný symbol pro obsah 2"/>
          <p:cNvSpPr>
            <a:spLocks noGrp="1"/>
          </p:cNvSpPr>
          <p:nvPr>
            <p:ph idx="1"/>
          </p:nvPr>
        </p:nvSpPr>
        <p:spPr/>
        <p:txBody>
          <a:bodyPr>
            <a:normAutofit lnSpcReduction="10000"/>
          </a:bodyPr>
          <a:lstStyle/>
          <a:p>
            <a:pPr lvl="1"/>
            <a:r>
              <a:rPr lang="cs-CZ" dirty="0"/>
              <a:t>1,203,887</a:t>
            </a:r>
            <a:r>
              <a:rPr lang="en-US" b="1" noProof="0" dirty="0"/>
              <a:t> of  entries </a:t>
            </a:r>
            <a:r>
              <a:rPr lang="en-US" noProof="0" dirty="0"/>
              <a:t>of experimentally derived atomic coordinates for </a:t>
            </a:r>
            <a:r>
              <a:rPr lang="en-US" b="1" noProof="0" dirty="0"/>
              <a:t>organic and inorganic compound up to size of about 500 atoms</a:t>
            </a:r>
            <a:r>
              <a:rPr lang="en-US" noProof="0" dirty="0"/>
              <a:t>, i.e. file containing 3D structural information readable by molecular modelling packages</a:t>
            </a:r>
          </a:p>
          <a:p>
            <a:pPr lvl="1"/>
            <a:r>
              <a:rPr lang="en-US" b="1" noProof="0" dirty="0"/>
              <a:t>‘small molecules’</a:t>
            </a:r>
          </a:p>
          <a:p>
            <a:pPr lvl="1"/>
            <a:endParaRPr lang="en-US" noProof="0" dirty="0"/>
          </a:p>
          <a:p>
            <a:pPr lvl="1"/>
            <a:r>
              <a:rPr lang="en-US" noProof="0" dirty="0"/>
              <a:t>every entry contains</a:t>
            </a:r>
          </a:p>
          <a:p>
            <a:pPr lvl="2"/>
            <a:r>
              <a:rPr lang="en-US" noProof="0" dirty="0">
                <a:solidFill>
                  <a:srgbClr val="FF0000"/>
                </a:solidFill>
              </a:rPr>
              <a:t>bibliographic data</a:t>
            </a:r>
            <a:endParaRPr lang="en-US" noProof="0" dirty="0"/>
          </a:p>
          <a:p>
            <a:pPr lvl="2"/>
            <a:r>
              <a:rPr lang="en-US" noProof="0" dirty="0">
                <a:solidFill>
                  <a:srgbClr val="FF0000"/>
                </a:solidFill>
              </a:rPr>
              <a:t>connectivity data</a:t>
            </a:r>
          </a:p>
          <a:p>
            <a:pPr lvl="2"/>
            <a:r>
              <a:rPr lang="en-US" noProof="0" dirty="0">
                <a:solidFill>
                  <a:srgbClr val="FF0000"/>
                </a:solidFill>
              </a:rPr>
              <a:t>molecular geometry</a:t>
            </a:r>
            <a:endParaRPr lang="en-US" dirty="0"/>
          </a:p>
          <a:p>
            <a:pPr lvl="1"/>
            <a:r>
              <a:rPr lang="en-US" dirty="0"/>
              <a:t>downloadable in </a:t>
            </a:r>
            <a:r>
              <a:rPr lang="en-US" dirty="0">
                <a:hlinkClick r:id="rId3"/>
              </a:rPr>
              <a:t>CIF</a:t>
            </a:r>
            <a:r>
              <a:rPr lang="en-US" dirty="0"/>
              <a:t> format</a:t>
            </a:r>
          </a:p>
          <a:p>
            <a:pPr marL="457200" lvl="1" indent="0">
              <a:buNone/>
            </a:pPr>
            <a:r>
              <a:rPr lang="en-US" noProof="0" dirty="0"/>
              <a:t>(crystallographic information file)</a:t>
            </a:r>
          </a:p>
        </p:txBody>
      </p:sp>
      <p:sp>
        <p:nvSpPr>
          <p:cNvPr id="5" name="Obdélník 4"/>
          <p:cNvSpPr/>
          <p:nvPr/>
        </p:nvSpPr>
        <p:spPr>
          <a:xfrm>
            <a:off x="2746186" y="6611779"/>
            <a:ext cx="7905068" cy="246221"/>
          </a:xfrm>
          <a:prstGeom prst="rect">
            <a:avLst/>
          </a:prstGeom>
        </p:spPr>
        <p:txBody>
          <a:bodyPr wrap="square">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 </a:t>
            </a:r>
            <a:r>
              <a:rPr lang="cs-CZ" sz="1000" dirty="0">
                <a:hlinkClick r:id="rId4"/>
              </a:rPr>
              <a:t>https://www.ccdc.cam.ac.uk/</a:t>
            </a:r>
            <a:endParaRPr lang="cs-CZ" sz="1000" dirty="0"/>
          </a:p>
        </p:txBody>
      </p:sp>
      <p:pic>
        <p:nvPicPr>
          <p:cNvPr id="9" name="Obrázek 8">
            <a:extLst>
              <a:ext uri="{FF2B5EF4-FFF2-40B4-BE49-F238E27FC236}">
                <a16:creationId xmlns:a16="http://schemas.microsoft.com/office/drawing/2014/main" id="{CE03284A-FED4-4473-8750-16E06385F3C8}"/>
              </a:ext>
            </a:extLst>
          </p:cNvPr>
          <p:cNvPicPr>
            <a:picLocks noChangeAspect="1"/>
          </p:cNvPicPr>
          <p:nvPr/>
        </p:nvPicPr>
        <p:blipFill>
          <a:blip r:embed="rId5"/>
          <a:stretch>
            <a:fillRect/>
          </a:stretch>
        </p:blipFill>
        <p:spPr>
          <a:xfrm>
            <a:off x="9858375" y="531430"/>
            <a:ext cx="2077365" cy="656010"/>
          </a:xfrm>
          <a:prstGeom prst="rect">
            <a:avLst/>
          </a:prstGeom>
        </p:spPr>
      </p:pic>
      <p:pic>
        <p:nvPicPr>
          <p:cNvPr id="6" name="Obrázek 5"/>
          <p:cNvPicPr>
            <a:picLocks noChangeAspect="1"/>
          </p:cNvPicPr>
          <p:nvPr/>
        </p:nvPicPr>
        <p:blipFill>
          <a:blip r:embed="rId6"/>
          <a:stretch>
            <a:fillRect/>
          </a:stretch>
        </p:blipFill>
        <p:spPr>
          <a:xfrm>
            <a:off x="5822767" y="2960960"/>
            <a:ext cx="5074290" cy="3216003"/>
          </a:xfrm>
          <a:prstGeom prst="rect">
            <a:avLst/>
          </a:prstGeom>
        </p:spPr>
      </p:pic>
    </p:spTree>
    <p:extLst>
      <p:ext uri="{BB962C8B-B14F-4D97-AF65-F5344CB8AC3E}">
        <p14:creationId xmlns:p14="http://schemas.microsoft.com/office/powerpoint/2010/main" val="25652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ACBE9C2-2625-4045-AA41-79EF548230DD}"/>
              </a:ext>
            </a:extLst>
          </p:cNvPr>
          <p:cNvPicPr>
            <a:picLocks noChangeAspect="1"/>
          </p:cNvPicPr>
          <p:nvPr/>
        </p:nvPicPr>
        <p:blipFill>
          <a:blip r:embed="rId2"/>
          <a:stretch>
            <a:fillRect/>
          </a:stretch>
        </p:blipFill>
        <p:spPr>
          <a:xfrm>
            <a:off x="215265" y="121086"/>
            <a:ext cx="11761470" cy="6615827"/>
          </a:xfrm>
          <a:prstGeom prst="rect">
            <a:avLst/>
          </a:prstGeom>
        </p:spPr>
      </p:pic>
    </p:spTree>
    <p:extLst>
      <p:ext uri="{BB962C8B-B14F-4D97-AF65-F5344CB8AC3E}">
        <p14:creationId xmlns:p14="http://schemas.microsoft.com/office/powerpoint/2010/main" val="342463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ZINC </a:t>
            </a:r>
            <a:r>
              <a:rPr lang="cs-CZ" noProof="0" dirty="0"/>
              <a:t>d</a:t>
            </a:r>
            <a:r>
              <a:rPr lang="en-GB" noProof="0" dirty="0" err="1"/>
              <a:t>atabase</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a:t>originally designed for target based virtual screening (docking)</a:t>
            </a:r>
          </a:p>
          <a:p>
            <a:r>
              <a:rPr lang="en-US" dirty="0"/>
              <a:t>a free database of </a:t>
            </a:r>
            <a:r>
              <a:rPr lang="en-US" b="1" dirty="0"/>
              <a:t>commercially-available compounds for virtual screening</a:t>
            </a:r>
            <a:r>
              <a:rPr lang="en-US" dirty="0"/>
              <a:t>. ZINC contains over </a:t>
            </a:r>
            <a:r>
              <a:rPr lang="en-US" dirty="0">
                <a:solidFill>
                  <a:srgbClr val="FF0000"/>
                </a:solidFill>
              </a:rPr>
              <a:t>230 million purchasable compounds in ready-to-dock</a:t>
            </a:r>
            <a:r>
              <a:rPr lang="en-US" dirty="0"/>
              <a:t>, 3D formats. ZINC also contains over 750 million purchasable compounds you can search for analogs in under a minute</a:t>
            </a:r>
            <a:endParaRPr lang="cs-CZ" dirty="0"/>
          </a:p>
          <a:p>
            <a:r>
              <a:rPr lang="cs-CZ" noProof="0" dirty="0"/>
              <a:t>i</a:t>
            </a:r>
            <a:r>
              <a:rPr lang="en-GB" noProof="0" dirty="0"/>
              <a:t>t is available in subsets for general screening as well as target-, chemotype- and vendor-focused subsets</a:t>
            </a:r>
            <a:endParaRPr lang="cs-CZ" noProof="0" dirty="0"/>
          </a:p>
          <a:p>
            <a:r>
              <a:rPr lang="en-GB" noProof="0" dirty="0"/>
              <a:t>provided by the University of California San Francisco (UCSF)</a:t>
            </a:r>
          </a:p>
          <a:p>
            <a:r>
              <a:rPr lang="en-GB" noProof="0" dirty="0"/>
              <a:t>ZINC is free for everyone to use and download at</a:t>
            </a:r>
          </a:p>
          <a:p>
            <a:pPr lvl="1"/>
            <a:r>
              <a:rPr lang="en-GB" noProof="0" dirty="0">
                <a:hlinkClick r:id="rId2"/>
              </a:rPr>
              <a:t>https://zinc.docking.org/</a:t>
            </a:r>
            <a:endParaRPr lang="en-GB" noProof="0" dirty="0"/>
          </a:p>
        </p:txBody>
      </p:sp>
      <p:sp>
        <p:nvSpPr>
          <p:cNvPr id="4" name="TextovéPole 3"/>
          <p:cNvSpPr txBox="1"/>
          <p:nvPr/>
        </p:nvSpPr>
        <p:spPr>
          <a:xfrm>
            <a:off x="3069718" y="6611779"/>
            <a:ext cx="5524269" cy="246221"/>
          </a:xfrm>
          <a:prstGeom prst="rect">
            <a:avLst/>
          </a:prstGeom>
          <a:noFill/>
        </p:spPr>
        <p:txBody>
          <a:bodyPr wrap="non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a:t>
            </a:r>
          </a:p>
        </p:txBody>
      </p:sp>
      <p:pic>
        <p:nvPicPr>
          <p:cNvPr id="7" name="Picture 6">
            <a:extLst>
              <a:ext uri="{FF2B5EF4-FFF2-40B4-BE49-F238E27FC236}">
                <a16:creationId xmlns:a16="http://schemas.microsoft.com/office/drawing/2014/main" id="{AE43C92D-0183-6891-5097-CC85523B49D4}"/>
              </a:ext>
            </a:extLst>
          </p:cNvPr>
          <p:cNvPicPr>
            <a:picLocks noChangeAspect="1"/>
          </p:cNvPicPr>
          <p:nvPr/>
        </p:nvPicPr>
        <p:blipFill>
          <a:blip r:embed="rId3"/>
          <a:stretch>
            <a:fillRect/>
          </a:stretch>
        </p:blipFill>
        <p:spPr>
          <a:xfrm>
            <a:off x="8816975" y="495300"/>
            <a:ext cx="2850398" cy="719137"/>
          </a:xfrm>
          <a:prstGeom prst="rect">
            <a:avLst/>
          </a:prstGeom>
        </p:spPr>
      </p:pic>
    </p:spTree>
    <p:extLst>
      <p:ext uri="{BB962C8B-B14F-4D97-AF65-F5344CB8AC3E}">
        <p14:creationId xmlns:p14="http://schemas.microsoft.com/office/powerpoint/2010/main" val="402418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ZINC Database</a:t>
            </a:r>
          </a:p>
        </p:txBody>
      </p:sp>
      <p:sp>
        <p:nvSpPr>
          <p:cNvPr id="9" name="Zástupný symbol pro obsah 8"/>
          <p:cNvSpPr>
            <a:spLocks noGrp="1"/>
          </p:cNvSpPr>
          <p:nvPr>
            <p:ph idx="1"/>
          </p:nvPr>
        </p:nvSpPr>
        <p:spPr/>
        <p:txBody>
          <a:bodyPr>
            <a:normAutofit/>
          </a:bodyPr>
          <a:lstStyle/>
          <a:p>
            <a:pPr marL="285750" indent="-285750"/>
            <a:r>
              <a:rPr lang="en-GB" sz="2400" dirty="0"/>
              <a:t>subsets = pre-selected sets of compounds based on their properties:</a:t>
            </a:r>
          </a:p>
          <a:p>
            <a:pPr marL="1200150" lvl="2" indent="-285750"/>
            <a:r>
              <a:rPr lang="en-GB" sz="2400" dirty="0"/>
              <a:t>in-cells, </a:t>
            </a:r>
            <a:r>
              <a:rPr lang="en-GB" sz="2400" i="1" dirty="0"/>
              <a:t>in-vitro</a:t>
            </a:r>
            <a:r>
              <a:rPr lang="en-GB" sz="2400" dirty="0"/>
              <a:t>, in-human</a:t>
            </a:r>
          </a:p>
          <a:p>
            <a:pPr marL="1200150" lvl="2" indent="-285750"/>
            <a:r>
              <a:rPr lang="en-GB" sz="2400" dirty="0"/>
              <a:t>natural-products; endogenous; metabolites</a:t>
            </a:r>
          </a:p>
          <a:p>
            <a:pPr marL="1200150" lvl="2" indent="-285750"/>
            <a:r>
              <a:rPr lang="en-GB" sz="2400" dirty="0"/>
              <a:t>reactive; reactive-ok; clean</a:t>
            </a:r>
          </a:p>
          <a:p>
            <a:pPr marL="1200150" lvl="2" indent="-285750"/>
            <a:r>
              <a:rPr lang="en-GB" sz="2400" dirty="0"/>
              <a:t>in-stock; on-demand; wait-ok</a:t>
            </a:r>
          </a:p>
          <a:p>
            <a:endParaRPr lang="cs-CZ" dirty="0"/>
          </a:p>
          <a:p>
            <a:r>
              <a:rPr lang="en-GB" dirty="0"/>
              <a:t>tranches – filtration of compounds based on </a:t>
            </a:r>
            <a:r>
              <a:rPr lang="en-GB" dirty="0" err="1"/>
              <a:t>log</a:t>
            </a:r>
            <a:r>
              <a:rPr lang="en-GB" i="1" dirty="0" err="1"/>
              <a:t>P</a:t>
            </a:r>
            <a:r>
              <a:rPr lang="en-GB" dirty="0"/>
              <a:t> and MW (and other properties (such as drug-likeness, reactivity, availability)</a:t>
            </a:r>
            <a:endParaRPr lang="cs-CZ" dirty="0"/>
          </a:p>
          <a:p>
            <a:pPr marL="0" indent="0">
              <a:buNone/>
            </a:pPr>
            <a:endParaRPr lang="cs-CZ" dirty="0"/>
          </a:p>
        </p:txBody>
      </p:sp>
      <p:pic>
        <p:nvPicPr>
          <p:cNvPr id="2" name="Picture 1">
            <a:extLst>
              <a:ext uri="{FF2B5EF4-FFF2-40B4-BE49-F238E27FC236}">
                <a16:creationId xmlns:a16="http://schemas.microsoft.com/office/drawing/2014/main" id="{0F4E4BC7-C8C3-8DBA-E447-75B2A57E7389}"/>
              </a:ext>
            </a:extLst>
          </p:cNvPr>
          <p:cNvPicPr>
            <a:picLocks noChangeAspect="1"/>
          </p:cNvPicPr>
          <p:nvPr/>
        </p:nvPicPr>
        <p:blipFill>
          <a:blip r:embed="rId2"/>
          <a:stretch>
            <a:fillRect/>
          </a:stretch>
        </p:blipFill>
        <p:spPr>
          <a:xfrm>
            <a:off x="8816975" y="495300"/>
            <a:ext cx="2850398" cy="719137"/>
          </a:xfrm>
          <a:prstGeom prst="rect">
            <a:avLst/>
          </a:prstGeom>
        </p:spPr>
      </p:pic>
    </p:spTree>
    <p:extLst>
      <p:ext uri="{BB962C8B-B14F-4D97-AF65-F5344CB8AC3E}">
        <p14:creationId xmlns:p14="http://schemas.microsoft.com/office/powerpoint/2010/main" val="372691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AE1043-3B19-5033-8B06-28EC8C87CD77}"/>
              </a:ext>
            </a:extLst>
          </p:cNvPr>
          <p:cNvPicPr>
            <a:picLocks noChangeAspect="1"/>
          </p:cNvPicPr>
          <p:nvPr/>
        </p:nvPicPr>
        <p:blipFill>
          <a:blip r:embed="rId3"/>
          <a:stretch>
            <a:fillRect/>
          </a:stretch>
        </p:blipFill>
        <p:spPr>
          <a:xfrm>
            <a:off x="317500" y="395287"/>
            <a:ext cx="11739738" cy="6363368"/>
          </a:xfrm>
          <a:prstGeom prst="rect">
            <a:avLst/>
          </a:prstGeom>
        </p:spPr>
      </p:pic>
      <p:sp>
        <p:nvSpPr>
          <p:cNvPr id="11" name="Rectangle 10">
            <a:extLst>
              <a:ext uri="{FF2B5EF4-FFF2-40B4-BE49-F238E27FC236}">
                <a16:creationId xmlns:a16="http://schemas.microsoft.com/office/drawing/2014/main" id="{E71E00CE-E15D-5FDB-C1CD-43F47CA5166C}"/>
              </a:ext>
            </a:extLst>
          </p:cNvPr>
          <p:cNvSpPr/>
          <p:nvPr/>
        </p:nvSpPr>
        <p:spPr>
          <a:xfrm>
            <a:off x="2895600" y="673100"/>
            <a:ext cx="6858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9D8FC4-D4FA-1DE2-5287-6C8B8031F3FE}"/>
              </a:ext>
            </a:extLst>
          </p:cNvPr>
          <p:cNvSpPr/>
          <p:nvPr/>
        </p:nvSpPr>
        <p:spPr>
          <a:xfrm>
            <a:off x="1739900" y="698500"/>
            <a:ext cx="6858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989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3"/>
              </a:rPr>
              <a:t>ChEMBL</a:t>
            </a:r>
            <a:endParaRPr lang="en-GB" noProof="0" dirty="0"/>
          </a:p>
        </p:txBody>
      </p:sp>
      <p:sp>
        <p:nvSpPr>
          <p:cNvPr id="3" name="Zástupný symbol pro obsah 2"/>
          <p:cNvSpPr>
            <a:spLocks noGrp="1"/>
          </p:cNvSpPr>
          <p:nvPr>
            <p:ph idx="1"/>
          </p:nvPr>
        </p:nvSpPr>
        <p:spPr>
          <a:xfrm>
            <a:off x="838200" y="1825625"/>
            <a:ext cx="10769600" cy="1971675"/>
          </a:xfrm>
        </p:spPr>
        <p:txBody>
          <a:bodyPr>
            <a:normAutofit/>
          </a:bodyPr>
          <a:lstStyle/>
          <a:p>
            <a:r>
              <a:rPr lang="en-GB" sz="2400" noProof="0" dirty="0"/>
              <a:t>provided by </a:t>
            </a:r>
            <a:r>
              <a:rPr lang="en-GB" sz="2400" b="1" noProof="0" dirty="0"/>
              <a:t>European Bio</a:t>
            </a:r>
            <a:r>
              <a:rPr lang="cs-CZ" sz="2400" b="1" noProof="0" dirty="0" err="1"/>
              <a:t>informatics</a:t>
            </a:r>
            <a:r>
              <a:rPr lang="en-GB" sz="2400" b="1" noProof="0" dirty="0"/>
              <a:t> Institute </a:t>
            </a:r>
            <a:r>
              <a:rPr lang="en-GB" sz="2400" noProof="0" dirty="0"/>
              <a:t>(EBI), which is part of the </a:t>
            </a:r>
            <a:r>
              <a:rPr lang="en-GB" sz="2400" b="1" noProof="0" dirty="0"/>
              <a:t>European Molecular Biology Laboratory </a:t>
            </a:r>
            <a:r>
              <a:rPr lang="en-GB" sz="2400" noProof="0" dirty="0"/>
              <a:t>(</a:t>
            </a:r>
            <a:r>
              <a:rPr lang="en-GB" sz="2400" noProof="0" dirty="0">
                <a:hlinkClick r:id="rId4"/>
              </a:rPr>
              <a:t>EMBL</a:t>
            </a:r>
            <a:r>
              <a:rPr lang="en-GB" sz="2400" noProof="0" dirty="0"/>
              <a:t>), an international, innovative and </a:t>
            </a:r>
            <a:r>
              <a:rPr lang="en-GB" sz="2400" b="1" noProof="0" dirty="0">
                <a:solidFill>
                  <a:srgbClr val="FF0000"/>
                </a:solidFill>
              </a:rPr>
              <a:t>interdisciplinary</a:t>
            </a:r>
            <a:r>
              <a:rPr lang="en-GB" sz="2400" noProof="0" dirty="0"/>
              <a:t> research organisation funded by 2</a:t>
            </a:r>
            <a:r>
              <a:rPr lang="cs-CZ" sz="2400" dirty="0"/>
              <a:t>8</a:t>
            </a:r>
            <a:r>
              <a:rPr lang="en-GB" sz="2400" noProof="0" dirty="0"/>
              <a:t> member states </a:t>
            </a:r>
            <a:r>
              <a:rPr lang="en-GB" sz="2400" noProof="0" dirty="0">
                <a:hlinkClick r:id="rId5"/>
              </a:rPr>
              <a:t>https://www.ebi.ac.uk/chembl/</a:t>
            </a:r>
            <a:endParaRPr lang="en-GB" sz="2400" noProof="0" dirty="0"/>
          </a:p>
          <a:p>
            <a:endParaRPr lang="en-GB" sz="2400" noProof="0" dirty="0"/>
          </a:p>
        </p:txBody>
      </p:sp>
      <p:sp>
        <p:nvSpPr>
          <p:cNvPr id="6" name="TextovéPole 5"/>
          <p:cNvSpPr txBox="1"/>
          <p:nvPr/>
        </p:nvSpPr>
        <p:spPr>
          <a:xfrm>
            <a:off x="838200" y="4267200"/>
            <a:ext cx="8115300"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ChEMBL</a:t>
            </a:r>
            <a:r>
              <a:rPr lang="en-US" sz="2400" dirty="0"/>
              <a:t> is a manually curated database of bioactive molecules with drug-like properties. It </a:t>
            </a:r>
            <a:r>
              <a:rPr lang="en-US" sz="2400" b="1" dirty="0"/>
              <a:t>brings together chemical, bioactivity and genomic data</a:t>
            </a:r>
            <a:r>
              <a:rPr lang="en-US" sz="2400" dirty="0"/>
              <a:t> to aid the translation of genomic information into effective new drugs.</a:t>
            </a:r>
          </a:p>
          <a:p>
            <a:endParaRPr lang="cs-CZ" dirty="0"/>
          </a:p>
        </p:txBody>
      </p:sp>
      <p:pic>
        <p:nvPicPr>
          <p:cNvPr id="7" name="Obrázek 6">
            <a:extLst>
              <a:ext uri="{FF2B5EF4-FFF2-40B4-BE49-F238E27FC236}">
                <a16:creationId xmlns:a16="http://schemas.microsoft.com/office/drawing/2014/main" id="{74754635-AF3D-4721-B034-B49FD4E3C2D7}"/>
              </a:ext>
            </a:extLst>
          </p:cNvPr>
          <p:cNvPicPr>
            <a:picLocks noChangeAspect="1"/>
          </p:cNvPicPr>
          <p:nvPr/>
        </p:nvPicPr>
        <p:blipFill>
          <a:blip r:embed="rId6"/>
          <a:stretch>
            <a:fillRect/>
          </a:stretch>
        </p:blipFill>
        <p:spPr>
          <a:xfrm>
            <a:off x="7846667" y="388098"/>
            <a:ext cx="3834925" cy="836938"/>
          </a:xfrm>
          <a:prstGeom prst="rect">
            <a:avLst/>
          </a:prstGeom>
        </p:spPr>
      </p:pic>
      <p:pic>
        <p:nvPicPr>
          <p:cNvPr id="5" name="Picture 4">
            <a:extLst>
              <a:ext uri="{FF2B5EF4-FFF2-40B4-BE49-F238E27FC236}">
                <a16:creationId xmlns:a16="http://schemas.microsoft.com/office/drawing/2014/main" id="{A4FC520E-235F-F3D5-E69B-C71F5A7344F8}"/>
              </a:ext>
            </a:extLst>
          </p:cNvPr>
          <p:cNvPicPr>
            <a:picLocks noChangeAspect="1"/>
          </p:cNvPicPr>
          <p:nvPr/>
        </p:nvPicPr>
        <p:blipFill>
          <a:blip r:embed="rId7"/>
          <a:stretch>
            <a:fillRect/>
          </a:stretch>
        </p:blipFill>
        <p:spPr>
          <a:xfrm>
            <a:off x="8534539" y="2910090"/>
            <a:ext cx="3657461" cy="2215991"/>
          </a:xfrm>
          <a:prstGeom prst="rect">
            <a:avLst/>
          </a:prstGeom>
        </p:spPr>
      </p:pic>
    </p:spTree>
    <p:extLst>
      <p:ext uri="{BB962C8B-B14F-4D97-AF65-F5344CB8AC3E}">
        <p14:creationId xmlns:p14="http://schemas.microsoft.com/office/powerpoint/2010/main" val="1377766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660900" y="1571625"/>
            <a:ext cx="1384300" cy="280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a:extLst>
              <a:ext uri="{FF2B5EF4-FFF2-40B4-BE49-F238E27FC236}">
                <a16:creationId xmlns:a16="http://schemas.microsoft.com/office/drawing/2014/main" id="{A93A7693-5F9B-43F8-92FC-6B23A83BD6E2}"/>
              </a:ext>
            </a:extLst>
          </p:cNvPr>
          <p:cNvPicPr>
            <a:picLocks noChangeAspect="1"/>
          </p:cNvPicPr>
          <p:nvPr/>
        </p:nvPicPr>
        <p:blipFill>
          <a:blip r:embed="rId3"/>
          <a:stretch>
            <a:fillRect/>
          </a:stretch>
        </p:blipFill>
        <p:spPr>
          <a:xfrm>
            <a:off x="358140" y="201453"/>
            <a:ext cx="11475720" cy="6455093"/>
          </a:xfrm>
          <a:prstGeom prst="rect">
            <a:avLst/>
          </a:prstGeom>
        </p:spPr>
      </p:pic>
    </p:spTree>
    <p:extLst>
      <p:ext uri="{BB962C8B-B14F-4D97-AF65-F5344CB8AC3E}">
        <p14:creationId xmlns:p14="http://schemas.microsoft.com/office/powerpoint/2010/main" val="12375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3"/>
              </a:rPr>
              <a:t>DrugBank</a:t>
            </a:r>
            <a:r>
              <a:rPr lang="cs-CZ" noProof="0" dirty="0">
                <a:hlinkClick r:id="rId3"/>
              </a:rPr>
              <a:t> online</a:t>
            </a:r>
            <a:endParaRPr lang="en-GB" noProof="0" dirty="0"/>
          </a:p>
        </p:txBody>
      </p:sp>
      <p:sp>
        <p:nvSpPr>
          <p:cNvPr id="3" name="Zástupný symbol pro obsah 2"/>
          <p:cNvSpPr>
            <a:spLocks noGrp="1"/>
          </p:cNvSpPr>
          <p:nvPr>
            <p:ph idx="1"/>
          </p:nvPr>
        </p:nvSpPr>
        <p:spPr/>
        <p:txBody>
          <a:bodyPr>
            <a:normAutofit fontScale="77500" lnSpcReduction="20000"/>
          </a:bodyPr>
          <a:lstStyle/>
          <a:p>
            <a:r>
              <a:rPr lang="en-GB" noProof="0" dirty="0" err="1"/>
              <a:t>DrugBank</a:t>
            </a:r>
            <a:r>
              <a:rPr lang="en-GB" noProof="0" dirty="0"/>
              <a:t> Online is a comprehensive, free-to-access, online database containing information on drugs and drug targets. As both a bioinformatics and a cheminformatics resource, we combine detailed drug (i.e. chemical, pharmacological and pharmaceutical) data with comprehensive drug target (i.e. sequence, structure, and pathway) information.</a:t>
            </a:r>
          </a:p>
          <a:p>
            <a:r>
              <a:rPr lang="en-GB" noProof="0" dirty="0"/>
              <a:t>contains </a:t>
            </a:r>
            <a:r>
              <a:rPr lang="en-GB" b="1" noProof="0" dirty="0"/>
              <a:t>16,574 drug entries</a:t>
            </a:r>
            <a:r>
              <a:rPr lang="en-GB" noProof="0" dirty="0"/>
              <a:t> including </a:t>
            </a:r>
            <a:r>
              <a:rPr lang="en-GB" b="1" noProof="0" dirty="0"/>
              <a:t>2,761 approved small molecule drugs, 1,612 approved biologics </a:t>
            </a:r>
            <a:r>
              <a:rPr lang="en-GB" noProof="0" dirty="0"/>
              <a:t>(proteins, peptides, vaccines, and allergenics), </a:t>
            </a:r>
            <a:r>
              <a:rPr lang="en-GB" b="1" noProof="0" dirty="0"/>
              <a:t>135 nutraceuticals and over 6,723 experimental </a:t>
            </a:r>
            <a:r>
              <a:rPr lang="en-GB" noProof="0" dirty="0"/>
              <a:t>(discovery-phase) drugs. Additionally, </a:t>
            </a:r>
            <a:r>
              <a:rPr lang="en-GB" b="1" noProof="0" dirty="0"/>
              <a:t>5,304 non-redundant protein </a:t>
            </a:r>
            <a:r>
              <a:rPr lang="en-GB" noProof="0" dirty="0"/>
              <a:t>(i.e. drug target/enzyme/transporter/carrier) sequences are linked to these drug entries</a:t>
            </a:r>
            <a:endParaRPr lang="cs-CZ" noProof="0" dirty="0"/>
          </a:p>
          <a:p>
            <a:r>
              <a:rPr lang="cs-CZ" noProof="0" dirty="0"/>
              <a:t>e</a:t>
            </a:r>
            <a:r>
              <a:rPr lang="en-GB" noProof="0" dirty="0"/>
              <a:t>ach entry contains more than </a:t>
            </a:r>
            <a:r>
              <a:rPr lang="en-GB" b="1" noProof="0" dirty="0"/>
              <a:t>200 data fields </a:t>
            </a:r>
            <a:r>
              <a:rPr lang="en-GB" noProof="0" dirty="0"/>
              <a:t>with half of the information being devoted to drug/chemical data and the other half devoted to drug target or protein data</a:t>
            </a:r>
            <a:endParaRPr lang="cs-CZ" noProof="0" dirty="0"/>
          </a:p>
          <a:p>
            <a:endParaRPr lang="cs-CZ" noProof="0" dirty="0"/>
          </a:p>
          <a:p>
            <a:r>
              <a:rPr lang="en-GB" noProof="0" dirty="0">
                <a:hlinkClick r:id="rId4"/>
              </a:rPr>
              <a:t>https://go.drugbank.com/</a:t>
            </a:r>
            <a:endParaRPr lang="en-GB" noProof="0" dirty="0"/>
          </a:p>
        </p:txBody>
      </p:sp>
      <p:pic>
        <p:nvPicPr>
          <p:cNvPr id="6" name="Picture 5">
            <a:extLst>
              <a:ext uri="{FF2B5EF4-FFF2-40B4-BE49-F238E27FC236}">
                <a16:creationId xmlns:a16="http://schemas.microsoft.com/office/drawing/2014/main" id="{EA3DEA69-8D67-0817-8EFA-DBF9183F5B42}"/>
              </a:ext>
            </a:extLst>
          </p:cNvPr>
          <p:cNvPicPr>
            <a:picLocks noChangeAspect="1"/>
          </p:cNvPicPr>
          <p:nvPr/>
        </p:nvPicPr>
        <p:blipFill>
          <a:blip r:embed="rId5"/>
          <a:stretch>
            <a:fillRect/>
          </a:stretch>
        </p:blipFill>
        <p:spPr>
          <a:xfrm>
            <a:off x="7387317" y="436763"/>
            <a:ext cx="4523593" cy="488548"/>
          </a:xfrm>
          <a:prstGeom prst="rect">
            <a:avLst/>
          </a:prstGeom>
        </p:spPr>
      </p:pic>
    </p:spTree>
    <p:extLst>
      <p:ext uri="{BB962C8B-B14F-4D97-AF65-F5344CB8AC3E}">
        <p14:creationId xmlns:p14="http://schemas.microsoft.com/office/powerpoint/2010/main" val="240523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35133-D644-F52A-CBC4-332B8BABA430}"/>
              </a:ext>
            </a:extLst>
          </p:cNvPr>
          <p:cNvPicPr>
            <a:picLocks noChangeAspect="1"/>
          </p:cNvPicPr>
          <p:nvPr/>
        </p:nvPicPr>
        <p:blipFill>
          <a:blip r:embed="rId2"/>
          <a:stretch>
            <a:fillRect/>
          </a:stretch>
        </p:blipFill>
        <p:spPr>
          <a:xfrm>
            <a:off x="8219283" y="232781"/>
            <a:ext cx="3768402" cy="406987"/>
          </a:xfrm>
          <a:prstGeom prst="rect">
            <a:avLst/>
          </a:prstGeom>
        </p:spPr>
      </p:pic>
      <p:pic>
        <p:nvPicPr>
          <p:cNvPr id="6" name="Picture 5">
            <a:extLst>
              <a:ext uri="{FF2B5EF4-FFF2-40B4-BE49-F238E27FC236}">
                <a16:creationId xmlns:a16="http://schemas.microsoft.com/office/drawing/2014/main" id="{FD0E2306-B28A-8B3C-75D8-077AB460DA94}"/>
              </a:ext>
            </a:extLst>
          </p:cNvPr>
          <p:cNvPicPr>
            <a:picLocks noChangeAspect="1"/>
          </p:cNvPicPr>
          <p:nvPr/>
        </p:nvPicPr>
        <p:blipFill>
          <a:blip r:embed="rId3"/>
          <a:stretch>
            <a:fillRect/>
          </a:stretch>
        </p:blipFill>
        <p:spPr>
          <a:xfrm>
            <a:off x="49436" y="0"/>
            <a:ext cx="8169847" cy="3142936"/>
          </a:xfrm>
          <a:prstGeom prst="rect">
            <a:avLst/>
          </a:prstGeom>
        </p:spPr>
      </p:pic>
      <p:pic>
        <p:nvPicPr>
          <p:cNvPr id="9" name="Picture 8">
            <a:extLst>
              <a:ext uri="{FF2B5EF4-FFF2-40B4-BE49-F238E27FC236}">
                <a16:creationId xmlns:a16="http://schemas.microsoft.com/office/drawing/2014/main" id="{D4F645FC-10F7-0DE4-1F32-6A7D6A04C2F2}"/>
              </a:ext>
            </a:extLst>
          </p:cNvPr>
          <p:cNvPicPr>
            <a:picLocks noChangeAspect="1"/>
          </p:cNvPicPr>
          <p:nvPr/>
        </p:nvPicPr>
        <p:blipFill>
          <a:blip r:embed="rId4"/>
          <a:stretch>
            <a:fillRect/>
          </a:stretch>
        </p:blipFill>
        <p:spPr>
          <a:xfrm>
            <a:off x="4074388" y="3142937"/>
            <a:ext cx="8117612" cy="3715064"/>
          </a:xfrm>
          <a:prstGeom prst="rect">
            <a:avLst/>
          </a:prstGeom>
        </p:spPr>
      </p:pic>
    </p:spTree>
    <p:extLst>
      <p:ext uri="{BB962C8B-B14F-4D97-AF65-F5344CB8AC3E}">
        <p14:creationId xmlns:p14="http://schemas.microsoft.com/office/powerpoint/2010/main" val="3557811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5EDDA-4724-8F70-39A9-DDE86739F963}"/>
              </a:ext>
            </a:extLst>
          </p:cNvPr>
          <p:cNvPicPr>
            <a:picLocks noChangeAspect="1"/>
          </p:cNvPicPr>
          <p:nvPr/>
        </p:nvPicPr>
        <p:blipFill>
          <a:blip r:embed="rId2"/>
          <a:stretch>
            <a:fillRect/>
          </a:stretch>
        </p:blipFill>
        <p:spPr>
          <a:xfrm>
            <a:off x="304800" y="426601"/>
            <a:ext cx="11582400" cy="6004797"/>
          </a:xfrm>
          <a:prstGeom prst="rect">
            <a:avLst/>
          </a:prstGeom>
        </p:spPr>
      </p:pic>
      <p:sp>
        <p:nvSpPr>
          <p:cNvPr id="5" name="Rectangle 4">
            <a:extLst>
              <a:ext uri="{FF2B5EF4-FFF2-40B4-BE49-F238E27FC236}">
                <a16:creationId xmlns:a16="http://schemas.microsoft.com/office/drawing/2014/main" id="{BD6712D9-BC10-BD26-8024-0177F6DB7F73}"/>
              </a:ext>
            </a:extLst>
          </p:cNvPr>
          <p:cNvSpPr/>
          <p:nvPr/>
        </p:nvSpPr>
        <p:spPr>
          <a:xfrm>
            <a:off x="4533900" y="5999598"/>
            <a:ext cx="29845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2FA48E-3AAC-3A68-7CD1-62C6D9CE3828}"/>
              </a:ext>
            </a:extLst>
          </p:cNvPr>
          <p:cNvSpPr/>
          <p:nvPr/>
        </p:nvSpPr>
        <p:spPr>
          <a:xfrm>
            <a:off x="2298700" y="1079500"/>
            <a:ext cx="2552700" cy="2006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04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10515600" cy="1012553"/>
          </a:xfrm>
        </p:spPr>
        <p:txBody>
          <a:bodyPr/>
          <a:lstStyle/>
          <a:p>
            <a:r>
              <a:rPr lang="cs-CZ" dirty="0"/>
              <a:t>Chemical </a:t>
            </a:r>
            <a:r>
              <a:rPr lang="cs-CZ" dirty="0" err="1"/>
              <a:t>informatics</a:t>
            </a:r>
            <a:r>
              <a:rPr lang="cs-CZ" dirty="0"/>
              <a:t> — "</a:t>
            </a:r>
            <a:r>
              <a:rPr lang="cs-CZ" dirty="0" err="1"/>
              <a:t>Cheminformatics</a:t>
            </a:r>
            <a:r>
              <a:rPr lang="cs-CZ" dirty="0"/>
              <a:t>"</a:t>
            </a:r>
          </a:p>
        </p:txBody>
      </p:sp>
      <p:sp>
        <p:nvSpPr>
          <p:cNvPr id="5" name="Content Placeholder 4"/>
          <p:cNvSpPr>
            <a:spLocks noGrp="1"/>
          </p:cNvSpPr>
          <p:nvPr>
            <p:ph idx="1"/>
          </p:nvPr>
        </p:nvSpPr>
        <p:spPr>
          <a:xfrm>
            <a:off x="509450" y="1021443"/>
            <a:ext cx="11403875" cy="1191895"/>
          </a:xfrm>
        </p:spPr>
        <p:txBody>
          <a:bodyPr>
            <a:normAutofit fontScale="77500" lnSpcReduction="20000"/>
          </a:bodyPr>
          <a:lstStyle/>
          <a:p>
            <a:r>
              <a:rPr lang="en-US" i="1" dirty="0"/>
              <a:t>Cheminformatics</a:t>
            </a:r>
            <a:r>
              <a:rPr lang="en-US" dirty="0"/>
              <a:t> is a cross between Computer Science and Chemistry: the </a:t>
            </a:r>
            <a:r>
              <a:rPr lang="en-US" dirty="0">
                <a:solidFill>
                  <a:srgbClr val="FF0000"/>
                </a:solidFill>
              </a:rPr>
              <a:t>process of storing and retrieving information about chemical compounds</a:t>
            </a:r>
            <a:r>
              <a:rPr lang="en-US" dirty="0"/>
              <a:t>. </a:t>
            </a:r>
          </a:p>
          <a:p>
            <a:r>
              <a:rPr lang="en-US" i="1" dirty="0"/>
              <a:t>Information Systems</a:t>
            </a:r>
            <a:r>
              <a:rPr lang="en-US" dirty="0"/>
              <a:t> are concerned with storing, retrieving, and searching for information, and with storing </a:t>
            </a:r>
            <a:r>
              <a:rPr lang="en-US" i="1" dirty="0"/>
              <a:t>relationships</a:t>
            </a:r>
            <a:r>
              <a:rPr lang="en-US" dirty="0"/>
              <a:t> between bits of data. For example:</a:t>
            </a:r>
          </a:p>
          <a:p>
            <a:endParaRPr lang="cs-CZ" dirty="0"/>
          </a:p>
        </p:txBody>
      </p:sp>
      <p:pic>
        <p:nvPicPr>
          <p:cNvPr id="4" name="Picture 3"/>
          <p:cNvPicPr>
            <a:picLocks noChangeAspect="1"/>
          </p:cNvPicPr>
          <p:nvPr/>
        </p:nvPicPr>
        <p:blipFill>
          <a:blip r:embed="rId2"/>
          <a:stretch>
            <a:fillRect/>
          </a:stretch>
        </p:blipFill>
        <p:spPr>
          <a:xfrm>
            <a:off x="2622368" y="2200275"/>
            <a:ext cx="5562600" cy="4657725"/>
          </a:xfrm>
          <a:prstGeom prst="rect">
            <a:avLst/>
          </a:prstGeom>
        </p:spPr>
      </p:pic>
      <p:sp>
        <p:nvSpPr>
          <p:cNvPr id="6" name="Rectangle 5"/>
          <p:cNvSpPr/>
          <p:nvPr/>
        </p:nvSpPr>
        <p:spPr>
          <a:xfrm>
            <a:off x="9235440" y="6550223"/>
            <a:ext cx="2390503" cy="276999"/>
          </a:xfrm>
          <a:prstGeom prst="rect">
            <a:avLst/>
          </a:prstGeom>
        </p:spPr>
        <p:txBody>
          <a:bodyPr wrap="square">
            <a:spAutoFit/>
          </a:bodyPr>
          <a:lstStyle/>
          <a:p>
            <a:r>
              <a:rPr lang="cs-CZ" sz="1200" dirty="0">
                <a:hlinkClick r:id="rId3"/>
              </a:rPr>
              <a:t>https://</a:t>
            </a:r>
            <a:r>
              <a:rPr lang="cs-CZ" sz="1000" dirty="0">
                <a:hlinkClick r:id="rId3"/>
              </a:rPr>
              <a:t>www</a:t>
            </a:r>
            <a:r>
              <a:rPr lang="cs-CZ" sz="1200" dirty="0">
                <a:hlinkClick r:id="rId3"/>
              </a:rPr>
              <a:t>.emolecules.com/</a:t>
            </a:r>
            <a:endParaRPr lang="cs-CZ" sz="1200" dirty="0"/>
          </a:p>
        </p:txBody>
      </p:sp>
    </p:spTree>
    <p:extLst>
      <p:ext uri="{BB962C8B-B14F-4D97-AF65-F5344CB8AC3E}">
        <p14:creationId xmlns:p14="http://schemas.microsoft.com/office/powerpoint/2010/main" val="320622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4A6D51-A401-4777-91E1-DE14B6F8E923}"/>
              </a:ext>
            </a:extLst>
          </p:cNvPr>
          <p:cNvSpPr>
            <a:spLocks noGrp="1"/>
          </p:cNvSpPr>
          <p:nvPr>
            <p:ph type="title"/>
          </p:nvPr>
        </p:nvSpPr>
        <p:spPr/>
        <p:txBody>
          <a:bodyPr/>
          <a:lstStyle/>
          <a:p>
            <a:r>
              <a:rPr lang="cs-CZ" dirty="0"/>
              <a:t>Enamine</a:t>
            </a:r>
          </a:p>
        </p:txBody>
      </p:sp>
      <p:sp>
        <p:nvSpPr>
          <p:cNvPr id="3" name="Zástupný symbol pro obsah 2">
            <a:extLst>
              <a:ext uri="{FF2B5EF4-FFF2-40B4-BE49-F238E27FC236}">
                <a16:creationId xmlns:a16="http://schemas.microsoft.com/office/drawing/2014/main" id="{69703275-7317-42B0-9CA1-ACB8419F9B0E}"/>
              </a:ext>
            </a:extLst>
          </p:cNvPr>
          <p:cNvSpPr>
            <a:spLocks noGrp="1"/>
          </p:cNvSpPr>
          <p:nvPr>
            <p:ph idx="1"/>
          </p:nvPr>
        </p:nvSpPr>
        <p:spPr/>
        <p:txBody>
          <a:bodyPr>
            <a:normAutofit fontScale="77500" lnSpcReduction="20000"/>
          </a:bodyPr>
          <a:lstStyle/>
          <a:p>
            <a:r>
              <a:rPr lang="cs-CZ" dirty="0" err="1"/>
              <a:t>Screening</a:t>
            </a:r>
            <a:r>
              <a:rPr lang="cs-CZ" dirty="0"/>
              <a:t> </a:t>
            </a:r>
            <a:r>
              <a:rPr lang="cs-CZ" dirty="0" err="1"/>
              <a:t>hits</a:t>
            </a:r>
            <a:r>
              <a:rPr lang="cs-CZ" dirty="0"/>
              <a:t> &amp; HTS</a:t>
            </a:r>
          </a:p>
          <a:p>
            <a:pPr lvl="1"/>
            <a:r>
              <a:rPr lang="cs-CZ" dirty="0"/>
              <a:t>run HTS </a:t>
            </a:r>
            <a:r>
              <a:rPr lang="cs-CZ" dirty="0" err="1"/>
              <a:t>directly</a:t>
            </a:r>
            <a:r>
              <a:rPr lang="cs-CZ" dirty="0"/>
              <a:t> </a:t>
            </a:r>
            <a:r>
              <a:rPr lang="cs-CZ" dirty="0" err="1"/>
              <a:t>at</a:t>
            </a:r>
            <a:r>
              <a:rPr lang="cs-CZ" dirty="0"/>
              <a:t> Enamine </a:t>
            </a:r>
            <a:r>
              <a:rPr lang="cs-CZ" dirty="0" err="1"/>
              <a:t>or</a:t>
            </a:r>
            <a:r>
              <a:rPr lang="cs-CZ" dirty="0"/>
              <a:t> </a:t>
            </a:r>
            <a:r>
              <a:rPr lang="cs-CZ" dirty="0" err="1"/>
              <a:t>have</a:t>
            </a:r>
            <a:r>
              <a:rPr lang="cs-CZ" dirty="0"/>
              <a:t> </a:t>
            </a:r>
            <a:r>
              <a:rPr lang="cs-CZ" dirty="0" err="1"/>
              <a:t>your</a:t>
            </a:r>
            <a:r>
              <a:rPr lang="cs-CZ" dirty="0"/>
              <a:t> copy </a:t>
            </a:r>
            <a:r>
              <a:rPr lang="cs-CZ" dirty="0" err="1"/>
              <a:t>from</a:t>
            </a:r>
            <a:r>
              <a:rPr lang="cs-CZ" dirty="0"/>
              <a:t> </a:t>
            </a:r>
            <a:r>
              <a:rPr lang="cs-CZ" dirty="0" err="1"/>
              <a:t>ever-expanding</a:t>
            </a:r>
            <a:r>
              <a:rPr lang="cs-CZ" dirty="0"/>
              <a:t> </a:t>
            </a:r>
            <a:r>
              <a:rPr lang="cs-CZ" dirty="0" err="1"/>
              <a:t>collection</a:t>
            </a:r>
            <a:r>
              <a:rPr lang="cs-CZ" dirty="0"/>
              <a:t> </a:t>
            </a:r>
            <a:r>
              <a:rPr lang="cs-CZ" dirty="0" err="1"/>
              <a:t>of</a:t>
            </a:r>
            <a:r>
              <a:rPr lang="cs-CZ" dirty="0"/>
              <a:t> 4 </a:t>
            </a:r>
            <a:r>
              <a:rPr lang="cs-CZ" dirty="0" err="1"/>
              <a:t>million</a:t>
            </a:r>
            <a:r>
              <a:rPr lang="cs-CZ" dirty="0"/>
              <a:t> </a:t>
            </a:r>
            <a:r>
              <a:rPr lang="cs-CZ" dirty="0" err="1"/>
              <a:t>compounds</a:t>
            </a:r>
            <a:endParaRPr lang="cs-CZ" dirty="0"/>
          </a:p>
          <a:p>
            <a:r>
              <a:rPr lang="cs-CZ" dirty="0" err="1"/>
              <a:t>Fragments</a:t>
            </a:r>
            <a:endParaRPr lang="cs-CZ" dirty="0"/>
          </a:p>
          <a:p>
            <a:pPr lvl="1"/>
            <a:r>
              <a:rPr lang="cs-CZ" dirty="0"/>
              <a:t>206 034 fragment </a:t>
            </a:r>
            <a:r>
              <a:rPr lang="cs-CZ" dirty="0" err="1"/>
              <a:t>compounds</a:t>
            </a:r>
            <a:r>
              <a:rPr lang="cs-CZ" dirty="0"/>
              <a:t> </a:t>
            </a:r>
            <a:r>
              <a:rPr lang="cs-CZ" dirty="0" err="1"/>
              <a:t>including</a:t>
            </a:r>
            <a:r>
              <a:rPr lang="cs-CZ" dirty="0"/>
              <a:t> 7 360 </a:t>
            </a:r>
            <a:r>
              <a:rPr lang="cs-CZ" dirty="0" err="1"/>
              <a:t>covalent</a:t>
            </a:r>
            <a:r>
              <a:rPr lang="cs-CZ" dirty="0"/>
              <a:t> </a:t>
            </a:r>
            <a:r>
              <a:rPr lang="cs-CZ" dirty="0" err="1"/>
              <a:t>binders</a:t>
            </a:r>
            <a:endParaRPr lang="cs-CZ" dirty="0"/>
          </a:p>
          <a:p>
            <a:r>
              <a:rPr lang="cs-CZ" dirty="0"/>
              <a:t>Real </a:t>
            </a:r>
            <a:r>
              <a:rPr lang="cs-CZ" dirty="0" err="1"/>
              <a:t>compounds</a:t>
            </a:r>
            <a:endParaRPr lang="cs-CZ" dirty="0"/>
          </a:p>
          <a:p>
            <a:pPr lvl="1"/>
            <a:r>
              <a:rPr lang="en-US" b="1" dirty="0" err="1"/>
              <a:t>RE</a:t>
            </a:r>
            <a:r>
              <a:rPr lang="en-US" dirty="0" err="1"/>
              <a:t>adily</a:t>
            </a:r>
            <a:r>
              <a:rPr lang="en-US" dirty="0"/>
              <a:t> </a:t>
            </a:r>
            <a:r>
              <a:rPr lang="en-US" b="1" dirty="0" err="1"/>
              <a:t>A</a:t>
            </a:r>
            <a:r>
              <a:rPr lang="en-US" dirty="0" err="1"/>
              <a:t>ccessib</a:t>
            </a:r>
            <a:r>
              <a:rPr lang="en-US" b="1" dirty="0" err="1"/>
              <a:t>L</a:t>
            </a:r>
            <a:r>
              <a:rPr lang="en-US" dirty="0" err="1"/>
              <a:t>e</a:t>
            </a:r>
            <a:r>
              <a:rPr lang="en-US" dirty="0"/>
              <a:t> through validated parallel synthesis</a:t>
            </a:r>
            <a:endParaRPr lang="cs-CZ" dirty="0"/>
          </a:p>
          <a:p>
            <a:pPr lvl="1"/>
            <a:r>
              <a:rPr lang="cs-CZ" dirty="0"/>
              <a:t>t</a:t>
            </a:r>
            <a:r>
              <a:rPr lang="en-US" dirty="0"/>
              <a:t>he largest enumerated database of synthetically feasible molecules</a:t>
            </a:r>
            <a:endParaRPr lang="cs-CZ" dirty="0"/>
          </a:p>
          <a:p>
            <a:pPr lvl="1"/>
            <a:r>
              <a:rPr lang="cs-CZ" dirty="0" err="1"/>
              <a:t>reach</a:t>
            </a:r>
            <a:r>
              <a:rPr lang="cs-CZ" dirty="0"/>
              <a:t> out to </a:t>
            </a:r>
            <a:r>
              <a:rPr lang="cs-CZ" dirty="0" err="1"/>
              <a:t>new</a:t>
            </a:r>
            <a:r>
              <a:rPr lang="cs-CZ" dirty="0"/>
              <a:t> </a:t>
            </a:r>
            <a:r>
              <a:rPr lang="cs-CZ" dirty="0">
                <a:solidFill>
                  <a:srgbClr val="FF0000"/>
                </a:solidFill>
              </a:rPr>
              <a:t>Chemical </a:t>
            </a:r>
            <a:r>
              <a:rPr lang="cs-CZ" dirty="0" err="1">
                <a:solidFill>
                  <a:srgbClr val="FF0000"/>
                </a:solidFill>
              </a:rPr>
              <a:t>space</a:t>
            </a:r>
            <a:r>
              <a:rPr lang="cs-CZ" dirty="0">
                <a:solidFill>
                  <a:srgbClr val="FF0000"/>
                </a:solidFill>
              </a:rPr>
              <a:t> </a:t>
            </a:r>
            <a:r>
              <a:rPr lang="cs-CZ" dirty="0" err="1"/>
              <a:t>breaking</a:t>
            </a:r>
            <a:r>
              <a:rPr lang="cs-CZ" dirty="0"/>
              <a:t> </a:t>
            </a:r>
            <a:r>
              <a:rPr lang="cs-CZ" dirty="0" err="1"/>
              <a:t>the</a:t>
            </a:r>
            <a:r>
              <a:rPr lang="cs-CZ" dirty="0"/>
              <a:t> </a:t>
            </a:r>
            <a:r>
              <a:rPr lang="cs-CZ" dirty="0" err="1"/>
              <a:t>availability</a:t>
            </a:r>
            <a:r>
              <a:rPr lang="cs-CZ" dirty="0"/>
              <a:t> </a:t>
            </a:r>
            <a:r>
              <a:rPr lang="cs-CZ" dirty="0" err="1"/>
              <a:t>bias</a:t>
            </a:r>
            <a:r>
              <a:rPr lang="cs-CZ" dirty="0"/>
              <a:t>: </a:t>
            </a:r>
            <a:r>
              <a:rPr lang="cs-CZ" b="1" dirty="0"/>
              <a:t>38B Molecules</a:t>
            </a:r>
          </a:p>
          <a:p>
            <a:r>
              <a:rPr lang="cs-CZ" dirty="0"/>
              <a:t>New </a:t>
            </a:r>
            <a:r>
              <a:rPr lang="cs-CZ" dirty="0" err="1"/>
              <a:t>buiding</a:t>
            </a:r>
            <a:r>
              <a:rPr lang="cs-CZ" dirty="0"/>
              <a:t> </a:t>
            </a:r>
            <a:r>
              <a:rPr lang="cs-CZ" dirty="0" err="1"/>
              <a:t>blocks</a:t>
            </a:r>
            <a:endParaRPr lang="cs-CZ" dirty="0"/>
          </a:p>
          <a:p>
            <a:pPr lvl="1"/>
            <a:r>
              <a:rPr lang="cs-CZ" dirty="0" err="1"/>
              <a:t>the</a:t>
            </a:r>
            <a:r>
              <a:rPr lang="cs-CZ" dirty="0"/>
              <a:t> </a:t>
            </a:r>
            <a:r>
              <a:rPr lang="cs-CZ" dirty="0" err="1"/>
              <a:t>world‘s</a:t>
            </a:r>
            <a:r>
              <a:rPr lang="cs-CZ" dirty="0"/>
              <a:t> </a:t>
            </a:r>
            <a:r>
              <a:rPr lang="cs-CZ" dirty="0" err="1"/>
              <a:t>largest</a:t>
            </a:r>
            <a:r>
              <a:rPr lang="cs-CZ" dirty="0"/>
              <a:t> </a:t>
            </a:r>
            <a:r>
              <a:rPr lang="cs-CZ" dirty="0" err="1"/>
              <a:t>collection</a:t>
            </a:r>
            <a:r>
              <a:rPr lang="cs-CZ" dirty="0"/>
              <a:t> of </a:t>
            </a:r>
            <a:r>
              <a:rPr lang="cs-CZ" dirty="0" err="1"/>
              <a:t>building</a:t>
            </a:r>
            <a:r>
              <a:rPr lang="cs-CZ" dirty="0"/>
              <a:t> </a:t>
            </a:r>
            <a:r>
              <a:rPr lang="cs-CZ" dirty="0" err="1"/>
              <a:t>blocks</a:t>
            </a:r>
            <a:r>
              <a:rPr lang="cs-CZ" dirty="0"/>
              <a:t> in </a:t>
            </a:r>
            <a:r>
              <a:rPr lang="cs-CZ" dirty="0" err="1"/>
              <a:t>stock</a:t>
            </a:r>
            <a:r>
              <a:rPr lang="cs-CZ" dirty="0"/>
              <a:t>: 259,380</a:t>
            </a:r>
          </a:p>
          <a:p>
            <a:r>
              <a:rPr lang="cs-CZ" dirty="0"/>
              <a:t>ADME/T &amp; in-</a:t>
            </a:r>
            <a:r>
              <a:rPr lang="cs-CZ" dirty="0" err="1"/>
              <a:t>vivo</a:t>
            </a:r>
            <a:r>
              <a:rPr lang="cs-CZ" dirty="0"/>
              <a:t> PK</a:t>
            </a:r>
          </a:p>
          <a:p>
            <a:pPr lvl="1"/>
            <a:r>
              <a:rPr lang="cs-CZ" dirty="0"/>
              <a:t>a </a:t>
            </a:r>
            <a:r>
              <a:rPr lang="cs-CZ" dirty="0" err="1"/>
              <a:t>broad</a:t>
            </a:r>
            <a:r>
              <a:rPr lang="cs-CZ" dirty="0"/>
              <a:t> test panel to support </a:t>
            </a:r>
            <a:r>
              <a:rPr lang="cs-CZ" dirty="0" err="1"/>
              <a:t>lead</a:t>
            </a:r>
            <a:r>
              <a:rPr lang="cs-CZ" dirty="0"/>
              <a:t> </a:t>
            </a:r>
            <a:r>
              <a:rPr lang="cs-CZ" dirty="0" err="1"/>
              <a:t>discovery</a:t>
            </a:r>
            <a:r>
              <a:rPr lang="cs-CZ" dirty="0"/>
              <a:t>; </a:t>
            </a:r>
            <a:r>
              <a:rPr lang="cs-CZ" dirty="0" err="1"/>
              <a:t>integrated</a:t>
            </a:r>
            <a:r>
              <a:rPr lang="cs-CZ" dirty="0"/>
              <a:t> </a:t>
            </a:r>
            <a:r>
              <a:rPr lang="cs-CZ" dirty="0" err="1"/>
              <a:t>projects</a:t>
            </a:r>
            <a:r>
              <a:rPr lang="cs-CZ" dirty="0"/>
              <a:t> of </a:t>
            </a:r>
            <a:r>
              <a:rPr lang="cs-CZ" i="1" dirty="0"/>
              <a:t>a-la-</a:t>
            </a:r>
            <a:r>
              <a:rPr lang="cs-CZ" i="1" dirty="0" err="1"/>
              <a:t>carte</a:t>
            </a:r>
            <a:r>
              <a:rPr lang="cs-CZ" dirty="0"/>
              <a:t> </a:t>
            </a:r>
            <a:r>
              <a:rPr lang="cs-CZ" dirty="0" err="1"/>
              <a:t>service</a:t>
            </a:r>
            <a:endParaRPr lang="cs-CZ" dirty="0"/>
          </a:p>
          <a:p>
            <a:r>
              <a:rPr lang="cs-CZ" dirty="0">
                <a:hlinkClick r:id="rId3"/>
              </a:rPr>
              <a:t>https://enamine.net/</a:t>
            </a:r>
            <a:r>
              <a:rPr lang="cs-CZ" dirty="0"/>
              <a:t> </a:t>
            </a:r>
          </a:p>
          <a:p>
            <a:endParaRPr lang="cs-CZ" dirty="0"/>
          </a:p>
        </p:txBody>
      </p:sp>
      <p:pic>
        <p:nvPicPr>
          <p:cNvPr id="4" name="Obrázek 3">
            <a:extLst>
              <a:ext uri="{FF2B5EF4-FFF2-40B4-BE49-F238E27FC236}">
                <a16:creationId xmlns:a16="http://schemas.microsoft.com/office/drawing/2014/main" id="{4FF77807-5AED-473D-861A-06E50E10114F}"/>
              </a:ext>
            </a:extLst>
          </p:cNvPr>
          <p:cNvPicPr>
            <a:picLocks noChangeAspect="1"/>
          </p:cNvPicPr>
          <p:nvPr/>
        </p:nvPicPr>
        <p:blipFill>
          <a:blip r:embed="rId4"/>
          <a:stretch>
            <a:fillRect/>
          </a:stretch>
        </p:blipFill>
        <p:spPr>
          <a:xfrm>
            <a:off x="9294686" y="365125"/>
            <a:ext cx="2059114" cy="1143952"/>
          </a:xfrm>
          <a:prstGeom prst="rect">
            <a:avLst/>
          </a:prstGeom>
        </p:spPr>
      </p:pic>
    </p:spTree>
    <p:extLst>
      <p:ext uri="{BB962C8B-B14F-4D97-AF65-F5344CB8AC3E}">
        <p14:creationId xmlns:p14="http://schemas.microsoft.com/office/powerpoint/2010/main" val="211831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80C23-8179-44B2-8EAF-86B3573F2EBB}"/>
              </a:ext>
            </a:extLst>
          </p:cNvPr>
          <p:cNvSpPr>
            <a:spLocks noGrp="1"/>
          </p:cNvSpPr>
          <p:nvPr>
            <p:ph type="title"/>
          </p:nvPr>
        </p:nvSpPr>
        <p:spPr/>
        <p:txBody>
          <a:bodyPr/>
          <a:lstStyle/>
          <a:p>
            <a:r>
              <a:rPr lang="cs-CZ" dirty="0"/>
              <a:t>GDB </a:t>
            </a:r>
            <a:r>
              <a:rPr lang="cs-CZ" dirty="0" err="1"/>
              <a:t>Databases</a:t>
            </a:r>
            <a:endParaRPr lang="cs-CZ" dirty="0"/>
          </a:p>
        </p:txBody>
      </p:sp>
      <p:sp>
        <p:nvSpPr>
          <p:cNvPr id="3" name="Zástupný symbol pro obsah 2">
            <a:extLst>
              <a:ext uri="{FF2B5EF4-FFF2-40B4-BE49-F238E27FC236}">
                <a16:creationId xmlns:a16="http://schemas.microsoft.com/office/drawing/2014/main" id="{5F60474C-A847-4A2F-8322-4712F51B8DDC}"/>
              </a:ext>
            </a:extLst>
          </p:cNvPr>
          <p:cNvSpPr>
            <a:spLocks noGrp="1"/>
          </p:cNvSpPr>
          <p:nvPr>
            <p:ph idx="1"/>
          </p:nvPr>
        </p:nvSpPr>
        <p:spPr>
          <a:xfrm>
            <a:off x="838200" y="2294255"/>
            <a:ext cx="10515600" cy="4351338"/>
          </a:xfrm>
        </p:spPr>
        <p:txBody>
          <a:bodyPr>
            <a:normAutofit fontScale="92500" lnSpcReduction="10000"/>
          </a:bodyPr>
          <a:lstStyle/>
          <a:p>
            <a:r>
              <a:rPr lang="cs-CZ" b="1" i="1" dirty="0"/>
              <a:t>Prof. </a:t>
            </a:r>
            <a:r>
              <a:rPr lang="en-US" b="1" i="1" dirty="0" err="1"/>
              <a:t>Reymond</a:t>
            </a:r>
            <a:r>
              <a:rPr lang="en-US" b="1" i="1" dirty="0"/>
              <a:t> </a:t>
            </a:r>
            <a:r>
              <a:rPr lang="en-US" dirty="0"/>
              <a:t>Research Group</a:t>
            </a:r>
            <a:r>
              <a:rPr lang="cs-CZ" dirty="0"/>
              <a:t>, </a:t>
            </a:r>
            <a:r>
              <a:rPr lang="en-US" dirty="0"/>
              <a:t>University of Bern</a:t>
            </a:r>
            <a:endParaRPr lang="cs-CZ" dirty="0"/>
          </a:p>
          <a:p>
            <a:r>
              <a:rPr lang="en-US" dirty="0"/>
              <a:t>GDB stands for “Generated </a:t>
            </a:r>
            <a:r>
              <a:rPr lang="en-US" dirty="0" err="1"/>
              <a:t>DataBase</a:t>
            </a:r>
            <a:r>
              <a:rPr lang="en-US" dirty="0"/>
              <a:t>”, which is a list of all small organic molecules that would be possible following simple rules of chemical stability and synthetic feasibility</a:t>
            </a:r>
            <a:endParaRPr lang="cs-CZ" dirty="0"/>
          </a:p>
          <a:p>
            <a:pPr lvl="1"/>
            <a:r>
              <a:rPr lang="en-US" dirty="0"/>
              <a:t> </a:t>
            </a:r>
            <a:r>
              <a:rPr lang="en-US" dirty="0">
                <a:solidFill>
                  <a:srgbClr val="FF0000"/>
                </a:solidFill>
              </a:rPr>
              <a:t>GDB-11</a:t>
            </a:r>
            <a:r>
              <a:rPr lang="en-US" dirty="0"/>
              <a:t>, which lists </a:t>
            </a:r>
            <a:r>
              <a:rPr lang="en-US" b="1" dirty="0"/>
              <a:t>26.4 million molecules </a:t>
            </a:r>
            <a:r>
              <a:rPr lang="en-US" dirty="0"/>
              <a:t>consisting of up to 11 atoms of carbons, nitrogen, oxygen, and fluorine</a:t>
            </a:r>
            <a:endParaRPr lang="cs-CZ" dirty="0"/>
          </a:p>
          <a:p>
            <a:pPr lvl="1"/>
            <a:r>
              <a:rPr lang="en-US" dirty="0"/>
              <a:t>extended the enumeration to </a:t>
            </a:r>
            <a:r>
              <a:rPr lang="en-US" dirty="0">
                <a:solidFill>
                  <a:srgbClr val="FF0000"/>
                </a:solidFill>
              </a:rPr>
              <a:t>GDB-13 </a:t>
            </a:r>
            <a:r>
              <a:rPr lang="en-US" dirty="0"/>
              <a:t>containing almost </a:t>
            </a:r>
            <a:r>
              <a:rPr lang="en-US" b="1" dirty="0"/>
              <a:t>one billion molecules </a:t>
            </a:r>
            <a:r>
              <a:rPr lang="en-US" dirty="0"/>
              <a:t>of up to 13 atoms</a:t>
            </a:r>
            <a:endParaRPr lang="cs-CZ" dirty="0"/>
          </a:p>
          <a:p>
            <a:pPr lvl="1"/>
            <a:r>
              <a:rPr lang="en-US" dirty="0">
                <a:solidFill>
                  <a:srgbClr val="FF0000"/>
                </a:solidFill>
              </a:rPr>
              <a:t>GDB-17</a:t>
            </a:r>
            <a:r>
              <a:rPr lang="en-US" dirty="0"/>
              <a:t> containing </a:t>
            </a:r>
            <a:r>
              <a:rPr lang="en-US" b="1" dirty="0"/>
              <a:t>16</a:t>
            </a:r>
            <a:r>
              <a:rPr lang="cs-CZ" b="1" dirty="0"/>
              <a:t>6.4</a:t>
            </a:r>
            <a:r>
              <a:rPr lang="en-US" b="1" dirty="0"/>
              <a:t> billion molecules </a:t>
            </a:r>
            <a:r>
              <a:rPr lang="en-US" dirty="0"/>
              <a:t>up to 17 atoms</a:t>
            </a:r>
            <a:endParaRPr lang="cs-CZ" dirty="0"/>
          </a:p>
          <a:p>
            <a:pPr lvl="1"/>
            <a:endParaRPr lang="cs-CZ" dirty="0"/>
          </a:p>
          <a:p>
            <a:r>
              <a:rPr lang="en-US" dirty="0"/>
              <a:t> All the molecules are stored in dearomatized, canonized SMILES format and compressed</a:t>
            </a:r>
            <a:r>
              <a:rPr lang="cs-CZ" dirty="0"/>
              <a:t> </a:t>
            </a:r>
            <a:r>
              <a:rPr lang="cs-CZ" dirty="0" err="1"/>
              <a:t>at</a:t>
            </a:r>
            <a:r>
              <a:rPr lang="cs-CZ" dirty="0"/>
              <a:t> </a:t>
            </a:r>
            <a:r>
              <a:rPr lang="cs-CZ" dirty="0">
                <a:hlinkClick r:id="rId2"/>
              </a:rPr>
              <a:t>http://gdb.unibe.ch/</a:t>
            </a:r>
            <a:endParaRPr lang="cs-CZ" dirty="0"/>
          </a:p>
          <a:p>
            <a:pPr lvl="1"/>
            <a:endParaRPr lang="cs-CZ" dirty="0"/>
          </a:p>
        </p:txBody>
      </p:sp>
      <p:pic>
        <p:nvPicPr>
          <p:cNvPr id="4" name="Obrázek 3">
            <a:extLst>
              <a:ext uri="{FF2B5EF4-FFF2-40B4-BE49-F238E27FC236}">
                <a16:creationId xmlns:a16="http://schemas.microsoft.com/office/drawing/2014/main" id="{9B54138E-955C-4204-B70A-0EBD7F4A1C2E}"/>
              </a:ext>
            </a:extLst>
          </p:cNvPr>
          <p:cNvPicPr>
            <a:picLocks noChangeAspect="1"/>
          </p:cNvPicPr>
          <p:nvPr/>
        </p:nvPicPr>
        <p:blipFill>
          <a:blip r:embed="rId3"/>
          <a:stretch>
            <a:fillRect/>
          </a:stretch>
        </p:blipFill>
        <p:spPr>
          <a:xfrm>
            <a:off x="9267825" y="34290"/>
            <a:ext cx="2867025" cy="2762250"/>
          </a:xfrm>
          <a:prstGeom prst="rect">
            <a:avLst/>
          </a:prstGeom>
        </p:spPr>
      </p:pic>
    </p:spTree>
    <p:extLst>
      <p:ext uri="{BB962C8B-B14F-4D97-AF65-F5344CB8AC3E}">
        <p14:creationId xmlns:p14="http://schemas.microsoft.com/office/powerpoint/2010/main" val="4281821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7967F0-F792-43CD-9CBC-F5141DBCB60F}"/>
              </a:ext>
            </a:extLst>
          </p:cNvPr>
          <p:cNvSpPr>
            <a:spLocks noGrp="1"/>
          </p:cNvSpPr>
          <p:nvPr>
            <p:ph type="title"/>
          </p:nvPr>
        </p:nvSpPr>
        <p:spPr/>
        <p:txBody>
          <a:bodyPr/>
          <a:lstStyle/>
          <a:p>
            <a:r>
              <a:rPr lang="en-GB" dirty="0"/>
              <a:t>Exploring the chemical space</a:t>
            </a:r>
          </a:p>
        </p:txBody>
      </p:sp>
      <p:pic>
        <p:nvPicPr>
          <p:cNvPr id="5" name="Obrázek 4">
            <a:extLst>
              <a:ext uri="{FF2B5EF4-FFF2-40B4-BE49-F238E27FC236}">
                <a16:creationId xmlns:a16="http://schemas.microsoft.com/office/drawing/2014/main" id="{D8C6F2EF-3092-4EEC-A948-E84E83B75754}"/>
              </a:ext>
            </a:extLst>
          </p:cNvPr>
          <p:cNvPicPr>
            <a:picLocks noChangeAspect="1"/>
          </p:cNvPicPr>
          <p:nvPr/>
        </p:nvPicPr>
        <p:blipFill>
          <a:blip r:embed="rId3"/>
          <a:stretch>
            <a:fillRect/>
          </a:stretch>
        </p:blipFill>
        <p:spPr>
          <a:xfrm>
            <a:off x="838200" y="1332707"/>
            <a:ext cx="10515600" cy="5007428"/>
          </a:xfrm>
          <a:prstGeom prst="rect">
            <a:avLst/>
          </a:prstGeom>
        </p:spPr>
      </p:pic>
      <p:sp>
        <p:nvSpPr>
          <p:cNvPr id="7" name="TextovéPole 6">
            <a:extLst>
              <a:ext uri="{FF2B5EF4-FFF2-40B4-BE49-F238E27FC236}">
                <a16:creationId xmlns:a16="http://schemas.microsoft.com/office/drawing/2014/main" id="{F06D2B30-E0C0-478E-BAFB-04E6E162B2AB}"/>
              </a:ext>
            </a:extLst>
          </p:cNvPr>
          <p:cNvSpPr txBox="1"/>
          <p:nvPr/>
        </p:nvSpPr>
        <p:spPr>
          <a:xfrm>
            <a:off x="9446079" y="6492875"/>
            <a:ext cx="3021693" cy="215444"/>
          </a:xfrm>
          <a:prstGeom prst="rect">
            <a:avLst/>
          </a:prstGeom>
          <a:noFill/>
        </p:spPr>
        <p:txBody>
          <a:bodyPr wrap="square">
            <a:spAutoFit/>
          </a:bodyPr>
          <a:lstStyle/>
          <a:p>
            <a:r>
              <a:rPr lang="en-GB" sz="800" b="0" i="0" u="none" strike="noStrike" baseline="0" dirty="0">
                <a:solidFill>
                  <a:srgbClr val="000000"/>
                </a:solidFill>
                <a:latin typeface="JHIPJ B+ Adv T Tc 6d 9b 48b"/>
              </a:rPr>
              <a:t>https://doi.org/10.1016/j.drudis.2019.02.013 </a:t>
            </a:r>
            <a:endParaRPr lang="en-GB" dirty="0"/>
          </a:p>
        </p:txBody>
      </p:sp>
      <p:sp>
        <p:nvSpPr>
          <p:cNvPr id="8" name="TextovéPole 7">
            <a:extLst>
              <a:ext uri="{FF2B5EF4-FFF2-40B4-BE49-F238E27FC236}">
                <a16:creationId xmlns:a16="http://schemas.microsoft.com/office/drawing/2014/main" id="{F879BEE9-0590-4910-9B08-6E38F62E4F2C}"/>
              </a:ext>
            </a:extLst>
          </p:cNvPr>
          <p:cNvSpPr txBox="1"/>
          <p:nvPr/>
        </p:nvSpPr>
        <p:spPr>
          <a:xfrm>
            <a:off x="5362575" y="4086225"/>
            <a:ext cx="946093" cy="769441"/>
          </a:xfrm>
          <a:prstGeom prst="rect">
            <a:avLst/>
          </a:prstGeom>
          <a:noFill/>
        </p:spPr>
        <p:txBody>
          <a:bodyPr wrap="none" rtlCol="0">
            <a:spAutoFit/>
          </a:bodyPr>
          <a:lstStyle/>
          <a:p>
            <a:r>
              <a:rPr lang="en-GB" sz="4400" b="1" dirty="0">
                <a:solidFill>
                  <a:srgbClr val="FF0000"/>
                </a:solidFill>
              </a:rPr>
              <a:t>10</a:t>
            </a:r>
            <a:r>
              <a:rPr lang="en-GB" sz="4400" b="1" baseline="30000" dirty="0">
                <a:solidFill>
                  <a:srgbClr val="FF0000"/>
                </a:solidFill>
              </a:rPr>
              <a:t>8</a:t>
            </a:r>
          </a:p>
        </p:txBody>
      </p:sp>
    </p:spTree>
    <p:extLst>
      <p:ext uri="{BB962C8B-B14F-4D97-AF65-F5344CB8AC3E}">
        <p14:creationId xmlns:p14="http://schemas.microsoft.com/office/powerpoint/2010/main" val="3503354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2"/>
              </a:rPr>
              <a:t>Chemspider</a:t>
            </a:r>
            <a:endParaRPr lang="en-GB" noProof="0" dirty="0"/>
          </a:p>
        </p:txBody>
      </p:sp>
      <p:sp>
        <p:nvSpPr>
          <p:cNvPr id="3" name="Zástupný symbol pro obsah 2"/>
          <p:cNvSpPr>
            <a:spLocks noGrp="1"/>
          </p:cNvSpPr>
          <p:nvPr>
            <p:ph idx="1"/>
          </p:nvPr>
        </p:nvSpPr>
        <p:spPr/>
        <p:txBody>
          <a:bodyPr/>
          <a:lstStyle/>
          <a:p>
            <a:r>
              <a:rPr lang="en-US" dirty="0" err="1"/>
              <a:t>ChemSpider</a:t>
            </a:r>
            <a:r>
              <a:rPr lang="en-US" dirty="0"/>
              <a:t> is a free chemical structure database providing fast access to over </a:t>
            </a:r>
            <a:r>
              <a:rPr lang="cs-CZ" dirty="0"/>
              <a:t>100</a:t>
            </a:r>
            <a:r>
              <a:rPr lang="en-US" dirty="0"/>
              <a:t> million structures, properties, and associated information</a:t>
            </a:r>
            <a:endParaRPr lang="cs-CZ" dirty="0"/>
          </a:p>
          <a:p>
            <a:r>
              <a:rPr lang="en-GB" noProof="0" dirty="0"/>
              <a:t>owned by Royal Society of Chemistry</a:t>
            </a:r>
            <a:endParaRPr lang="cs-CZ" noProof="0" dirty="0"/>
          </a:p>
          <a:p>
            <a:r>
              <a:rPr lang="cs-CZ" dirty="0" err="1"/>
              <a:t>search</a:t>
            </a:r>
            <a:r>
              <a:rPr lang="cs-CZ" dirty="0"/>
              <a:t> by </a:t>
            </a:r>
            <a:r>
              <a:rPr lang="cs-CZ" dirty="0" err="1"/>
              <a:t>name</a:t>
            </a:r>
            <a:r>
              <a:rPr lang="cs-CZ" dirty="0"/>
              <a:t>, </a:t>
            </a:r>
            <a:r>
              <a:rPr lang="cs-CZ" dirty="0" err="1"/>
              <a:t>chemical</a:t>
            </a:r>
            <a:r>
              <a:rPr lang="cs-CZ" dirty="0"/>
              <a:t> </a:t>
            </a:r>
            <a:r>
              <a:rPr lang="cs-CZ" dirty="0" err="1"/>
              <a:t>structure</a:t>
            </a:r>
            <a:r>
              <a:rPr lang="cs-CZ" dirty="0"/>
              <a:t> </a:t>
            </a:r>
            <a:r>
              <a:rPr lang="cs-CZ" dirty="0" err="1"/>
              <a:t>or</a:t>
            </a:r>
            <a:r>
              <a:rPr lang="cs-CZ" dirty="0"/>
              <a:t> </a:t>
            </a:r>
            <a:r>
              <a:rPr lang="cs-CZ" dirty="0" err="1"/>
              <a:t>specific</a:t>
            </a:r>
            <a:r>
              <a:rPr lang="cs-CZ" dirty="0"/>
              <a:t> </a:t>
            </a:r>
            <a:r>
              <a:rPr lang="cs-CZ" dirty="0" err="1"/>
              <a:t>properties</a:t>
            </a:r>
            <a:endParaRPr lang="en-GB" noProof="0" dirty="0"/>
          </a:p>
          <a:p>
            <a:r>
              <a:rPr lang="en-GB" noProof="0" dirty="0">
                <a:hlinkClick r:id="rId3"/>
              </a:rPr>
              <a:t>http://www.chemspider.com/</a:t>
            </a:r>
            <a:endParaRPr lang="en-GB" noProof="0" dirty="0"/>
          </a:p>
        </p:txBody>
      </p:sp>
      <p:pic>
        <p:nvPicPr>
          <p:cNvPr id="6" name="Obrázek 5"/>
          <p:cNvPicPr>
            <a:picLocks noChangeAspect="1"/>
          </p:cNvPicPr>
          <p:nvPr/>
        </p:nvPicPr>
        <p:blipFill>
          <a:blip r:embed="rId4"/>
          <a:stretch>
            <a:fillRect/>
          </a:stretch>
        </p:blipFill>
        <p:spPr>
          <a:xfrm>
            <a:off x="9990749" y="5406585"/>
            <a:ext cx="2066925" cy="1266825"/>
          </a:xfrm>
          <a:prstGeom prst="rect">
            <a:avLst/>
          </a:prstGeom>
        </p:spPr>
      </p:pic>
      <p:pic>
        <p:nvPicPr>
          <p:cNvPr id="5" name="Obrázek 4">
            <a:extLst>
              <a:ext uri="{FF2B5EF4-FFF2-40B4-BE49-F238E27FC236}">
                <a16:creationId xmlns:a16="http://schemas.microsoft.com/office/drawing/2014/main" id="{4E7F1E77-F326-417F-89E3-28098F75A108}"/>
              </a:ext>
            </a:extLst>
          </p:cNvPr>
          <p:cNvPicPr>
            <a:picLocks noChangeAspect="1"/>
          </p:cNvPicPr>
          <p:nvPr/>
        </p:nvPicPr>
        <p:blipFill>
          <a:blip r:embed="rId5"/>
          <a:stretch>
            <a:fillRect/>
          </a:stretch>
        </p:blipFill>
        <p:spPr>
          <a:xfrm>
            <a:off x="7895990" y="295274"/>
            <a:ext cx="4020738" cy="1033904"/>
          </a:xfrm>
          <a:prstGeom prst="rect">
            <a:avLst/>
          </a:prstGeom>
        </p:spPr>
      </p:pic>
    </p:spTree>
    <p:extLst>
      <p:ext uri="{BB962C8B-B14F-4D97-AF65-F5344CB8AC3E}">
        <p14:creationId xmlns:p14="http://schemas.microsoft.com/office/powerpoint/2010/main" val="49995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1EE58-7911-1CB3-C4EF-CD5BF894257B}"/>
              </a:ext>
            </a:extLst>
          </p:cNvPr>
          <p:cNvPicPr>
            <a:picLocks noChangeAspect="1"/>
          </p:cNvPicPr>
          <p:nvPr/>
        </p:nvPicPr>
        <p:blipFill>
          <a:blip r:embed="rId2"/>
          <a:stretch>
            <a:fillRect/>
          </a:stretch>
        </p:blipFill>
        <p:spPr>
          <a:xfrm>
            <a:off x="977900" y="392974"/>
            <a:ext cx="10591800" cy="5776335"/>
          </a:xfrm>
          <a:prstGeom prst="rect">
            <a:avLst/>
          </a:prstGeom>
        </p:spPr>
      </p:pic>
    </p:spTree>
    <p:extLst>
      <p:ext uri="{BB962C8B-B14F-4D97-AF65-F5344CB8AC3E}">
        <p14:creationId xmlns:p14="http://schemas.microsoft.com/office/powerpoint/2010/main" val="3719283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AAFBA-A1C5-41F6-9A6E-9511BF8A8025}"/>
              </a:ext>
            </a:extLst>
          </p:cNvPr>
          <p:cNvSpPr>
            <a:spLocks noGrp="1"/>
          </p:cNvSpPr>
          <p:nvPr>
            <p:ph type="title"/>
          </p:nvPr>
        </p:nvSpPr>
        <p:spPr/>
        <p:txBody>
          <a:bodyPr/>
          <a:lstStyle/>
          <a:p>
            <a:r>
              <a:rPr lang="cs-CZ" dirty="0" err="1"/>
              <a:t>PubChem</a:t>
            </a:r>
            <a:endParaRPr lang="cs-CZ" dirty="0"/>
          </a:p>
        </p:txBody>
      </p:sp>
      <p:sp>
        <p:nvSpPr>
          <p:cNvPr id="3" name="Zástupný symbol pro obsah 2">
            <a:extLst>
              <a:ext uri="{FF2B5EF4-FFF2-40B4-BE49-F238E27FC236}">
                <a16:creationId xmlns:a16="http://schemas.microsoft.com/office/drawing/2014/main" id="{8C68662E-BFC5-4EE3-955D-CDF98BF6DDDB}"/>
              </a:ext>
            </a:extLst>
          </p:cNvPr>
          <p:cNvSpPr>
            <a:spLocks noGrp="1"/>
          </p:cNvSpPr>
          <p:nvPr>
            <p:ph idx="1"/>
          </p:nvPr>
        </p:nvSpPr>
        <p:spPr>
          <a:xfrm>
            <a:off x="838200" y="1825625"/>
            <a:ext cx="10515600" cy="3700780"/>
          </a:xfrm>
        </p:spPr>
        <p:txBody>
          <a:bodyPr>
            <a:normAutofit fontScale="77500" lnSpcReduction="20000"/>
          </a:bodyPr>
          <a:lstStyle/>
          <a:p>
            <a:r>
              <a:rPr lang="en-US" dirty="0"/>
              <a:t>PubChem is an open chemistry database at the </a:t>
            </a:r>
            <a:r>
              <a:rPr lang="en-US" b="1" dirty="0"/>
              <a:t>National Institutes of Health (NIH)</a:t>
            </a:r>
            <a:endParaRPr lang="cs-CZ" b="1" dirty="0"/>
          </a:p>
          <a:p>
            <a:r>
              <a:rPr lang="en-US" dirty="0"/>
              <a:t>mostly contains small molecules, but also larger molecules such as nucleotides, carbohydrates, lipids, peptides, and chemically-modified macromolecules. We collect information on chemical structures, identifiers, chemical and physical properties, biological activities, patents, health, safety, toxicity data, and many others</a:t>
            </a:r>
            <a:endParaRPr lang="cs-CZ" dirty="0"/>
          </a:p>
          <a:p>
            <a:r>
              <a:rPr lang="en-US" dirty="0"/>
              <a:t>collection of freely accessible chemical information. Search chemicals by name, molecular formula, structure, and other identifiers. Find chemical and physical properties, biological activities, safety and toxicity information, patents, literature citations and more</a:t>
            </a:r>
            <a:endParaRPr lang="cs-CZ" dirty="0"/>
          </a:p>
          <a:p>
            <a:r>
              <a:rPr lang="cs-CZ" dirty="0">
                <a:hlinkClick r:id="rId3"/>
              </a:rPr>
              <a:t>https://pubchem.ncbi.nlm.nih.gov/</a:t>
            </a:r>
            <a:endParaRPr lang="cs-CZ" dirty="0"/>
          </a:p>
          <a:p>
            <a:r>
              <a:rPr lang="cs-CZ" dirty="0">
                <a:hlinkClick r:id="rId4"/>
              </a:rPr>
              <a:t>https://www.ncbi.nlm.nih.gov/pubmed/</a:t>
            </a:r>
            <a:endParaRPr lang="cs-CZ" dirty="0"/>
          </a:p>
          <a:p>
            <a:endParaRPr lang="cs-CZ" dirty="0"/>
          </a:p>
          <a:p>
            <a:pPr marL="0" indent="0">
              <a:buNone/>
            </a:pPr>
            <a:endParaRPr lang="cs-CZ" dirty="0"/>
          </a:p>
        </p:txBody>
      </p:sp>
      <p:pic>
        <p:nvPicPr>
          <p:cNvPr id="5" name="Obrázek 4">
            <a:extLst>
              <a:ext uri="{FF2B5EF4-FFF2-40B4-BE49-F238E27FC236}">
                <a16:creationId xmlns:a16="http://schemas.microsoft.com/office/drawing/2014/main" id="{87D0AEC5-EDED-4A20-957A-B99685483FD9}"/>
              </a:ext>
            </a:extLst>
          </p:cNvPr>
          <p:cNvPicPr>
            <a:picLocks noChangeAspect="1"/>
          </p:cNvPicPr>
          <p:nvPr/>
        </p:nvPicPr>
        <p:blipFill>
          <a:blip r:embed="rId5"/>
          <a:stretch>
            <a:fillRect/>
          </a:stretch>
        </p:blipFill>
        <p:spPr>
          <a:xfrm>
            <a:off x="9387692" y="230188"/>
            <a:ext cx="2615714" cy="809942"/>
          </a:xfrm>
          <a:prstGeom prst="rect">
            <a:avLst/>
          </a:prstGeom>
        </p:spPr>
      </p:pic>
      <p:pic>
        <p:nvPicPr>
          <p:cNvPr id="6" name="Obrázek 5">
            <a:extLst>
              <a:ext uri="{FF2B5EF4-FFF2-40B4-BE49-F238E27FC236}">
                <a16:creationId xmlns:a16="http://schemas.microsoft.com/office/drawing/2014/main" id="{AE3F2D52-3839-4236-A0B0-D833BB9765E0}"/>
              </a:ext>
            </a:extLst>
          </p:cNvPr>
          <p:cNvPicPr>
            <a:picLocks noChangeAspect="1"/>
          </p:cNvPicPr>
          <p:nvPr/>
        </p:nvPicPr>
        <p:blipFill>
          <a:blip r:embed="rId6"/>
          <a:stretch>
            <a:fillRect/>
          </a:stretch>
        </p:blipFill>
        <p:spPr>
          <a:xfrm>
            <a:off x="97155" y="92869"/>
            <a:ext cx="3630080" cy="544512"/>
          </a:xfrm>
          <a:prstGeom prst="rect">
            <a:avLst/>
          </a:prstGeom>
        </p:spPr>
      </p:pic>
      <p:pic>
        <p:nvPicPr>
          <p:cNvPr id="7" name="Picture 6">
            <a:extLst>
              <a:ext uri="{FF2B5EF4-FFF2-40B4-BE49-F238E27FC236}">
                <a16:creationId xmlns:a16="http://schemas.microsoft.com/office/drawing/2014/main" id="{814551D0-7D82-4F38-7884-6F795EE1962B}"/>
              </a:ext>
            </a:extLst>
          </p:cNvPr>
          <p:cNvPicPr>
            <a:picLocks noChangeAspect="1"/>
          </p:cNvPicPr>
          <p:nvPr/>
        </p:nvPicPr>
        <p:blipFill>
          <a:blip r:embed="rId7"/>
          <a:stretch>
            <a:fillRect/>
          </a:stretch>
        </p:blipFill>
        <p:spPr>
          <a:xfrm>
            <a:off x="1778907" y="5872480"/>
            <a:ext cx="8343900" cy="381000"/>
          </a:xfrm>
          <a:prstGeom prst="rect">
            <a:avLst/>
          </a:prstGeom>
        </p:spPr>
      </p:pic>
    </p:spTree>
    <p:extLst>
      <p:ext uri="{BB962C8B-B14F-4D97-AF65-F5344CB8AC3E}">
        <p14:creationId xmlns:p14="http://schemas.microsoft.com/office/powerpoint/2010/main" val="307177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Other Small Molecule Databases</a:t>
            </a:r>
          </a:p>
        </p:txBody>
      </p:sp>
      <p:sp>
        <p:nvSpPr>
          <p:cNvPr id="3" name="Zástupný symbol pro obsah 2"/>
          <p:cNvSpPr>
            <a:spLocks noGrp="1"/>
          </p:cNvSpPr>
          <p:nvPr>
            <p:ph idx="1"/>
          </p:nvPr>
        </p:nvSpPr>
        <p:spPr/>
        <p:txBody>
          <a:bodyPr/>
          <a:lstStyle/>
          <a:p>
            <a:r>
              <a:rPr lang="en-GB" noProof="0" dirty="0"/>
              <a:t>National Cancer Institute Open Database </a:t>
            </a:r>
          </a:p>
          <a:p>
            <a:pPr lvl="1"/>
            <a:r>
              <a:rPr lang="en-GB" noProof="0" dirty="0">
                <a:hlinkClick r:id="rId2"/>
              </a:rPr>
              <a:t>https://cactus.nci.nih.gov/download/nci/</a:t>
            </a:r>
            <a:endParaRPr lang="en-GB" noProof="0" dirty="0"/>
          </a:p>
          <a:p>
            <a:r>
              <a:rPr lang="en-GB" noProof="0" dirty="0" err="1"/>
              <a:t>eMolecules</a:t>
            </a:r>
            <a:r>
              <a:rPr lang="en-GB" noProof="0" dirty="0"/>
              <a:t> database</a:t>
            </a:r>
          </a:p>
          <a:p>
            <a:pPr lvl="1"/>
            <a:r>
              <a:rPr lang="en-GB" noProof="0" dirty="0">
                <a:hlinkClick r:id="rId3"/>
              </a:rPr>
              <a:t>https://www.emolecules.com/</a:t>
            </a:r>
            <a:endParaRPr lang="cs-CZ" noProof="0" dirty="0"/>
          </a:p>
          <a:p>
            <a:r>
              <a:rPr lang="cs-CZ" dirty="0" err="1"/>
              <a:t>Binding</a:t>
            </a:r>
            <a:r>
              <a:rPr lang="cs-CZ" dirty="0"/>
              <a:t> DB</a:t>
            </a:r>
          </a:p>
          <a:p>
            <a:pPr lvl="1"/>
            <a:r>
              <a:rPr lang="en-GB" dirty="0">
                <a:hlinkClick r:id="rId4"/>
              </a:rPr>
              <a:t>https://www.bindingdb.org/bind/aboutus.jsp</a:t>
            </a:r>
            <a:r>
              <a:rPr lang="cs-CZ" dirty="0"/>
              <a:t> </a:t>
            </a:r>
            <a:endParaRPr lang="en-GB" noProof="0" dirty="0"/>
          </a:p>
          <a:p>
            <a:pPr lvl="1"/>
            <a:endParaRPr lang="en-GB" noProof="0" dirty="0"/>
          </a:p>
          <a:p>
            <a:endParaRPr lang="en-GB" noProof="0" dirty="0"/>
          </a:p>
        </p:txBody>
      </p:sp>
      <p:sp>
        <p:nvSpPr>
          <p:cNvPr id="4" name="TextovéPole 3"/>
          <p:cNvSpPr txBox="1"/>
          <p:nvPr/>
        </p:nvSpPr>
        <p:spPr>
          <a:xfrm>
            <a:off x="2343951" y="6432923"/>
            <a:ext cx="7722307" cy="307777"/>
          </a:xfrm>
          <a:prstGeom prst="rect">
            <a:avLst/>
          </a:prstGeom>
          <a:noFill/>
        </p:spPr>
        <p:txBody>
          <a:bodyPr wrap="none" rtlCol="0">
            <a:spAutoFit/>
          </a:bodyPr>
          <a:lstStyle/>
          <a:p>
            <a:r>
              <a:rPr lang="cs-CZ" sz="1400" err="1"/>
              <a:t>Höltje</a:t>
            </a:r>
            <a:r>
              <a:rPr lang="cs-CZ" sz="1400"/>
              <a:t>. H.-D. et al.: </a:t>
            </a:r>
            <a:r>
              <a:rPr lang="cs-CZ" sz="1400" err="1"/>
              <a:t>Molecular</a:t>
            </a:r>
            <a:r>
              <a:rPr lang="cs-CZ" sz="1400"/>
              <a:t> Modeling: Basic </a:t>
            </a:r>
            <a:r>
              <a:rPr lang="cs-CZ" sz="1400" err="1"/>
              <a:t>Principles</a:t>
            </a:r>
            <a:r>
              <a:rPr lang="cs-CZ" sz="1400"/>
              <a:t> and </a:t>
            </a:r>
            <a:r>
              <a:rPr lang="cs-CZ" sz="1400" err="1"/>
              <a:t>Applications</a:t>
            </a:r>
            <a:r>
              <a:rPr lang="cs-CZ" sz="1400"/>
              <a:t>, </a:t>
            </a:r>
            <a:r>
              <a:rPr lang="cs-CZ" sz="1400" err="1"/>
              <a:t>Wiley</a:t>
            </a:r>
            <a:r>
              <a:rPr lang="cs-CZ" sz="1400"/>
              <a:t> VCH, </a:t>
            </a:r>
            <a:r>
              <a:rPr lang="cs-CZ" sz="1400" err="1"/>
              <a:t>Weinheim</a:t>
            </a:r>
            <a:r>
              <a:rPr lang="cs-CZ" sz="1400"/>
              <a:t>, 2008</a:t>
            </a:r>
          </a:p>
        </p:txBody>
      </p:sp>
    </p:spTree>
    <p:extLst>
      <p:ext uri="{BB962C8B-B14F-4D97-AF65-F5344CB8AC3E}">
        <p14:creationId xmlns:p14="http://schemas.microsoft.com/office/powerpoint/2010/main" val="4093787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Brookhaven Protein Data Bank </a:t>
            </a:r>
            <a:r>
              <a:rPr lang="en-GB" dirty="0"/>
              <a:t>(PDB)</a:t>
            </a:r>
            <a:endParaRPr lang="en-GB" noProof="0" dirty="0"/>
          </a:p>
        </p:txBody>
      </p:sp>
      <p:sp>
        <p:nvSpPr>
          <p:cNvPr id="3" name="Zástupný symbol pro obsah 2"/>
          <p:cNvSpPr>
            <a:spLocks noGrp="1"/>
          </p:cNvSpPr>
          <p:nvPr>
            <p:ph idx="1"/>
          </p:nvPr>
        </p:nvSpPr>
        <p:spPr>
          <a:xfrm>
            <a:off x="838200" y="2527299"/>
            <a:ext cx="10515600" cy="3649663"/>
          </a:xfrm>
        </p:spPr>
        <p:txBody>
          <a:bodyPr>
            <a:normAutofit/>
          </a:bodyPr>
          <a:lstStyle/>
          <a:p>
            <a:r>
              <a:rPr lang="en-GB" sz="2400" noProof="0" dirty="0"/>
              <a:t>operated by the Research </a:t>
            </a:r>
            <a:r>
              <a:rPr lang="en-GB" sz="2400" noProof="0" dirty="0" err="1"/>
              <a:t>Collaboratory</a:t>
            </a:r>
            <a:r>
              <a:rPr lang="en-GB" sz="2400" noProof="0" dirty="0"/>
              <a:t> for Structural Bioinformatics (RCSB) is the single worldwide repository for processing and distribution (for free) of 3D biological </a:t>
            </a:r>
            <a:r>
              <a:rPr lang="en-GB" sz="2400" b="1" noProof="0" dirty="0"/>
              <a:t>macromolecular structural data</a:t>
            </a:r>
          </a:p>
          <a:p>
            <a:r>
              <a:rPr lang="en-GB" sz="2400" b="1" dirty="0"/>
              <a:t>the most important deposit of 3D structures of biological macromolecules (most often proteins)</a:t>
            </a:r>
            <a:endParaRPr lang="en-GB" sz="2400" b="1" noProof="0" dirty="0"/>
          </a:p>
          <a:p>
            <a:r>
              <a:rPr lang="en-GB" sz="2400" noProof="0" dirty="0">
                <a:hlinkClick r:id="rId3"/>
              </a:rPr>
              <a:t>www.rcsb.org</a:t>
            </a:r>
            <a:endParaRPr lang="en-GB" sz="2400" noProof="0" dirty="0"/>
          </a:p>
          <a:p>
            <a:r>
              <a:rPr lang="en-GB" sz="2400" noProof="0" dirty="0"/>
              <a:t>each structure is represented by a </a:t>
            </a:r>
            <a:r>
              <a:rPr lang="en-GB" sz="2400" b="1" noProof="0" dirty="0"/>
              <a:t>four-character alpha-numeric identifier</a:t>
            </a:r>
            <a:r>
              <a:rPr lang="en-GB" sz="2400" noProof="0" dirty="0"/>
              <a:t> </a:t>
            </a:r>
          </a:p>
          <a:p>
            <a:r>
              <a:rPr lang="en-GB" sz="2400" noProof="0" dirty="0"/>
              <a:t>the </a:t>
            </a:r>
            <a:r>
              <a:rPr lang="en-GB" sz="2400" b="1" noProof="0" dirty="0"/>
              <a:t>PDB file format (.pdb) </a:t>
            </a:r>
            <a:r>
              <a:rPr lang="en-GB" sz="2400" noProof="0" dirty="0"/>
              <a:t>includes bibliographic data, connectivity data and Cartesian coordinates of proteins, nucleic acid and other macromolecules</a:t>
            </a:r>
          </a:p>
        </p:txBody>
      </p:sp>
      <p:pic>
        <p:nvPicPr>
          <p:cNvPr id="6" name="Picture 5">
            <a:extLst>
              <a:ext uri="{FF2B5EF4-FFF2-40B4-BE49-F238E27FC236}">
                <a16:creationId xmlns:a16="http://schemas.microsoft.com/office/drawing/2014/main" id="{878A2998-5C66-CAD1-3003-43EAC0C47FF1}"/>
              </a:ext>
            </a:extLst>
          </p:cNvPr>
          <p:cNvPicPr>
            <a:picLocks noChangeAspect="1"/>
          </p:cNvPicPr>
          <p:nvPr/>
        </p:nvPicPr>
        <p:blipFill>
          <a:blip r:embed="rId4"/>
          <a:stretch>
            <a:fillRect/>
          </a:stretch>
        </p:blipFill>
        <p:spPr>
          <a:xfrm>
            <a:off x="3781425" y="1432718"/>
            <a:ext cx="4019550" cy="676275"/>
          </a:xfrm>
          <a:prstGeom prst="rect">
            <a:avLst/>
          </a:prstGeom>
        </p:spPr>
      </p:pic>
    </p:spTree>
    <p:extLst>
      <p:ext uri="{BB962C8B-B14F-4D97-AF65-F5344CB8AC3E}">
        <p14:creationId xmlns:p14="http://schemas.microsoft.com/office/powerpoint/2010/main" val="2038839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PDB Statistics: Overall Growth of</a:t>
            </a:r>
            <a:br>
              <a:rPr lang="cs-CZ" dirty="0"/>
            </a:br>
            <a:r>
              <a:rPr lang="en-US" dirty="0"/>
              <a:t>Released Structures Per Year</a:t>
            </a:r>
          </a:p>
        </p:txBody>
      </p:sp>
      <p:sp>
        <p:nvSpPr>
          <p:cNvPr id="6" name="Content Placeholder 5"/>
          <p:cNvSpPr>
            <a:spLocks noGrp="1"/>
          </p:cNvSpPr>
          <p:nvPr>
            <p:ph idx="1"/>
          </p:nvPr>
        </p:nvSpPr>
        <p:spPr/>
        <p:txBody>
          <a:bodyPr/>
          <a:lstStyle/>
          <a:p>
            <a:pPr marL="285750" indent="-285750"/>
            <a:r>
              <a:rPr lang="cs-CZ" dirty="0"/>
              <a:t>t</a:t>
            </a:r>
            <a:r>
              <a:rPr lang="en-US" dirty="0"/>
              <a:t>he PDB was established in 1971 at Brookhaven National Laboratory</a:t>
            </a:r>
            <a:endParaRPr lang="cs-CZ" dirty="0"/>
          </a:p>
          <a:p>
            <a:pPr marL="285750" indent="-285750"/>
            <a:r>
              <a:rPr lang="en-GB" dirty="0"/>
              <a:t>in 20</a:t>
            </a:r>
            <a:r>
              <a:rPr lang="cs-CZ" dirty="0"/>
              <a:t>22</a:t>
            </a:r>
            <a:r>
              <a:rPr lang="en-GB" dirty="0"/>
              <a:t> – </a:t>
            </a:r>
            <a:r>
              <a:rPr lang="en-GB" b="1" dirty="0"/>
              <a:t>1</a:t>
            </a:r>
            <a:r>
              <a:rPr lang="cs-CZ" b="1" dirty="0"/>
              <a:t>96</a:t>
            </a:r>
            <a:r>
              <a:rPr lang="en-GB" b="1" dirty="0"/>
              <a:t>,</a:t>
            </a:r>
            <a:r>
              <a:rPr lang="cs-CZ" b="1" dirty="0"/>
              <a:t>979</a:t>
            </a:r>
            <a:r>
              <a:rPr lang="en-GB" b="1" dirty="0"/>
              <a:t> structures</a:t>
            </a:r>
          </a:p>
          <a:p>
            <a:pPr marL="285750" indent="-285750"/>
            <a:endParaRPr lang="en-GB" b="1" dirty="0"/>
          </a:p>
          <a:p>
            <a:endParaRPr lang="cs-CZ" dirty="0"/>
          </a:p>
        </p:txBody>
      </p:sp>
      <p:pic>
        <p:nvPicPr>
          <p:cNvPr id="5" name="Picture 4">
            <a:extLst>
              <a:ext uri="{FF2B5EF4-FFF2-40B4-BE49-F238E27FC236}">
                <a16:creationId xmlns:a16="http://schemas.microsoft.com/office/drawing/2014/main" id="{DD6B01C1-03F3-47DE-90F6-F150413A00FE}"/>
              </a:ext>
            </a:extLst>
          </p:cNvPr>
          <p:cNvPicPr>
            <a:picLocks noChangeAspect="1"/>
          </p:cNvPicPr>
          <p:nvPr/>
        </p:nvPicPr>
        <p:blipFill>
          <a:blip r:embed="rId3"/>
          <a:stretch>
            <a:fillRect/>
          </a:stretch>
        </p:blipFill>
        <p:spPr>
          <a:xfrm>
            <a:off x="8471380" y="175098"/>
            <a:ext cx="3605369" cy="1515590"/>
          </a:xfrm>
          <a:prstGeom prst="rect">
            <a:avLst/>
          </a:prstGeom>
        </p:spPr>
      </p:pic>
      <p:pic>
        <p:nvPicPr>
          <p:cNvPr id="4" name="Picture 3">
            <a:extLst>
              <a:ext uri="{FF2B5EF4-FFF2-40B4-BE49-F238E27FC236}">
                <a16:creationId xmlns:a16="http://schemas.microsoft.com/office/drawing/2014/main" id="{44B22130-F048-C066-C4BB-BBF57BF43D17}"/>
              </a:ext>
            </a:extLst>
          </p:cNvPr>
          <p:cNvPicPr>
            <a:picLocks noChangeAspect="1"/>
          </p:cNvPicPr>
          <p:nvPr/>
        </p:nvPicPr>
        <p:blipFill>
          <a:blip r:embed="rId4"/>
          <a:stretch>
            <a:fillRect/>
          </a:stretch>
        </p:blipFill>
        <p:spPr>
          <a:xfrm>
            <a:off x="2038350" y="2839551"/>
            <a:ext cx="8464550" cy="4018449"/>
          </a:xfrm>
          <a:prstGeom prst="rect">
            <a:avLst/>
          </a:prstGeom>
        </p:spPr>
      </p:pic>
    </p:spTree>
    <p:extLst>
      <p:ext uri="{BB962C8B-B14F-4D97-AF65-F5344CB8AC3E}">
        <p14:creationId xmlns:p14="http://schemas.microsoft.com/office/powerpoint/2010/main" val="190801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3CE766-2136-49B0-B843-F8AA019A197E}"/>
              </a:ext>
            </a:extLst>
          </p:cNvPr>
          <p:cNvSpPr>
            <a:spLocks noGrp="1"/>
          </p:cNvSpPr>
          <p:nvPr>
            <p:ph type="title"/>
          </p:nvPr>
        </p:nvSpPr>
        <p:spPr/>
        <p:txBody>
          <a:bodyPr/>
          <a:lstStyle/>
          <a:p>
            <a:r>
              <a:rPr lang="en-US" dirty="0"/>
              <a:t>PDB Statistics: Growth of Structures from </a:t>
            </a:r>
            <a:r>
              <a:rPr lang="en-US" dirty="0">
                <a:solidFill>
                  <a:srgbClr val="FF0000"/>
                </a:solidFill>
              </a:rPr>
              <a:t>3DEM </a:t>
            </a:r>
            <a:r>
              <a:rPr lang="en-US" dirty="0"/>
              <a:t>Experiments Released per Year</a:t>
            </a:r>
          </a:p>
        </p:txBody>
      </p:sp>
      <p:pic>
        <p:nvPicPr>
          <p:cNvPr id="3" name="Picture 2">
            <a:extLst>
              <a:ext uri="{FF2B5EF4-FFF2-40B4-BE49-F238E27FC236}">
                <a16:creationId xmlns:a16="http://schemas.microsoft.com/office/drawing/2014/main" id="{8BD7A2F2-4377-5596-5F6F-544C728D7502}"/>
              </a:ext>
            </a:extLst>
          </p:cNvPr>
          <p:cNvPicPr>
            <a:picLocks noChangeAspect="1"/>
          </p:cNvPicPr>
          <p:nvPr/>
        </p:nvPicPr>
        <p:blipFill>
          <a:blip r:embed="rId2"/>
          <a:stretch>
            <a:fillRect/>
          </a:stretch>
        </p:blipFill>
        <p:spPr>
          <a:xfrm>
            <a:off x="947737" y="1929489"/>
            <a:ext cx="9313863" cy="4563386"/>
          </a:xfrm>
          <a:prstGeom prst="rect">
            <a:avLst/>
          </a:prstGeom>
        </p:spPr>
      </p:pic>
    </p:spTree>
    <p:extLst>
      <p:ext uri="{BB962C8B-B14F-4D97-AF65-F5344CB8AC3E}">
        <p14:creationId xmlns:p14="http://schemas.microsoft.com/office/powerpoint/2010/main" val="26025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76EFB-EB5C-4E0E-8A39-B6D62CEC700C}"/>
              </a:ext>
            </a:extLst>
          </p:cNvPr>
          <p:cNvSpPr>
            <a:spLocks noGrp="1"/>
          </p:cNvSpPr>
          <p:nvPr>
            <p:ph type="title"/>
          </p:nvPr>
        </p:nvSpPr>
        <p:spPr>
          <a:xfrm>
            <a:off x="413657" y="365125"/>
            <a:ext cx="11647713" cy="1325563"/>
          </a:xfrm>
        </p:spPr>
        <p:txBody>
          <a:bodyPr>
            <a:noAutofit/>
          </a:bodyPr>
          <a:lstStyle/>
          <a:p>
            <a:r>
              <a:rPr lang="en-US" sz="3200" dirty="0"/>
              <a:t>Overview of the common data types of relevance in chemistry databases: chemical structures, calculated and measured chemical properties, biological data, ADMET data and provenance references</a:t>
            </a:r>
          </a:p>
        </p:txBody>
      </p:sp>
      <p:pic>
        <p:nvPicPr>
          <p:cNvPr id="8" name="Picture 7">
            <a:extLst>
              <a:ext uri="{FF2B5EF4-FFF2-40B4-BE49-F238E27FC236}">
                <a16:creationId xmlns:a16="http://schemas.microsoft.com/office/drawing/2014/main" id="{BAD7F48D-F7A4-4FA9-B95B-14B72291C420}"/>
              </a:ext>
            </a:extLst>
          </p:cNvPr>
          <p:cNvPicPr>
            <a:picLocks noChangeAspect="1"/>
          </p:cNvPicPr>
          <p:nvPr/>
        </p:nvPicPr>
        <p:blipFill>
          <a:blip r:embed="rId2"/>
          <a:stretch>
            <a:fillRect/>
          </a:stretch>
        </p:blipFill>
        <p:spPr>
          <a:xfrm>
            <a:off x="3188834" y="1861457"/>
            <a:ext cx="4943856" cy="4294151"/>
          </a:xfrm>
          <a:prstGeom prst="rect">
            <a:avLst/>
          </a:prstGeom>
        </p:spPr>
      </p:pic>
      <p:sp>
        <p:nvSpPr>
          <p:cNvPr id="9" name="TextBox 8">
            <a:extLst>
              <a:ext uri="{FF2B5EF4-FFF2-40B4-BE49-F238E27FC236}">
                <a16:creationId xmlns:a16="http://schemas.microsoft.com/office/drawing/2014/main" id="{1350E16F-6203-495E-899A-91EC55274164}"/>
              </a:ext>
            </a:extLst>
          </p:cNvPr>
          <p:cNvSpPr txBox="1"/>
          <p:nvPr/>
        </p:nvSpPr>
        <p:spPr>
          <a:xfrm>
            <a:off x="4322762" y="6492875"/>
            <a:ext cx="3124445" cy="276999"/>
          </a:xfrm>
          <a:prstGeom prst="rect">
            <a:avLst/>
          </a:prstGeom>
          <a:noFill/>
        </p:spPr>
        <p:txBody>
          <a:bodyPr wrap="none" rtlCol="0">
            <a:spAutoFit/>
          </a:bodyPr>
          <a:lstStyle/>
          <a:p>
            <a:r>
              <a:rPr lang="en-US" sz="1200" dirty="0">
                <a:hlinkClick r:id="rId3"/>
              </a:rPr>
              <a:t>https://doi.org/10.1016/bs.pmch.2017.12.003</a:t>
            </a:r>
            <a:r>
              <a:rPr lang="cs-CZ" sz="1200" dirty="0"/>
              <a:t> </a:t>
            </a:r>
            <a:endParaRPr lang="en-US" sz="1200" dirty="0"/>
          </a:p>
        </p:txBody>
      </p:sp>
    </p:spTree>
    <p:extLst>
      <p:ext uri="{BB962C8B-B14F-4D97-AF65-F5344CB8AC3E}">
        <p14:creationId xmlns:p14="http://schemas.microsoft.com/office/powerpoint/2010/main" val="89270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cs-CZ" dirty="0" err="1"/>
              <a:t>Some</a:t>
            </a:r>
            <a:r>
              <a:rPr lang="cs-CZ" dirty="0"/>
              <a:t> PDB </a:t>
            </a:r>
            <a:r>
              <a:rPr lang="cs-CZ" dirty="0" err="1"/>
              <a:t>statistics</a:t>
            </a:r>
            <a:r>
              <a:rPr lang="cs-CZ" dirty="0"/>
              <a:t>…</a:t>
            </a:r>
          </a:p>
        </p:txBody>
      </p:sp>
      <p:sp>
        <p:nvSpPr>
          <p:cNvPr id="3" name="Zástupný symbol pro obsah 2">
            <a:extLst>
              <a:ext uri="{FF2B5EF4-FFF2-40B4-BE49-F238E27FC236}">
                <a16:creationId xmlns:a16="http://schemas.microsoft.com/office/drawing/2014/main" id="{353CFE17-EB25-41BA-ADC5-6CFB3CF451CF}"/>
              </a:ext>
            </a:extLst>
          </p:cNvPr>
          <p:cNvSpPr>
            <a:spLocks noGrp="1"/>
          </p:cNvSpPr>
          <p:nvPr>
            <p:ph idx="1"/>
          </p:nvPr>
        </p:nvSpPr>
        <p:spPr>
          <a:xfrm>
            <a:off x="1009650" y="1551305"/>
            <a:ext cx="10515600" cy="4351338"/>
          </a:xfrm>
        </p:spPr>
        <p:txBody>
          <a:bodyPr/>
          <a:lstStyle/>
          <a:p>
            <a:r>
              <a:rPr lang="cs-CZ" dirty="0"/>
              <a:t>source </a:t>
            </a:r>
            <a:r>
              <a:rPr lang="cs-CZ" dirty="0" err="1"/>
              <a:t>organism</a:t>
            </a:r>
            <a:r>
              <a:rPr lang="cs-CZ" dirty="0"/>
              <a:t> of </a:t>
            </a:r>
            <a:r>
              <a:rPr lang="cs-CZ" dirty="0" err="1"/>
              <a:t>the</a:t>
            </a:r>
            <a:r>
              <a:rPr lang="cs-CZ" dirty="0"/>
              <a:t> gene – </a:t>
            </a:r>
            <a:r>
              <a:rPr lang="cs-CZ" dirty="0" err="1"/>
              <a:t>cells</a:t>
            </a:r>
            <a:r>
              <a:rPr lang="cs-CZ" dirty="0"/>
              <a:t> </a:t>
            </a:r>
            <a:r>
              <a:rPr lang="cs-CZ" dirty="0" err="1"/>
              <a:t>for</a:t>
            </a:r>
            <a:r>
              <a:rPr lang="cs-CZ" dirty="0"/>
              <a:t> gene </a:t>
            </a:r>
            <a:r>
              <a:rPr lang="cs-CZ" dirty="0" err="1"/>
              <a:t>amplification</a:t>
            </a:r>
            <a:r>
              <a:rPr lang="cs-CZ" dirty="0"/>
              <a:t> – </a:t>
            </a:r>
            <a:r>
              <a:rPr lang="cs-CZ" dirty="0" err="1"/>
              <a:t>cells</a:t>
            </a:r>
            <a:r>
              <a:rPr lang="cs-CZ" dirty="0"/>
              <a:t> </a:t>
            </a:r>
            <a:r>
              <a:rPr lang="cs-CZ" dirty="0" err="1"/>
              <a:t>for</a:t>
            </a:r>
            <a:r>
              <a:rPr lang="cs-CZ" dirty="0"/>
              <a:t> </a:t>
            </a:r>
            <a:r>
              <a:rPr lang="cs-CZ" dirty="0" err="1"/>
              <a:t>expression</a:t>
            </a:r>
            <a:endParaRPr lang="cs-CZ" dirty="0"/>
          </a:p>
        </p:txBody>
      </p:sp>
      <p:pic>
        <p:nvPicPr>
          <p:cNvPr id="4" name="Picture 3">
            <a:extLst>
              <a:ext uri="{FF2B5EF4-FFF2-40B4-BE49-F238E27FC236}">
                <a16:creationId xmlns:a16="http://schemas.microsoft.com/office/drawing/2014/main" id="{8DC79C0C-F1A9-EB62-67AF-2F13931E06F9}"/>
              </a:ext>
            </a:extLst>
          </p:cNvPr>
          <p:cNvPicPr>
            <a:picLocks noChangeAspect="1"/>
          </p:cNvPicPr>
          <p:nvPr/>
        </p:nvPicPr>
        <p:blipFill>
          <a:blip r:embed="rId3"/>
          <a:stretch>
            <a:fillRect/>
          </a:stretch>
        </p:blipFill>
        <p:spPr>
          <a:xfrm>
            <a:off x="1260475" y="2506663"/>
            <a:ext cx="8992536" cy="4219575"/>
          </a:xfrm>
          <a:prstGeom prst="rect">
            <a:avLst/>
          </a:prstGeom>
        </p:spPr>
      </p:pic>
    </p:spTree>
    <p:extLst>
      <p:ext uri="{BB962C8B-B14F-4D97-AF65-F5344CB8AC3E}">
        <p14:creationId xmlns:p14="http://schemas.microsoft.com/office/powerpoint/2010/main" val="734933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PDB</a:t>
            </a:r>
          </a:p>
        </p:txBody>
      </p:sp>
      <p:pic>
        <p:nvPicPr>
          <p:cNvPr id="4" name="Obrázek 3"/>
          <p:cNvPicPr>
            <a:picLocks noChangeAspect="1"/>
          </p:cNvPicPr>
          <p:nvPr/>
        </p:nvPicPr>
        <p:blipFill>
          <a:blip r:embed="rId2"/>
          <a:stretch>
            <a:fillRect/>
          </a:stretch>
        </p:blipFill>
        <p:spPr>
          <a:xfrm>
            <a:off x="972344" y="1329868"/>
            <a:ext cx="10247312" cy="4859794"/>
          </a:xfrm>
          <a:prstGeom prst="rect">
            <a:avLst/>
          </a:prstGeom>
        </p:spPr>
      </p:pic>
    </p:spTree>
    <p:extLst>
      <p:ext uri="{BB962C8B-B14F-4D97-AF65-F5344CB8AC3E}">
        <p14:creationId xmlns:p14="http://schemas.microsoft.com/office/powerpoint/2010/main" val="757202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0010" y="365125"/>
            <a:ext cx="11222182" cy="1325563"/>
          </a:xfrm>
        </p:spPr>
        <p:txBody>
          <a:bodyPr/>
          <a:lstStyle/>
          <a:p>
            <a:r>
              <a:rPr lang="en-GB" noProof="0" dirty="0"/>
              <a:t>Evaluation of structure quality of proteins in PDB</a:t>
            </a:r>
          </a:p>
        </p:txBody>
      </p:sp>
      <p:pic>
        <p:nvPicPr>
          <p:cNvPr id="3" name="Obrázek 2"/>
          <p:cNvPicPr>
            <a:picLocks noChangeAspect="1"/>
          </p:cNvPicPr>
          <p:nvPr/>
        </p:nvPicPr>
        <p:blipFill>
          <a:blip r:embed="rId3"/>
          <a:stretch>
            <a:fillRect/>
          </a:stretch>
        </p:blipFill>
        <p:spPr>
          <a:xfrm>
            <a:off x="838200" y="1690688"/>
            <a:ext cx="4631511" cy="4441825"/>
          </a:xfrm>
          <a:prstGeom prst="rect">
            <a:avLst/>
          </a:prstGeom>
        </p:spPr>
      </p:pic>
      <p:sp>
        <p:nvSpPr>
          <p:cNvPr id="4" name="TextovéPole 3"/>
          <p:cNvSpPr txBox="1"/>
          <p:nvPr/>
        </p:nvSpPr>
        <p:spPr>
          <a:xfrm>
            <a:off x="5981700" y="1576388"/>
            <a:ext cx="5461000" cy="3170099"/>
          </a:xfrm>
          <a:prstGeom prst="rect">
            <a:avLst/>
          </a:prstGeom>
          <a:noFill/>
        </p:spPr>
        <p:txBody>
          <a:bodyPr wrap="square" rtlCol="0">
            <a:spAutoFit/>
          </a:bodyPr>
          <a:lstStyle/>
          <a:p>
            <a:r>
              <a:rPr lang="en-GB" sz="2000" b="1" dirty="0"/>
              <a:t>RESOLUTION</a:t>
            </a:r>
          </a:p>
          <a:p>
            <a:pPr marL="342900" indent="-342900" algn="just">
              <a:buFont typeface="Arial" panose="020B0604020202020204" pitchFamily="34" charset="0"/>
              <a:buChar char="•"/>
            </a:pPr>
            <a:r>
              <a:rPr lang="en-GB" sz="2000" dirty="0"/>
              <a:t>at 1</a:t>
            </a:r>
            <a:r>
              <a:rPr lang="cs-CZ" sz="2000" dirty="0"/>
              <a:t> </a:t>
            </a:r>
            <a:r>
              <a:rPr lang="en-GB" sz="2000" dirty="0"/>
              <a:t>Å – the positions of all heavy atoms are certain</a:t>
            </a:r>
          </a:p>
          <a:p>
            <a:pPr marL="342900" indent="-342900" algn="just">
              <a:buFont typeface="Arial" panose="020B0604020202020204" pitchFamily="34" charset="0"/>
              <a:buChar char="•"/>
            </a:pPr>
            <a:r>
              <a:rPr lang="en-GB" sz="2000" dirty="0"/>
              <a:t>at 3</a:t>
            </a:r>
            <a:r>
              <a:rPr lang="cs-CZ" sz="2000" dirty="0"/>
              <a:t> </a:t>
            </a:r>
            <a:r>
              <a:rPr lang="en-GB" sz="2000" dirty="0"/>
              <a:t>Å – only the basics characteristics of protein backbone can be taken for sure (secondary structure), positions of side-chain atoms are uncertain</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for docking studies – </a:t>
            </a:r>
            <a:r>
              <a:rPr lang="en-GB" sz="2000" dirty="0">
                <a:solidFill>
                  <a:srgbClr val="FF0000"/>
                </a:solidFill>
              </a:rPr>
              <a:t>resolution should be less than 2.5</a:t>
            </a:r>
            <a:r>
              <a:rPr lang="cs-CZ" sz="2000" dirty="0">
                <a:solidFill>
                  <a:srgbClr val="FF0000"/>
                </a:solidFill>
              </a:rPr>
              <a:t> </a:t>
            </a:r>
            <a:r>
              <a:rPr lang="en-GB" sz="2000" dirty="0">
                <a:solidFill>
                  <a:srgbClr val="FF0000"/>
                </a:solidFill>
              </a:rPr>
              <a:t>Å</a:t>
            </a:r>
            <a:endParaRPr lang="cs-CZ" sz="2000" dirty="0">
              <a:solidFill>
                <a:srgbClr val="FF0000"/>
              </a:solidFill>
            </a:endParaRPr>
          </a:p>
        </p:txBody>
      </p:sp>
      <p:sp>
        <p:nvSpPr>
          <p:cNvPr id="5" name="TextovéPole 4"/>
          <p:cNvSpPr txBox="1"/>
          <p:nvPr/>
        </p:nvSpPr>
        <p:spPr>
          <a:xfrm>
            <a:off x="6223000" y="4932184"/>
            <a:ext cx="4495800" cy="1200329"/>
          </a:xfrm>
          <a:prstGeom prst="rect">
            <a:avLst/>
          </a:prstGeom>
          <a:noFill/>
        </p:spPr>
        <p:txBody>
          <a:bodyPr wrap="square" rtlCol="0">
            <a:spAutoFit/>
          </a:bodyPr>
          <a:lstStyle/>
          <a:p>
            <a:pPr algn="just"/>
            <a:r>
              <a:rPr lang="en-GB" dirty="0"/>
              <a:t>Above mentioned resolution values are average for the whole protein. In disordered regions (loops, turns, coils etc.) the resolution will be much lower (i.e.</a:t>
            </a:r>
            <a:r>
              <a:rPr lang="cs-CZ" dirty="0"/>
              <a:t>,</a:t>
            </a:r>
            <a:r>
              <a:rPr lang="en-GB" dirty="0"/>
              <a:t> higher values)</a:t>
            </a:r>
            <a:endParaRPr lang="cs-CZ" dirty="0"/>
          </a:p>
        </p:txBody>
      </p:sp>
      <p:sp>
        <p:nvSpPr>
          <p:cNvPr id="6" name="Rectangle 4"/>
          <p:cNvSpPr/>
          <p:nvPr/>
        </p:nvSpPr>
        <p:spPr>
          <a:xfrm>
            <a:off x="5170963" y="6611779"/>
            <a:ext cx="1441420" cy="246221"/>
          </a:xfrm>
          <a:prstGeom prst="rect">
            <a:avLst/>
          </a:prstGeom>
        </p:spPr>
        <p:txBody>
          <a:bodyPr wrap="none">
            <a:spAutoFit/>
          </a:bodyPr>
          <a:lstStyle/>
          <a:p>
            <a:r>
              <a:rPr lang="cs-CZ" sz="1000" dirty="0">
                <a:hlinkClick r:id="rId4"/>
              </a:rPr>
              <a:t>http://pdb101.rcsb.org/</a:t>
            </a:r>
            <a:endParaRPr lang="cs-CZ" sz="1000" dirty="0"/>
          </a:p>
        </p:txBody>
      </p:sp>
    </p:spTree>
    <p:extLst>
      <p:ext uri="{BB962C8B-B14F-4D97-AF65-F5344CB8AC3E}">
        <p14:creationId xmlns:p14="http://schemas.microsoft.com/office/powerpoint/2010/main" val="481283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Evaluation of structure quality</a:t>
            </a:r>
          </a:p>
        </p:txBody>
      </p:sp>
      <p:sp>
        <p:nvSpPr>
          <p:cNvPr id="4" name="TextovéPole 3"/>
          <p:cNvSpPr txBox="1"/>
          <p:nvPr/>
        </p:nvSpPr>
        <p:spPr>
          <a:xfrm>
            <a:off x="947125" y="2092692"/>
            <a:ext cx="5803900" cy="1938992"/>
          </a:xfrm>
          <a:prstGeom prst="rect">
            <a:avLst/>
          </a:prstGeom>
          <a:noFill/>
        </p:spPr>
        <p:txBody>
          <a:bodyPr wrap="square" rtlCol="0">
            <a:spAutoFit/>
          </a:bodyPr>
          <a:lstStyle/>
          <a:p>
            <a:r>
              <a:rPr lang="en-GB" sz="2000" b="1" dirty="0"/>
              <a:t>R-value</a:t>
            </a:r>
            <a:r>
              <a:rPr lang="en-GB" sz="2000" dirty="0"/>
              <a:t> – measure of how much the reflections calculated from the final model match the really measured reflections</a:t>
            </a:r>
          </a:p>
          <a:p>
            <a:endParaRPr lang="en-GB" sz="2000" dirty="0"/>
          </a:p>
          <a:p>
            <a:r>
              <a:rPr lang="en-GB" sz="2000" dirty="0"/>
              <a:t>Ideal match R-value = 0</a:t>
            </a:r>
          </a:p>
          <a:p>
            <a:r>
              <a:rPr lang="en-GB" sz="2000" dirty="0"/>
              <a:t>Match to a random set of atoms R-value </a:t>
            </a:r>
            <a:r>
              <a:rPr lang="en-GB" sz="2000" dirty="0">
                <a:latin typeface="Calibri" panose="020F0502020204030204" pitchFamily="34" charset="0"/>
              </a:rPr>
              <a:t>≈ 0.63</a:t>
            </a:r>
          </a:p>
        </p:txBody>
      </p:sp>
      <p:sp>
        <p:nvSpPr>
          <p:cNvPr id="3" name="TextovéPole 2"/>
          <p:cNvSpPr txBox="1"/>
          <p:nvPr/>
        </p:nvSpPr>
        <p:spPr>
          <a:xfrm>
            <a:off x="6946900" y="1943100"/>
            <a:ext cx="3670300" cy="3970318"/>
          </a:xfrm>
          <a:prstGeom prst="rect">
            <a:avLst/>
          </a:prstGeom>
          <a:noFill/>
        </p:spPr>
        <p:txBody>
          <a:bodyPr wrap="square" rtlCol="0">
            <a:spAutoFit/>
          </a:bodyPr>
          <a:lstStyle/>
          <a:p>
            <a:r>
              <a:rPr lang="en-GB" b="1" dirty="0"/>
              <a:t>R-value</a:t>
            </a:r>
            <a:r>
              <a:rPr lang="en-GB" dirty="0"/>
              <a:t> – measure of extent to which the model fits to measured reflections before artificial improvements of the model.</a:t>
            </a:r>
          </a:p>
          <a:p>
            <a:endParaRPr lang="en-GB" dirty="0"/>
          </a:p>
          <a:p>
            <a:r>
              <a:rPr lang="en-GB" b="1" dirty="0"/>
              <a:t>R- free </a:t>
            </a:r>
            <a:r>
              <a:rPr lang="en-GB" dirty="0"/>
              <a:t>(R-value for unmodified model) must not be much higher than  R-value (modified  model). </a:t>
            </a:r>
          </a:p>
          <a:p>
            <a:endParaRPr lang="en-GB" dirty="0"/>
          </a:p>
          <a:p>
            <a:r>
              <a:rPr lang="en-GB" dirty="0"/>
              <a:t>if </a:t>
            </a:r>
            <a:r>
              <a:rPr lang="en-GB" b="1" dirty="0"/>
              <a:t>R-free</a:t>
            </a:r>
            <a:r>
              <a:rPr lang="en-GB" dirty="0"/>
              <a:t> minus </a:t>
            </a:r>
            <a:r>
              <a:rPr lang="en-GB" b="1" dirty="0"/>
              <a:t>R-value</a:t>
            </a:r>
            <a:r>
              <a:rPr lang="en-GB" dirty="0"/>
              <a:t> &gt; approx. 0.06 it means that there were too much artificial correction to the original results. The model is ‘over-interpreted’. </a:t>
            </a:r>
            <a:endParaRPr lang="cs-CZ" dirty="0"/>
          </a:p>
        </p:txBody>
      </p:sp>
      <p:sp>
        <p:nvSpPr>
          <p:cNvPr id="6" name="Obdélník 5"/>
          <p:cNvSpPr/>
          <p:nvPr/>
        </p:nvSpPr>
        <p:spPr>
          <a:xfrm>
            <a:off x="838200" y="4713089"/>
            <a:ext cx="5716950" cy="1200329"/>
          </a:xfrm>
          <a:prstGeom prst="rect">
            <a:avLst/>
          </a:prstGeom>
        </p:spPr>
        <p:txBody>
          <a:bodyPr wrap="none">
            <a:spAutoFit/>
          </a:bodyPr>
          <a:lstStyle/>
          <a:p>
            <a:r>
              <a:rPr lang="en-GB" sz="2400" dirty="0">
                <a:solidFill>
                  <a:srgbClr val="FF0000"/>
                </a:solidFill>
              </a:rPr>
              <a:t>Typically, </a:t>
            </a:r>
            <a:r>
              <a:rPr lang="en-GB" sz="2400" b="1" dirty="0">
                <a:solidFill>
                  <a:srgbClr val="FF0000"/>
                </a:solidFill>
              </a:rPr>
              <a:t>R-value</a:t>
            </a:r>
            <a:r>
              <a:rPr lang="en-GB" sz="2400" dirty="0">
                <a:solidFill>
                  <a:srgbClr val="FF0000"/>
                </a:solidFill>
              </a:rPr>
              <a:t> of a good structure is </a:t>
            </a:r>
            <a:r>
              <a:rPr lang="en-GB" sz="2400" dirty="0">
                <a:solidFill>
                  <a:srgbClr val="FF0000"/>
                </a:solidFill>
                <a:latin typeface="Calibri" panose="020F0502020204030204" pitchFamily="34" charset="0"/>
              </a:rPr>
              <a:t>≈ 0.2</a:t>
            </a:r>
            <a:br>
              <a:rPr lang="en-GB" sz="2400" dirty="0">
                <a:solidFill>
                  <a:srgbClr val="FF0000"/>
                </a:solidFill>
                <a:latin typeface="Calibri" panose="020F0502020204030204" pitchFamily="34" charset="0"/>
              </a:rPr>
            </a:br>
            <a:br>
              <a:rPr lang="en-GB" sz="2400" dirty="0">
                <a:solidFill>
                  <a:srgbClr val="FF0000"/>
                </a:solidFill>
                <a:latin typeface="Calibri" panose="020F0502020204030204" pitchFamily="34" charset="0"/>
              </a:rPr>
            </a:br>
            <a:r>
              <a:rPr lang="en-GB" sz="2400" b="1" dirty="0">
                <a:solidFill>
                  <a:srgbClr val="FF0000"/>
                </a:solidFill>
                <a:latin typeface="Calibri" panose="020F0502020204030204" pitchFamily="34" charset="0"/>
              </a:rPr>
              <a:t>AND</a:t>
            </a:r>
            <a:r>
              <a:rPr lang="en-GB" sz="2400" dirty="0">
                <a:solidFill>
                  <a:srgbClr val="FF0000"/>
                </a:solidFill>
                <a:latin typeface="Calibri" panose="020F0502020204030204" pitchFamily="34" charset="0"/>
              </a:rPr>
              <a:t> </a:t>
            </a:r>
            <a:r>
              <a:rPr lang="en-GB" sz="2400" b="1" dirty="0">
                <a:solidFill>
                  <a:srgbClr val="FF0000"/>
                </a:solidFill>
                <a:latin typeface="Calibri" panose="020F0502020204030204" pitchFamily="34" charset="0"/>
              </a:rPr>
              <a:t>R-free</a:t>
            </a:r>
            <a:r>
              <a:rPr lang="en-GB" sz="2400" dirty="0">
                <a:solidFill>
                  <a:srgbClr val="FF0000"/>
                </a:solidFill>
                <a:latin typeface="Calibri" panose="020F0502020204030204" pitchFamily="34" charset="0"/>
              </a:rPr>
              <a:t> is not much higher, e.g. ≈  0.26</a:t>
            </a:r>
          </a:p>
        </p:txBody>
      </p:sp>
    </p:spTree>
    <p:extLst>
      <p:ext uri="{BB962C8B-B14F-4D97-AF65-F5344CB8AC3E}">
        <p14:creationId xmlns:p14="http://schemas.microsoft.com/office/powerpoint/2010/main" val="1841263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Example of PDB file – 4DRE</a:t>
            </a:r>
          </a:p>
        </p:txBody>
      </p:sp>
      <p:pic>
        <p:nvPicPr>
          <p:cNvPr id="3" name="Obrázek 2"/>
          <p:cNvPicPr>
            <a:picLocks noChangeAspect="1"/>
          </p:cNvPicPr>
          <p:nvPr/>
        </p:nvPicPr>
        <p:blipFill>
          <a:blip r:embed="rId2"/>
          <a:stretch>
            <a:fillRect/>
          </a:stretch>
        </p:blipFill>
        <p:spPr>
          <a:xfrm>
            <a:off x="3176587" y="2371725"/>
            <a:ext cx="6905625" cy="2419350"/>
          </a:xfrm>
          <a:prstGeom prst="rect">
            <a:avLst/>
          </a:prstGeom>
        </p:spPr>
      </p:pic>
      <p:sp>
        <p:nvSpPr>
          <p:cNvPr id="4" name="TextovéPole 3">
            <a:extLst>
              <a:ext uri="{FF2B5EF4-FFF2-40B4-BE49-F238E27FC236}">
                <a16:creationId xmlns:a16="http://schemas.microsoft.com/office/drawing/2014/main" id="{C43C8CD4-E991-4458-BA88-C7EEC70A9C69}"/>
              </a:ext>
            </a:extLst>
          </p:cNvPr>
          <p:cNvSpPr txBox="1"/>
          <p:nvPr/>
        </p:nvSpPr>
        <p:spPr>
          <a:xfrm rot="18610546">
            <a:off x="8458200" y="1742003"/>
            <a:ext cx="931345" cy="369332"/>
          </a:xfrm>
          <a:prstGeom prst="rect">
            <a:avLst/>
          </a:prstGeom>
          <a:noFill/>
        </p:spPr>
        <p:txBody>
          <a:bodyPr wrap="none" rtlCol="0">
            <a:spAutoFit/>
          </a:bodyPr>
          <a:lstStyle/>
          <a:p>
            <a:r>
              <a:rPr lang="en-GB" dirty="0">
                <a:solidFill>
                  <a:srgbClr val="FF0000"/>
                </a:solidFill>
              </a:rPr>
              <a:t>B-factor</a:t>
            </a:r>
          </a:p>
        </p:txBody>
      </p:sp>
      <p:sp>
        <p:nvSpPr>
          <p:cNvPr id="5" name="TextovéPole 4">
            <a:extLst>
              <a:ext uri="{FF2B5EF4-FFF2-40B4-BE49-F238E27FC236}">
                <a16:creationId xmlns:a16="http://schemas.microsoft.com/office/drawing/2014/main" id="{6BB5E22B-80E5-4273-A1C0-7CD66A51DE51}"/>
              </a:ext>
            </a:extLst>
          </p:cNvPr>
          <p:cNvSpPr txBox="1"/>
          <p:nvPr/>
        </p:nvSpPr>
        <p:spPr>
          <a:xfrm rot="18827793">
            <a:off x="7877059" y="1742003"/>
            <a:ext cx="1210588" cy="369332"/>
          </a:xfrm>
          <a:prstGeom prst="rect">
            <a:avLst/>
          </a:prstGeom>
          <a:noFill/>
        </p:spPr>
        <p:txBody>
          <a:bodyPr wrap="none" rtlCol="0">
            <a:spAutoFit/>
          </a:bodyPr>
          <a:lstStyle/>
          <a:p>
            <a:r>
              <a:rPr lang="en-GB" dirty="0">
                <a:solidFill>
                  <a:srgbClr val="FF0000"/>
                </a:solidFill>
              </a:rPr>
              <a:t>Occupancy</a:t>
            </a:r>
          </a:p>
        </p:txBody>
      </p:sp>
      <p:sp>
        <p:nvSpPr>
          <p:cNvPr id="6" name="TextovéPole 5">
            <a:extLst>
              <a:ext uri="{FF2B5EF4-FFF2-40B4-BE49-F238E27FC236}">
                <a16:creationId xmlns:a16="http://schemas.microsoft.com/office/drawing/2014/main" id="{92601E54-14E9-4960-8DFF-CCA331E0730B}"/>
              </a:ext>
            </a:extLst>
          </p:cNvPr>
          <p:cNvSpPr txBox="1"/>
          <p:nvPr/>
        </p:nvSpPr>
        <p:spPr>
          <a:xfrm>
            <a:off x="6225776" y="2002393"/>
            <a:ext cx="1313436" cy="369332"/>
          </a:xfrm>
          <a:prstGeom prst="rect">
            <a:avLst/>
          </a:prstGeom>
          <a:noFill/>
        </p:spPr>
        <p:txBody>
          <a:bodyPr wrap="none" rtlCol="0">
            <a:spAutoFit/>
          </a:bodyPr>
          <a:lstStyle/>
          <a:p>
            <a:r>
              <a:rPr lang="en-GB" dirty="0">
                <a:solidFill>
                  <a:srgbClr val="FF0000"/>
                </a:solidFill>
              </a:rPr>
              <a:t>Coordinates</a:t>
            </a:r>
          </a:p>
        </p:txBody>
      </p:sp>
    </p:spTree>
    <p:extLst>
      <p:ext uri="{BB962C8B-B14F-4D97-AF65-F5344CB8AC3E}">
        <p14:creationId xmlns:p14="http://schemas.microsoft.com/office/powerpoint/2010/main" val="3852923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Occupancy</a:t>
            </a:r>
            <a:r>
              <a:rPr lang="cs-CZ" dirty="0"/>
              <a:t> </a:t>
            </a:r>
            <a:r>
              <a:rPr lang="cs-CZ" dirty="0" err="1"/>
              <a:t>value</a:t>
            </a:r>
            <a:endParaRPr lang="cs-CZ" dirty="0"/>
          </a:p>
        </p:txBody>
      </p:sp>
      <p:pic>
        <p:nvPicPr>
          <p:cNvPr id="3" name="Picture 2"/>
          <p:cNvPicPr>
            <a:picLocks noChangeAspect="1"/>
          </p:cNvPicPr>
          <p:nvPr/>
        </p:nvPicPr>
        <p:blipFill>
          <a:blip r:embed="rId3"/>
          <a:stretch>
            <a:fillRect/>
          </a:stretch>
        </p:blipFill>
        <p:spPr>
          <a:xfrm>
            <a:off x="838200" y="2199322"/>
            <a:ext cx="8124825" cy="3800475"/>
          </a:xfrm>
          <a:prstGeom prst="rect">
            <a:avLst/>
          </a:prstGeom>
        </p:spPr>
      </p:pic>
      <p:sp>
        <p:nvSpPr>
          <p:cNvPr id="4" name="TextBox 3"/>
          <p:cNvSpPr txBox="1"/>
          <p:nvPr/>
        </p:nvSpPr>
        <p:spPr>
          <a:xfrm>
            <a:off x="7193280" y="2458720"/>
            <a:ext cx="4470400" cy="1200329"/>
          </a:xfrm>
          <a:prstGeom prst="rect">
            <a:avLst/>
          </a:prstGeom>
          <a:noFill/>
        </p:spPr>
        <p:txBody>
          <a:bodyPr wrap="square" rtlCol="0">
            <a:spAutoFit/>
          </a:bodyPr>
          <a:lstStyle/>
          <a:p>
            <a:pPr marL="285750" indent="-285750">
              <a:buFont typeface="Arial" panose="020B0604020202020204" pitchFamily="34" charset="0"/>
              <a:buChar char="•"/>
            </a:pPr>
            <a:r>
              <a:rPr lang="cs-CZ" dirty="0"/>
              <a:t>1… atom </a:t>
            </a:r>
            <a:r>
              <a:rPr lang="cs-CZ" dirty="0" err="1"/>
              <a:t>is</a:t>
            </a:r>
            <a:r>
              <a:rPr lang="cs-CZ" dirty="0"/>
              <a:t> in </a:t>
            </a:r>
            <a:r>
              <a:rPr lang="cs-CZ" dirty="0" err="1"/>
              <a:t>the</a:t>
            </a:r>
            <a:r>
              <a:rPr lang="cs-CZ" dirty="0"/>
              <a:t> </a:t>
            </a:r>
            <a:r>
              <a:rPr lang="cs-CZ" dirty="0" err="1"/>
              <a:t>same</a:t>
            </a:r>
            <a:r>
              <a:rPr lang="cs-CZ" dirty="0"/>
              <a:t> </a:t>
            </a:r>
            <a:r>
              <a:rPr lang="cs-CZ" dirty="0" err="1"/>
              <a:t>position</a:t>
            </a:r>
            <a:r>
              <a:rPr lang="cs-CZ" dirty="0"/>
              <a:t> in </a:t>
            </a:r>
            <a:r>
              <a:rPr lang="cs-CZ" dirty="0" err="1"/>
              <a:t>all</a:t>
            </a:r>
            <a:r>
              <a:rPr lang="cs-CZ" dirty="0"/>
              <a:t> </a:t>
            </a:r>
            <a:r>
              <a:rPr lang="cs-CZ" dirty="0" err="1"/>
              <a:t>molecules</a:t>
            </a:r>
            <a:r>
              <a:rPr lang="cs-CZ" dirty="0"/>
              <a:t> </a:t>
            </a:r>
            <a:r>
              <a:rPr lang="cs-CZ" dirty="0" err="1"/>
              <a:t>of</a:t>
            </a:r>
            <a:r>
              <a:rPr lang="cs-CZ" dirty="0"/>
              <a:t> </a:t>
            </a:r>
            <a:r>
              <a:rPr lang="cs-CZ" dirty="0" err="1"/>
              <a:t>the</a:t>
            </a:r>
            <a:r>
              <a:rPr lang="cs-CZ" dirty="0"/>
              <a:t> </a:t>
            </a:r>
            <a:r>
              <a:rPr lang="cs-CZ" dirty="0" err="1"/>
              <a:t>crystal</a:t>
            </a:r>
            <a:endParaRPr lang="cs-CZ" dirty="0"/>
          </a:p>
          <a:p>
            <a:pPr marL="285750" indent="-285750">
              <a:buFont typeface="Arial" panose="020B0604020202020204" pitchFamily="34" charset="0"/>
              <a:buChar char="•"/>
            </a:pPr>
            <a:r>
              <a:rPr lang="cs-CZ" dirty="0"/>
              <a:t>0.5… atom </a:t>
            </a:r>
            <a:r>
              <a:rPr lang="cs-CZ" dirty="0" err="1"/>
              <a:t>is</a:t>
            </a:r>
            <a:r>
              <a:rPr lang="cs-CZ" dirty="0"/>
              <a:t> in </a:t>
            </a:r>
            <a:r>
              <a:rPr lang="cs-CZ" dirty="0" err="1"/>
              <a:t>the</a:t>
            </a:r>
            <a:r>
              <a:rPr lang="cs-CZ" dirty="0"/>
              <a:t> </a:t>
            </a:r>
            <a:r>
              <a:rPr lang="cs-CZ" dirty="0" err="1"/>
              <a:t>same</a:t>
            </a:r>
            <a:r>
              <a:rPr lang="cs-CZ" dirty="0"/>
              <a:t> </a:t>
            </a:r>
            <a:r>
              <a:rPr lang="cs-CZ" dirty="0" err="1"/>
              <a:t>position</a:t>
            </a:r>
            <a:r>
              <a:rPr lang="cs-CZ" dirty="0"/>
              <a:t> in 50% </a:t>
            </a:r>
            <a:r>
              <a:rPr lang="cs-CZ" dirty="0" err="1"/>
              <a:t>molecules</a:t>
            </a:r>
            <a:r>
              <a:rPr lang="cs-CZ" dirty="0"/>
              <a:t> </a:t>
            </a:r>
            <a:r>
              <a:rPr lang="cs-CZ" dirty="0" err="1"/>
              <a:t>of</a:t>
            </a:r>
            <a:r>
              <a:rPr lang="cs-CZ" dirty="0"/>
              <a:t> </a:t>
            </a:r>
            <a:r>
              <a:rPr lang="cs-CZ" dirty="0" err="1"/>
              <a:t>the</a:t>
            </a:r>
            <a:r>
              <a:rPr lang="cs-CZ" dirty="0"/>
              <a:t> </a:t>
            </a:r>
            <a:r>
              <a:rPr lang="cs-CZ" dirty="0" err="1"/>
              <a:t>crystal</a:t>
            </a:r>
            <a:endParaRPr lang="cs-CZ" dirty="0"/>
          </a:p>
        </p:txBody>
      </p:sp>
      <p:sp>
        <p:nvSpPr>
          <p:cNvPr id="5" name="Rectangle 4"/>
          <p:cNvSpPr/>
          <p:nvPr/>
        </p:nvSpPr>
        <p:spPr>
          <a:xfrm>
            <a:off x="4244687" y="6323765"/>
            <a:ext cx="2442785" cy="369332"/>
          </a:xfrm>
          <a:prstGeom prst="rect">
            <a:avLst/>
          </a:prstGeom>
        </p:spPr>
        <p:txBody>
          <a:bodyPr wrap="none">
            <a:spAutoFit/>
          </a:bodyPr>
          <a:lstStyle/>
          <a:p>
            <a:r>
              <a:rPr lang="cs-CZ" dirty="0">
                <a:hlinkClick r:id="rId4"/>
              </a:rPr>
              <a:t>http://pdb101.rcsb.org/</a:t>
            </a:r>
            <a:endParaRPr lang="cs-CZ" dirty="0"/>
          </a:p>
        </p:txBody>
      </p:sp>
    </p:spTree>
    <p:extLst>
      <p:ext uri="{BB962C8B-B14F-4D97-AF65-F5344CB8AC3E}">
        <p14:creationId xmlns:p14="http://schemas.microsoft.com/office/powerpoint/2010/main" val="2765008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B-</a:t>
            </a:r>
            <a:r>
              <a:rPr lang="cs-CZ" dirty="0" err="1"/>
              <a:t>value</a:t>
            </a:r>
            <a:r>
              <a:rPr lang="cs-CZ" dirty="0"/>
              <a:t> = </a:t>
            </a:r>
            <a:r>
              <a:rPr lang="cs-CZ" dirty="0" err="1"/>
              <a:t>temperature</a:t>
            </a:r>
            <a:r>
              <a:rPr lang="cs-CZ" dirty="0"/>
              <a:t> </a:t>
            </a:r>
            <a:r>
              <a:rPr lang="cs-CZ" dirty="0" err="1"/>
              <a:t>factor</a:t>
            </a:r>
            <a:endParaRPr lang="cs-CZ" dirty="0"/>
          </a:p>
        </p:txBody>
      </p:sp>
      <p:pic>
        <p:nvPicPr>
          <p:cNvPr id="4" name="Picture 3"/>
          <p:cNvPicPr>
            <a:picLocks noChangeAspect="1"/>
          </p:cNvPicPr>
          <p:nvPr/>
        </p:nvPicPr>
        <p:blipFill>
          <a:blip r:embed="rId3"/>
          <a:stretch>
            <a:fillRect/>
          </a:stretch>
        </p:blipFill>
        <p:spPr>
          <a:xfrm>
            <a:off x="838200" y="1690688"/>
            <a:ext cx="8801735" cy="4473013"/>
          </a:xfrm>
          <a:prstGeom prst="rect">
            <a:avLst/>
          </a:prstGeom>
        </p:spPr>
      </p:pic>
      <p:sp>
        <p:nvSpPr>
          <p:cNvPr id="5" name="TextBox 4"/>
          <p:cNvSpPr txBox="1"/>
          <p:nvPr/>
        </p:nvSpPr>
        <p:spPr>
          <a:xfrm>
            <a:off x="7599680" y="2194560"/>
            <a:ext cx="3657600" cy="923330"/>
          </a:xfrm>
          <a:prstGeom prst="rect">
            <a:avLst/>
          </a:prstGeom>
          <a:noFill/>
        </p:spPr>
        <p:txBody>
          <a:bodyPr wrap="square" rtlCol="0">
            <a:spAutoFit/>
          </a:bodyPr>
          <a:lstStyle/>
          <a:p>
            <a:r>
              <a:rPr lang="cs-CZ" dirty="0"/>
              <a:t>˂ 10… model </a:t>
            </a:r>
            <a:r>
              <a:rPr lang="cs-CZ" dirty="0" err="1"/>
              <a:t>of</a:t>
            </a:r>
            <a:r>
              <a:rPr lang="cs-CZ" dirty="0"/>
              <a:t> atom </a:t>
            </a:r>
            <a:r>
              <a:rPr lang="cs-CZ" dirty="0" err="1"/>
              <a:t>is</a:t>
            </a:r>
            <a:r>
              <a:rPr lang="cs-CZ" dirty="0"/>
              <a:t> very </a:t>
            </a:r>
            <a:r>
              <a:rPr lang="cs-CZ" dirty="0" err="1"/>
              <a:t>sharp</a:t>
            </a:r>
            <a:endParaRPr lang="cs-CZ" dirty="0"/>
          </a:p>
          <a:p>
            <a:r>
              <a:rPr lang="cs-CZ" dirty="0"/>
              <a:t>˃ 50… atom </a:t>
            </a:r>
            <a:r>
              <a:rPr lang="cs-CZ" dirty="0" err="1"/>
              <a:t>is</a:t>
            </a:r>
            <a:r>
              <a:rPr lang="cs-CZ" dirty="0"/>
              <a:t> </a:t>
            </a:r>
            <a:r>
              <a:rPr lang="cs-CZ" dirty="0" err="1"/>
              <a:t>moving</a:t>
            </a:r>
            <a:r>
              <a:rPr lang="cs-CZ" dirty="0"/>
              <a:t> much so, </a:t>
            </a:r>
            <a:r>
              <a:rPr lang="cs-CZ" dirty="0" err="1"/>
              <a:t>that</a:t>
            </a:r>
            <a:r>
              <a:rPr lang="cs-CZ" dirty="0"/>
              <a:t> </a:t>
            </a:r>
            <a:r>
              <a:rPr lang="cs-CZ" dirty="0" err="1"/>
              <a:t>it</a:t>
            </a:r>
            <a:r>
              <a:rPr lang="cs-CZ" dirty="0"/>
              <a:t> </a:t>
            </a:r>
            <a:r>
              <a:rPr lang="cs-CZ" dirty="0" err="1"/>
              <a:t>can</a:t>
            </a:r>
            <a:r>
              <a:rPr lang="cs-CZ" dirty="0"/>
              <a:t> </a:t>
            </a:r>
            <a:r>
              <a:rPr lang="cs-CZ" dirty="0" err="1"/>
              <a:t>be</a:t>
            </a:r>
            <a:r>
              <a:rPr lang="cs-CZ" dirty="0"/>
              <a:t> barely </a:t>
            </a:r>
            <a:r>
              <a:rPr lang="cs-CZ" dirty="0" err="1"/>
              <a:t>seen</a:t>
            </a:r>
            <a:endParaRPr lang="cs-CZ" dirty="0"/>
          </a:p>
        </p:txBody>
      </p:sp>
      <p:sp>
        <p:nvSpPr>
          <p:cNvPr id="7" name="Rectangle 4"/>
          <p:cNvSpPr/>
          <p:nvPr/>
        </p:nvSpPr>
        <p:spPr>
          <a:xfrm>
            <a:off x="4244687" y="6323765"/>
            <a:ext cx="2442785" cy="369332"/>
          </a:xfrm>
          <a:prstGeom prst="rect">
            <a:avLst/>
          </a:prstGeom>
        </p:spPr>
        <p:txBody>
          <a:bodyPr wrap="none">
            <a:spAutoFit/>
          </a:bodyPr>
          <a:lstStyle/>
          <a:p>
            <a:r>
              <a:rPr lang="cs-CZ" dirty="0">
                <a:hlinkClick r:id="rId4"/>
              </a:rPr>
              <a:t>http://pdb101.rcsb.org/</a:t>
            </a:r>
            <a:endParaRPr lang="cs-CZ" dirty="0"/>
          </a:p>
        </p:txBody>
      </p:sp>
    </p:spTree>
    <p:extLst>
      <p:ext uri="{BB962C8B-B14F-4D97-AF65-F5344CB8AC3E}">
        <p14:creationId xmlns:p14="http://schemas.microsoft.com/office/powerpoint/2010/main" val="3262773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9787" y="809625"/>
            <a:ext cx="7972425" cy="5238750"/>
          </a:xfrm>
          <a:prstGeom prst="rect">
            <a:avLst/>
          </a:prstGeom>
        </p:spPr>
      </p:pic>
      <p:sp>
        <p:nvSpPr>
          <p:cNvPr id="5" name="Rectangle 4"/>
          <p:cNvSpPr/>
          <p:nvPr/>
        </p:nvSpPr>
        <p:spPr>
          <a:xfrm>
            <a:off x="4244687" y="6323765"/>
            <a:ext cx="2442785" cy="369332"/>
          </a:xfrm>
          <a:prstGeom prst="rect">
            <a:avLst/>
          </a:prstGeom>
        </p:spPr>
        <p:txBody>
          <a:bodyPr wrap="none">
            <a:spAutoFit/>
          </a:bodyPr>
          <a:lstStyle/>
          <a:p>
            <a:r>
              <a:rPr lang="cs-CZ" dirty="0">
                <a:hlinkClick r:id="rId3"/>
              </a:rPr>
              <a:t>http://pdb101.rcsb.org/</a:t>
            </a:r>
            <a:endParaRPr lang="cs-CZ" dirty="0"/>
          </a:p>
        </p:txBody>
      </p:sp>
    </p:spTree>
    <p:extLst>
      <p:ext uri="{BB962C8B-B14F-4D97-AF65-F5344CB8AC3E}">
        <p14:creationId xmlns:p14="http://schemas.microsoft.com/office/powerpoint/2010/main" val="2488180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Angles in polypeptide backbone</a:t>
            </a:r>
            <a:endParaRPr lang="en-GB" b="1" noProof="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89610"/>
            <a:ext cx="2336074" cy="4438540"/>
          </a:xfrm>
          <a:prstGeom prst="rect">
            <a:avLst/>
          </a:prstGeom>
        </p:spPr>
      </p:pic>
      <p:sp>
        <p:nvSpPr>
          <p:cNvPr id="7" name="TextovéPole 6"/>
          <p:cNvSpPr txBox="1"/>
          <p:nvPr/>
        </p:nvSpPr>
        <p:spPr>
          <a:xfrm>
            <a:off x="4519749" y="2050869"/>
            <a:ext cx="6622868" cy="4031873"/>
          </a:xfrm>
          <a:prstGeom prst="rect">
            <a:avLst/>
          </a:prstGeom>
          <a:noFill/>
        </p:spPr>
        <p:txBody>
          <a:bodyPr wrap="square" rtlCol="0">
            <a:spAutoFit/>
          </a:bodyPr>
          <a:lstStyle/>
          <a:p>
            <a:pPr marL="285750" indent="-285750">
              <a:buFont typeface="Arial" panose="020B0604020202020204" pitchFamily="34" charset="0"/>
              <a:buChar char="•"/>
            </a:pPr>
            <a:r>
              <a:rPr lang="en-GB" sz="2000" dirty="0"/>
              <a:t>dihedral angles</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Ψ – psi  -&gt; </a:t>
            </a:r>
            <a:r>
              <a:rPr lang="en-GB" sz="2000" dirty="0"/>
              <a:t>related to rotation of bond C </a:t>
            </a:r>
            <a:r>
              <a:rPr lang="cs-CZ" sz="2000" dirty="0"/>
              <a:t>- C</a:t>
            </a:r>
            <a:r>
              <a:rPr lang="el-GR" sz="2000" dirty="0"/>
              <a:t>α</a:t>
            </a:r>
            <a:r>
              <a:rPr lang="cs-CZ" sz="2000" dirty="0"/>
              <a:t>	</a:t>
            </a:r>
          </a:p>
          <a:p>
            <a:pPr marL="285750" indent="-285750">
              <a:buFont typeface="Arial" panose="020B0604020202020204" pitchFamily="34" charset="0"/>
              <a:buChar char="•"/>
            </a:pPr>
            <a:r>
              <a:rPr lang="el-GR" sz="2000" dirty="0"/>
              <a:t>Φ</a:t>
            </a:r>
            <a:r>
              <a:rPr lang="cs-CZ" sz="2000" dirty="0"/>
              <a:t> – </a:t>
            </a:r>
            <a:r>
              <a:rPr lang="cs-CZ" sz="2000" dirty="0" err="1"/>
              <a:t>phi</a:t>
            </a:r>
            <a:r>
              <a:rPr lang="cs-CZ" sz="2000" dirty="0"/>
              <a:t>  -&gt;  </a:t>
            </a:r>
            <a:r>
              <a:rPr lang="en-GB" sz="2000" dirty="0"/>
              <a:t>related to rotation of bond </a:t>
            </a:r>
            <a:r>
              <a:rPr lang="cs-CZ" sz="2000" dirty="0"/>
              <a:t>N – C</a:t>
            </a:r>
            <a:r>
              <a:rPr lang="el-GR" sz="2000" dirty="0"/>
              <a:t>α</a:t>
            </a:r>
            <a:endParaRPr lang="cs-CZ" sz="2000" dirty="0"/>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el-GR" sz="2000" dirty="0"/>
              <a:t>ω</a:t>
            </a:r>
            <a:r>
              <a:rPr lang="cs-CZ" sz="2000" dirty="0"/>
              <a:t> – omega 	</a:t>
            </a:r>
            <a:r>
              <a:rPr lang="en-GB" sz="2000" dirty="0"/>
              <a:t>-&gt;  related to rotation of bond C – N</a:t>
            </a:r>
            <a:br>
              <a:rPr lang="en-GB" sz="2000" dirty="0"/>
            </a:br>
            <a:r>
              <a:rPr lang="en-GB" sz="2000" dirty="0"/>
              <a:t>		-&gt;  restrained rotation by partial double 			bond character of the peptide bond</a:t>
            </a:r>
          </a:p>
          <a:p>
            <a:pPr marL="285750" indent="-285750">
              <a:buFont typeface="Arial" panose="020B0604020202020204" pitchFamily="34" charset="0"/>
              <a:buChar char="•"/>
            </a:pPr>
            <a:endParaRPr lang="cs-CZ" sz="2000" dirty="0"/>
          </a:p>
          <a:p>
            <a:r>
              <a:rPr lang="cs-CZ" sz="2000" dirty="0"/>
              <a:t>ω = 180°  </a:t>
            </a:r>
            <a:r>
              <a:rPr lang="cs-CZ" sz="2000" i="1" dirty="0"/>
              <a:t>trans</a:t>
            </a:r>
            <a:r>
              <a:rPr lang="cs-CZ" sz="2000" dirty="0"/>
              <a:t> amide bond</a:t>
            </a:r>
          </a:p>
          <a:p>
            <a:br>
              <a:rPr lang="cs-CZ" dirty="0"/>
            </a:br>
            <a:r>
              <a:rPr lang="cs-CZ" sz="2000" dirty="0"/>
              <a:t>ω = 0°  </a:t>
            </a:r>
            <a:r>
              <a:rPr lang="cs-CZ" sz="2000" i="1" dirty="0"/>
              <a:t>cis</a:t>
            </a:r>
            <a:r>
              <a:rPr lang="cs-CZ" sz="2000" dirty="0"/>
              <a:t> amide bond</a:t>
            </a:r>
            <a:endParaRPr lang="cs-CZ" dirty="0"/>
          </a:p>
          <a:p>
            <a:pPr marL="285750" indent="-285750">
              <a:buFont typeface="Arial" panose="020B0604020202020204" pitchFamily="34" charset="0"/>
              <a:buChar char="•"/>
            </a:pPr>
            <a:endParaRPr lang="cs-CZ" dirty="0"/>
          </a:p>
        </p:txBody>
      </p:sp>
      <p:sp>
        <p:nvSpPr>
          <p:cNvPr id="8" name="TextovéPole 7"/>
          <p:cNvSpPr txBox="1"/>
          <p:nvPr/>
        </p:nvSpPr>
        <p:spPr>
          <a:xfrm>
            <a:off x="3849067" y="6228150"/>
            <a:ext cx="3982116" cy="369332"/>
          </a:xfrm>
          <a:prstGeom prst="rect">
            <a:avLst/>
          </a:prstGeom>
          <a:noFill/>
        </p:spPr>
        <p:txBody>
          <a:bodyPr wrap="none" rtlCol="0">
            <a:spAutoFit/>
          </a:bodyPr>
          <a:lstStyle/>
          <a:p>
            <a:r>
              <a:rPr lang="en-GB" dirty="0">
                <a:hlinkClick r:id="rId4"/>
              </a:rPr>
              <a:t>Video – rotation of polypeptide - clashes</a:t>
            </a:r>
            <a:endParaRPr lang="cs-CZ" dirty="0"/>
          </a:p>
        </p:txBody>
      </p:sp>
    </p:spTree>
    <p:extLst>
      <p:ext uri="{BB962C8B-B14F-4D97-AF65-F5344CB8AC3E}">
        <p14:creationId xmlns:p14="http://schemas.microsoft.com/office/powerpoint/2010/main" val="659457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Ramachandran Plot</a:t>
            </a:r>
          </a:p>
        </p:txBody>
      </p:sp>
      <p:sp>
        <p:nvSpPr>
          <p:cNvPr id="3" name="Zástupný symbol pro obsah 2"/>
          <p:cNvSpPr>
            <a:spLocks noGrp="1"/>
          </p:cNvSpPr>
          <p:nvPr>
            <p:ph idx="1"/>
          </p:nvPr>
        </p:nvSpPr>
        <p:spPr>
          <a:xfrm>
            <a:off x="6466114" y="1825625"/>
            <a:ext cx="4887686" cy="4584592"/>
          </a:xfrm>
        </p:spPr>
        <p:txBody>
          <a:bodyPr>
            <a:normAutofit fontScale="92500" lnSpcReduction="20000"/>
          </a:bodyPr>
          <a:lstStyle/>
          <a:p>
            <a:pPr marL="0" indent="0">
              <a:buNone/>
            </a:pPr>
            <a:r>
              <a:rPr lang="en-GB" sz="2200" b="1" noProof="0" dirty="0"/>
              <a:t>Energetically allowed regions </a:t>
            </a:r>
            <a:r>
              <a:rPr lang="en-GB" sz="2200" noProof="0" dirty="0"/>
              <a:t>(conformations) for backbone dihedral angles ψ against φ of amino acid residues in protein structure</a:t>
            </a:r>
          </a:p>
          <a:p>
            <a:pPr marL="0" indent="0">
              <a:buNone/>
            </a:pPr>
            <a:r>
              <a:rPr lang="en-GB" sz="2200" b="1" noProof="0" dirty="0"/>
              <a:t>Usage:</a:t>
            </a:r>
          </a:p>
          <a:p>
            <a:pPr marL="457200" indent="-457200">
              <a:buAutoNum type="arabicPeriod"/>
            </a:pPr>
            <a:r>
              <a:rPr lang="en-GB" sz="2200" noProof="0" dirty="0"/>
              <a:t>evaluate possible conformations of protein with unknown 3D structure</a:t>
            </a:r>
          </a:p>
          <a:p>
            <a:pPr marL="457200" indent="-457200">
              <a:buAutoNum type="arabicPeriod"/>
            </a:pPr>
            <a:r>
              <a:rPr lang="en-GB" sz="2200" noProof="0" dirty="0"/>
              <a:t>assess the quality of experimentally determined structure or model</a:t>
            </a:r>
          </a:p>
          <a:p>
            <a:endParaRPr lang="en-GB" sz="2200" b="1" noProof="0" dirty="0"/>
          </a:p>
          <a:p>
            <a:r>
              <a:rPr lang="en-GB" sz="2000" b="1" noProof="0" dirty="0"/>
              <a:t>WHITE  - disallowed regions – steric clash</a:t>
            </a:r>
          </a:p>
          <a:p>
            <a:r>
              <a:rPr lang="en-GB" sz="2000" b="1" noProof="0" dirty="0">
                <a:solidFill>
                  <a:srgbClr val="FF0000"/>
                </a:solidFill>
              </a:rPr>
              <a:t>RED 	– energetically favourable, no steric 		clashes</a:t>
            </a:r>
          </a:p>
          <a:p>
            <a:r>
              <a:rPr lang="en-GB" sz="2000" b="1" noProof="0" dirty="0">
                <a:solidFill>
                  <a:srgbClr val="FFC000"/>
                </a:solidFill>
              </a:rPr>
              <a:t>YELLOW – </a:t>
            </a:r>
            <a:r>
              <a:rPr lang="en-GB" sz="2000" noProof="0" dirty="0">
                <a:solidFill>
                  <a:srgbClr val="FFC000"/>
                </a:solidFill>
              </a:rPr>
              <a:t>no clashes when slightly diminished van der Waals radii used for calculations</a:t>
            </a:r>
            <a:endParaRPr lang="en-GB" sz="2000" b="1" noProof="0" dirty="0">
              <a:solidFill>
                <a:srgbClr val="FFC000"/>
              </a:solidFill>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4661263" cy="4719529"/>
          </a:xfrm>
          <a:prstGeom prst="rect">
            <a:avLst/>
          </a:prstGeom>
        </p:spPr>
      </p:pic>
      <p:sp>
        <p:nvSpPr>
          <p:cNvPr id="6" name="TextovéPole 5"/>
          <p:cNvSpPr txBox="1"/>
          <p:nvPr/>
        </p:nvSpPr>
        <p:spPr>
          <a:xfrm>
            <a:off x="352697" y="3865786"/>
            <a:ext cx="485503" cy="369332"/>
          </a:xfrm>
          <a:prstGeom prst="rect">
            <a:avLst/>
          </a:prstGeom>
          <a:noFill/>
        </p:spPr>
        <p:txBody>
          <a:bodyPr wrap="square" rtlCol="0">
            <a:spAutoFit/>
          </a:bodyPr>
          <a:lstStyle/>
          <a:p>
            <a:r>
              <a:rPr lang="el-GR" b="1"/>
              <a:t>Ψ</a:t>
            </a:r>
            <a:endParaRPr lang="cs-CZ" b="1"/>
          </a:p>
        </p:txBody>
      </p:sp>
      <p:sp>
        <p:nvSpPr>
          <p:cNvPr id="7" name="TextovéPole 6"/>
          <p:cNvSpPr txBox="1"/>
          <p:nvPr/>
        </p:nvSpPr>
        <p:spPr>
          <a:xfrm>
            <a:off x="3021791" y="6410217"/>
            <a:ext cx="294080" cy="369332"/>
          </a:xfrm>
          <a:prstGeom prst="rect">
            <a:avLst/>
          </a:prstGeom>
          <a:noFill/>
        </p:spPr>
        <p:txBody>
          <a:bodyPr wrap="square" rtlCol="0">
            <a:spAutoFit/>
          </a:bodyPr>
          <a:lstStyle/>
          <a:p>
            <a:r>
              <a:rPr lang="el-GR" b="1"/>
              <a:t>Φ</a:t>
            </a:r>
            <a:endParaRPr lang="cs-CZ" b="1"/>
          </a:p>
        </p:txBody>
      </p:sp>
    </p:spTree>
    <p:extLst>
      <p:ext uri="{BB962C8B-B14F-4D97-AF65-F5344CB8AC3E}">
        <p14:creationId xmlns:p14="http://schemas.microsoft.com/office/powerpoint/2010/main" val="68604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Methods of </a:t>
            </a:r>
            <a:r>
              <a:rPr lang="cs-CZ" noProof="0" dirty="0"/>
              <a:t>s</a:t>
            </a:r>
            <a:r>
              <a:rPr lang="en-GB" noProof="0" dirty="0" err="1"/>
              <a:t>tructure</a:t>
            </a:r>
            <a:r>
              <a:rPr lang="en-GB" noProof="0" dirty="0"/>
              <a:t> </a:t>
            </a:r>
            <a:r>
              <a:rPr lang="cs-CZ" noProof="0" dirty="0"/>
              <a:t>d</a:t>
            </a:r>
            <a:r>
              <a:rPr lang="en-GB" noProof="0" dirty="0" err="1"/>
              <a:t>etermination</a:t>
            </a:r>
            <a:r>
              <a:rPr lang="en-GB" noProof="0" dirty="0"/>
              <a:t> </a:t>
            </a:r>
          </a:p>
        </p:txBody>
      </p:sp>
      <p:sp>
        <p:nvSpPr>
          <p:cNvPr id="3" name="Zástupný symbol pro obsah 2"/>
          <p:cNvSpPr>
            <a:spLocks noGrp="1"/>
          </p:cNvSpPr>
          <p:nvPr>
            <p:ph idx="1"/>
          </p:nvPr>
        </p:nvSpPr>
        <p:spPr/>
        <p:txBody>
          <a:bodyPr/>
          <a:lstStyle/>
          <a:p>
            <a:r>
              <a:rPr lang="en-GB" noProof="0" dirty="0"/>
              <a:t>solid state molecules</a:t>
            </a:r>
          </a:p>
          <a:p>
            <a:pPr lvl="1"/>
            <a:r>
              <a:rPr lang="en-GB" noProof="0" dirty="0"/>
              <a:t>X-ray</a:t>
            </a:r>
          </a:p>
          <a:p>
            <a:pPr lvl="1"/>
            <a:r>
              <a:rPr lang="en-GB" noProof="0" dirty="0"/>
              <a:t>neutron diffraction</a:t>
            </a:r>
          </a:p>
          <a:p>
            <a:r>
              <a:rPr lang="en-GB" noProof="0" dirty="0"/>
              <a:t>gas-phase molecules</a:t>
            </a:r>
          </a:p>
          <a:p>
            <a:pPr lvl="1"/>
            <a:r>
              <a:rPr lang="en-GB" noProof="0" dirty="0"/>
              <a:t>microwave spectroscopy</a:t>
            </a:r>
          </a:p>
          <a:p>
            <a:pPr lvl="1"/>
            <a:r>
              <a:rPr lang="en-GB" noProof="0" dirty="0"/>
              <a:t>electron diffraction</a:t>
            </a:r>
          </a:p>
          <a:p>
            <a:r>
              <a:rPr lang="en-GB" noProof="0" dirty="0"/>
              <a:t>proteins</a:t>
            </a:r>
          </a:p>
          <a:p>
            <a:pPr lvl="1"/>
            <a:r>
              <a:rPr lang="en-GB" noProof="0" dirty="0"/>
              <a:t>X-ray</a:t>
            </a:r>
          </a:p>
          <a:p>
            <a:pPr lvl="1"/>
            <a:r>
              <a:rPr lang="en-GB" noProof="0" dirty="0"/>
              <a:t>NMR</a:t>
            </a:r>
            <a:endParaRPr lang="cs-CZ" noProof="0" dirty="0"/>
          </a:p>
          <a:p>
            <a:pPr lvl="1"/>
            <a:r>
              <a:rPr lang="cs-CZ" dirty="0" err="1"/>
              <a:t>cryo</a:t>
            </a:r>
            <a:r>
              <a:rPr lang="cs-CZ" dirty="0"/>
              <a:t> </a:t>
            </a:r>
            <a:r>
              <a:rPr lang="cs-CZ" dirty="0" err="1"/>
              <a:t>electron</a:t>
            </a:r>
            <a:r>
              <a:rPr lang="cs-CZ" dirty="0"/>
              <a:t> </a:t>
            </a:r>
            <a:r>
              <a:rPr lang="cs-CZ" dirty="0" err="1"/>
              <a:t>microscopy</a:t>
            </a:r>
            <a:r>
              <a:rPr lang="cs-CZ" dirty="0"/>
              <a:t> (</a:t>
            </a:r>
            <a:r>
              <a:rPr lang="cs-CZ" dirty="0" err="1"/>
              <a:t>cryo</a:t>
            </a:r>
            <a:r>
              <a:rPr lang="cs-CZ" dirty="0"/>
              <a:t>-EM)</a:t>
            </a:r>
            <a:endParaRPr lang="en-GB" noProof="0" dirty="0"/>
          </a:p>
        </p:txBody>
      </p:sp>
      <p:sp>
        <p:nvSpPr>
          <p:cNvPr id="4" name="TextovéPole 3"/>
          <p:cNvSpPr txBox="1"/>
          <p:nvPr/>
        </p:nvSpPr>
        <p:spPr>
          <a:xfrm>
            <a:off x="2025072" y="6611779"/>
            <a:ext cx="8696611" cy="246221"/>
          </a:xfrm>
          <a:prstGeom prst="rect">
            <a:avLst/>
          </a:prstGeom>
          <a:noFill/>
        </p:spPr>
        <p:txBody>
          <a:bodyPr wrap="none" rtlCol="0">
            <a:spAutoFit/>
          </a:bodyPr>
          <a:lstStyle/>
          <a:p>
            <a:r>
              <a:rPr lang="cs-CZ" sz="1000" dirty="0" err="1"/>
              <a:t>Hinchliffe</a:t>
            </a:r>
            <a:r>
              <a:rPr lang="cs-CZ" sz="1000" dirty="0"/>
              <a:t> A.: </a:t>
            </a:r>
            <a:r>
              <a:rPr lang="cs-CZ" sz="1000" dirty="0" err="1"/>
              <a:t>Molecular</a:t>
            </a:r>
            <a:r>
              <a:rPr lang="cs-CZ" sz="1000" dirty="0"/>
              <a:t> Modelling </a:t>
            </a:r>
            <a:r>
              <a:rPr lang="cs-CZ" sz="1000" dirty="0" err="1"/>
              <a:t>for</a:t>
            </a:r>
            <a:r>
              <a:rPr lang="cs-CZ" sz="1000" dirty="0"/>
              <a:t> </a:t>
            </a:r>
            <a:r>
              <a:rPr lang="cs-CZ" sz="1000" dirty="0" err="1"/>
              <a:t>Beginners</a:t>
            </a:r>
            <a:r>
              <a:rPr lang="cs-CZ" sz="1000" dirty="0"/>
              <a:t>, </a:t>
            </a:r>
            <a:r>
              <a:rPr lang="cs-CZ" sz="1000" dirty="0" err="1"/>
              <a:t>Jonh</a:t>
            </a:r>
            <a:r>
              <a:rPr lang="cs-CZ" sz="1000" dirty="0"/>
              <a:t> </a:t>
            </a:r>
            <a:r>
              <a:rPr lang="cs-CZ" sz="1000" dirty="0" err="1"/>
              <a:t>Wiley</a:t>
            </a:r>
            <a:r>
              <a:rPr lang="cs-CZ" sz="1000" dirty="0"/>
              <a:t> &amp; </a:t>
            </a:r>
            <a:r>
              <a:rPr lang="cs-CZ" sz="1000" dirty="0" err="1"/>
              <a:t>Sons</a:t>
            </a:r>
            <a:r>
              <a:rPr lang="cs-CZ" sz="1000" dirty="0"/>
              <a:t>, </a:t>
            </a:r>
            <a:r>
              <a:rPr lang="cs-CZ" sz="1000" dirty="0" err="1"/>
              <a:t>Chichester</a:t>
            </a:r>
            <a:r>
              <a:rPr lang="cs-CZ" sz="1000" dirty="0"/>
              <a:t> (UK), 2008; </a:t>
            </a:r>
            <a:r>
              <a:rPr lang="de-DE" sz="1000" dirty="0"/>
              <a:t>Boehringer, D.; Ban, N.; Leibundgut, M. J. Mol. </a:t>
            </a:r>
            <a:r>
              <a:rPr lang="de-DE" sz="1000" dirty="0" err="1"/>
              <a:t>Biol</a:t>
            </a:r>
            <a:r>
              <a:rPr lang="de-DE" sz="1000" dirty="0"/>
              <a:t>. </a:t>
            </a:r>
            <a:r>
              <a:rPr lang="de-DE" sz="1000" b="1" dirty="0"/>
              <a:t>2013</a:t>
            </a:r>
            <a:r>
              <a:rPr lang="de-DE" sz="1000" dirty="0"/>
              <a:t>, </a:t>
            </a:r>
            <a:r>
              <a:rPr lang="de-DE" sz="1000" i="1" dirty="0"/>
              <a:t>425</a:t>
            </a:r>
            <a:r>
              <a:rPr lang="de-DE" sz="1000" dirty="0"/>
              <a:t>, 841-849.</a:t>
            </a:r>
            <a:endParaRPr lang="en-GB" sz="1000"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913" y="2849940"/>
            <a:ext cx="3617140" cy="1618407"/>
          </a:xfrm>
          <a:prstGeom prst="rect">
            <a:avLst/>
          </a:prstGeom>
        </p:spPr>
      </p:pic>
      <p:pic>
        <p:nvPicPr>
          <p:cNvPr id="6" name="Obrázek 5"/>
          <p:cNvPicPr>
            <a:picLocks noChangeAspect="1"/>
          </p:cNvPicPr>
          <p:nvPr/>
        </p:nvPicPr>
        <p:blipFill rotWithShape="1">
          <a:blip r:embed="rId4">
            <a:extLst>
              <a:ext uri="{28A0092B-C50C-407E-A947-70E740481C1C}">
                <a14:useLocalDpi xmlns:a14="http://schemas.microsoft.com/office/drawing/2010/main" val="0"/>
              </a:ext>
            </a:extLst>
          </a:blip>
          <a:srcRect l="23777" t="53599" r="12106" b="7772"/>
          <a:stretch/>
        </p:blipFill>
        <p:spPr>
          <a:xfrm>
            <a:off x="9511937" y="3038656"/>
            <a:ext cx="1841863" cy="1240973"/>
          </a:xfrm>
          <a:prstGeom prst="rect">
            <a:avLst/>
          </a:prstGeom>
        </p:spPr>
      </p:pic>
    </p:spTree>
    <p:extLst>
      <p:ext uri="{BB962C8B-B14F-4D97-AF65-F5344CB8AC3E}">
        <p14:creationId xmlns:p14="http://schemas.microsoft.com/office/powerpoint/2010/main" val="1223252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Ramachandran Plot</a:t>
            </a:r>
          </a:p>
        </p:txBody>
      </p:sp>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470034" cy="3099897"/>
          </a:xfrm>
          <a:prstGeom prst="rect">
            <a:avLst/>
          </a:prstGeom>
        </p:spPr>
      </p:pic>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330" y="1553530"/>
            <a:ext cx="3689373" cy="3295840"/>
          </a:xfrm>
          <a:prstGeom prst="rect">
            <a:avLst/>
          </a:prstGeom>
        </p:spPr>
      </p:pic>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795" y="5239848"/>
            <a:ext cx="952500" cy="876300"/>
          </a:xfrm>
          <a:prstGeom prst="rect">
            <a:avLst/>
          </a:prstGeom>
        </p:spPr>
      </p:pic>
      <p:sp>
        <p:nvSpPr>
          <p:cNvPr id="14" name="TextovéPole 13"/>
          <p:cNvSpPr txBox="1"/>
          <p:nvPr/>
        </p:nvSpPr>
        <p:spPr>
          <a:xfrm>
            <a:off x="1854926" y="5477943"/>
            <a:ext cx="532518" cy="400110"/>
          </a:xfrm>
          <a:prstGeom prst="rect">
            <a:avLst/>
          </a:prstGeom>
          <a:noFill/>
        </p:spPr>
        <p:txBody>
          <a:bodyPr wrap="none" rtlCol="0">
            <a:spAutoFit/>
          </a:bodyPr>
          <a:lstStyle/>
          <a:p>
            <a:r>
              <a:rPr lang="en-GB" sz="2000" b="1" err="1"/>
              <a:t>Gly</a:t>
            </a:r>
            <a:endParaRPr lang="cs-CZ" sz="2000" b="1"/>
          </a:p>
        </p:txBody>
      </p:sp>
      <p:pic>
        <p:nvPicPr>
          <p:cNvPr id="15" name="Obráze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016" y="4946907"/>
            <a:ext cx="1303221" cy="1002478"/>
          </a:xfrm>
          <a:prstGeom prst="rect">
            <a:avLst/>
          </a:prstGeom>
        </p:spPr>
      </p:pic>
      <p:sp>
        <p:nvSpPr>
          <p:cNvPr id="16" name="TextovéPole 15"/>
          <p:cNvSpPr txBox="1"/>
          <p:nvPr/>
        </p:nvSpPr>
        <p:spPr>
          <a:xfrm>
            <a:off x="6962370" y="5308620"/>
            <a:ext cx="547009" cy="400110"/>
          </a:xfrm>
          <a:prstGeom prst="rect">
            <a:avLst/>
          </a:prstGeom>
          <a:noFill/>
        </p:spPr>
        <p:txBody>
          <a:bodyPr wrap="none" rtlCol="0">
            <a:spAutoFit/>
          </a:bodyPr>
          <a:lstStyle/>
          <a:p>
            <a:r>
              <a:rPr lang="en-GB" sz="2000" b="1"/>
              <a:t>Pro</a:t>
            </a:r>
            <a:endParaRPr lang="cs-CZ" sz="2000" b="1"/>
          </a:p>
        </p:txBody>
      </p:sp>
    </p:spTree>
    <p:extLst>
      <p:ext uri="{BB962C8B-B14F-4D97-AF65-F5344CB8AC3E}">
        <p14:creationId xmlns:p14="http://schemas.microsoft.com/office/powerpoint/2010/main" val="4039404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50" y="365125"/>
            <a:ext cx="11084626" cy="1325563"/>
          </a:xfrm>
        </p:spPr>
        <p:txBody>
          <a:bodyPr/>
          <a:lstStyle/>
          <a:p>
            <a:r>
              <a:rPr lang="en-GB" noProof="0" dirty="0"/>
              <a:t>Evaluation of structure quality of proteins in PDB</a:t>
            </a:r>
          </a:p>
        </p:txBody>
      </p:sp>
      <p:sp>
        <p:nvSpPr>
          <p:cNvPr id="5" name="TextovéPole 4"/>
          <p:cNvSpPr txBox="1"/>
          <p:nvPr/>
        </p:nvSpPr>
        <p:spPr>
          <a:xfrm>
            <a:off x="838200" y="2095500"/>
            <a:ext cx="8559800" cy="2677656"/>
          </a:xfrm>
          <a:prstGeom prst="rect">
            <a:avLst/>
          </a:prstGeom>
          <a:noFill/>
        </p:spPr>
        <p:txBody>
          <a:bodyPr wrap="square" rtlCol="0">
            <a:spAutoFit/>
          </a:bodyPr>
          <a:lstStyle/>
          <a:p>
            <a:pPr marL="342900" indent="-342900">
              <a:buFont typeface="+mj-lt"/>
              <a:buAutoNum type="arabicPeriod"/>
            </a:pPr>
            <a:r>
              <a:rPr lang="en-GB" sz="2800" dirty="0"/>
              <a:t>Resolution				&lt; 2.0 Å</a:t>
            </a:r>
          </a:p>
          <a:p>
            <a:pPr marL="342900" indent="-342900">
              <a:buFont typeface="+mj-lt"/>
              <a:buAutoNum type="arabicPeriod"/>
            </a:pPr>
            <a:endParaRPr lang="en-GB" sz="2800" dirty="0"/>
          </a:p>
          <a:p>
            <a:pPr marL="342900" indent="-342900">
              <a:buFont typeface="+mj-lt"/>
              <a:buAutoNum type="arabicPeriod"/>
            </a:pPr>
            <a:r>
              <a:rPr lang="en-GB" sz="2800" dirty="0"/>
              <a:t>R-value					</a:t>
            </a:r>
            <a:r>
              <a:rPr lang="en-GB" sz="2800" dirty="0">
                <a:latin typeface="Calibri" panose="020F0502020204030204" pitchFamily="34" charset="0"/>
              </a:rPr>
              <a:t>≈ 0.2 or less</a:t>
            </a:r>
            <a:br>
              <a:rPr lang="en-GB" sz="2800" dirty="0"/>
            </a:br>
            <a:r>
              <a:rPr lang="en-GB" sz="2800" dirty="0"/>
              <a:t>R-free					</a:t>
            </a:r>
            <a:r>
              <a:rPr lang="en-GB" sz="2800" dirty="0">
                <a:latin typeface="Calibri" panose="020F0502020204030204" pitchFamily="34" charset="0"/>
              </a:rPr>
              <a:t>≈ 0.26 or less</a:t>
            </a:r>
            <a:r>
              <a:rPr lang="en-GB" sz="2800" dirty="0"/>
              <a:t>	</a:t>
            </a:r>
            <a:br>
              <a:rPr lang="en-GB" sz="2800" dirty="0">
                <a:latin typeface="Calibri" panose="020F0502020204030204" pitchFamily="34" charset="0"/>
              </a:rPr>
            </a:br>
            <a:r>
              <a:rPr lang="en-GB" sz="2800" dirty="0">
                <a:latin typeface="Calibri" panose="020F0502020204030204" pitchFamily="34" charset="0"/>
              </a:rPr>
              <a:t>   </a:t>
            </a:r>
            <a:endParaRPr lang="en-GB" sz="2800" dirty="0"/>
          </a:p>
          <a:p>
            <a:pPr marL="342900" indent="-342900">
              <a:buFont typeface="+mj-lt"/>
              <a:buAutoNum type="arabicPeriod"/>
            </a:pPr>
            <a:r>
              <a:rPr lang="en-GB" sz="2800" dirty="0"/>
              <a:t>Ramachandran Plot outliers		&lt; 1% of amino acids</a:t>
            </a:r>
            <a:endParaRPr lang="cs-CZ" sz="2800" dirty="0"/>
          </a:p>
        </p:txBody>
      </p:sp>
      <p:sp>
        <p:nvSpPr>
          <p:cNvPr id="6" name="Zaoblený obdélník 5"/>
          <p:cNvSpPr/>
          <p:nvPr/>
        </p:nvSpPr>
        <p:spPr>
          <a:xfrm>
            <a:off x="6121400" y="2030978"/>
            <a:ext cx="3517900" cy="279400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V="1">
            <a:off x="3708400" y="2362200"/>
            <a:ext cx="2082800" cy="127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Přímá spojnice se šipkou 8"/>
          <p:cNvCxnSpPr/>
          <p:nvPr/>
        </p:nvCxnSpPr>
        <p:spPr>
          <a:xfrm flipV="1">
            <a:off x="3708400" y="3427978"/>
            <a:ext cx="2082800" cy="127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Přímá spojnice se šipkou 9"/>
          <p:cNvCxnSpPr/>
          <p:nvPr/>
        </p:nvCxnSpPr>
        <p:spPr>
          <a:xfrm>
            <a:off x="5461000" y="4493756"/>
            <a:ext cx="508000"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3" name="TextovéPole 12"/>
          <p:cNvSpPr txBox="1"/>
          <p:nvPr/>
        </p:nvSpPr>
        <p:spPr>
          <a:xfrm>
            <a:off x="6521450" y="4889500"/>
            <a:ext cx="2717800" cy="1323439"/>
          </a:xfrm>
          <a:prstGeom prst="rect">
            <a:avLst/>
          </a:prstGeom>
          <a:noFill/>
        </p:spPr>
        <p:txBody>
          <a:bodyPr wrap="square" rtlCol="0">
            <a:spAutoFit/>
          </a:bodyPr>
          <a:lstStyle/>
          <a:p>
            <a:r>
              <a:rPr lang="en-GB" sz="2000" b="1" dirty="0">
                <a:solidFill>
                  <a:schemeClr val="accent1"/>
                </a:solidFill>
              </a:rPr>
              <a:t>acceptable values </a:t>
            </a:r>
            <a:r>
              <a:rPr lang="en-GB" sz="2000" dirty="0">
                <a:solidFill>
                  <a:schemeClr val="accent1"/>
                </a:solidFill>
              </a:rPr>
              <a:t>for a protein intended for most of molecular modelling studies</a:t>
            </a:r>
            <a:endParaRPr lang="cs-CZ" sz="2000" dirty="0">
              <a:solidFill>
                <a:schemeClr val="accent1"/>
              </a:solidFill>
            </a:endParaRPr>
          </a:p>
        </p:txBody>
      </p:sp>
    </p:spTree>
    <p:extLst>
      <p:ext uri="{BB962C8B-B14F-4D97-AF65-F5344CB8AC3E}">
        <p14:creationId xmlns:p14="http://schemas.microsoft.com/office/powerpoint/2010/main" val="3641319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B906-ED08-4FA3-B31C-4C2F0F636D4D}"/>
              </a:ext>
            </a:extLst>
          </p:cNvPr>
          <p:cNvSpPr>
            <a:spLocks noGrp="1"/>
          </p:cNvSpPr>
          <p:nvPr>
            <p:ph type="title"/>
          </p:nvPr>
        </p:nvSpPr>
        <p:spPr/>
        <p:txBody>
          <a:bodyPr/>
          <a:lstStyle/>
          <a:p>
            <a:r>
              <a:rPr lang="cs-CZ" dirty="0" err="1"/>
              <a:t>Homework</a:t>
            </a:r>
            <a:r>
              <a:rPr lang="cs-CZ" dirty="0"/>
              <a:t> – </a:t>
            </a:r>
            <a:r>
              <a:rPr lang="cs-CZ" dirty="0" err="1"/>
              <a:t>see</a:t>
            </a:r>
            <a:r>
              <a:rPr lang="cs-CZ" dirty="0"/>
              <a:t> </a:t>
            </a:r>
            <a:r>
              <a:rPr lang="cs-CZ" dirty="0" err="1"/>
              <a:t>all</a:t>
            </a:r>
            <a:r>
              <a:rPr lang="cs-CZ" dirty="0"/>
              <a:t> </a:t>
            </a:r>
            <a:r>
              <a:rPr lang="cs-CZ" dirty="0" err="1"/>
              <a:t>videos</a:t>
            </a:r>
            <a:endParaRPr lang="cs-CZ" dirty="0"/>
          </a:p>
        </p:txBody>
      </p:sp>
      <p:sp>
        <p:nvSpPr>
          <p:cNvPr id="3" name="Content Placeholder 2">
            <a:extLst>
              <a:ext uri="{FF2B5EF4-FFF2-40B4-BE49-F238E27FC236}">
                <a16:creationId xmlns:a16="http://schemas.microsoft.com/office/drawing/2014/main" id="{0E603E40-C7B7-4956-B632-1BB2E9B0D706}"/>
              </a:ext>
            </a:extLst>
          </p:cNvPr>
          <p:cNvSpPr>
            <a:spLocks noGrp="1"/>
          </p:cNvSpPr>
          <p:nvPr>
            <p:ph idx="1"/>
          </p:nvPr>
        </p:nvSpPr>
        <p:spPr/>
        <p:txBody>
          <a:bodyPr/>
          <a:lstStyle/>
          <a:p>
            <a:r>
              <a:rPr lang="cs-CZ" dirty="0">
                <a:hlinkClick r:id="rId2"/>
              </a:rPr>
              <a:t>https://pdb101.rcsb.org/learn/videos/methods-for-determining-atomic-structures</a:t>
            </a:r>
            <a:r>
              <a:rPr lang="cs-CZ" dirty="0"/>
              <a:t> </a:t>
            </a:r>
          </a:p>
        </p:txBody>
      </p:sp>
    </p:spTree>
    <p:extLst>
      <p:ext uri="{BB962C8B-B14F-4D97-AF65-F5344CB8AC3E}">
        <p14:creationId xmlns:p14="http://schemas.microsoft.com/office/powerpoint/2010/main" val="396702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Small </a:t>
            </a:r>
            <a:r>
              <a:rPr lang="cs-CZ" noProof="0" dirty="0"/>
              <a:t>m</a:t>
            </a:r>
            <a:r>
              <a:rPr lang="en-GB" noProof="0" dirty="0" err="1"/>
              <a:t>olecules</a:t>
            </a:r>
            <a:endParaRPr lang="en-GB" noProof="0" dirty="0"/>
          </a:p>
        </p:txBody>
      </p:sp>
      <p:sp>
        <p:nvSpPr>
          <p:cNvPr id="3" name="Zástupný symbol pro obsah 2"/>
          <p:cNvSpPr>
            <a:spLocks noGrp="1"/>
          </p:cNvSpPr>
          <p:nvPr>
            <p:ph idx="1"/>
          </p:nvPr>
        </p:nvSpPr>
        <p:spPr/>
        <p:txBody>
          <a:bodyPr/>
          <a:lstStyle/>
          <a:p>
            <a:r>
              <a:rPr lang="en-GB" noProof="0" dirty="0"/>
              <a:t>defining the relative positions of the atoms in space using </a:t>
            </a:r>
            <a:r>
              <a:rPr lang="en-GB" noProof="0" dirty="0">
                <a:hlinkClick r:id="rId2"/>
              </a:rPr>
              <a:t>Cartesian coordinates</a:t>
            </a:r>
            <a:endParaRPr lang="en-GB" noProof="0" dirty="0"/>
          </a:p>
          <a:p>
            <a:endParaRPr lang="en-GB" noProof="0" dirty="0"/>
          </a:p>
          <a:p>
            <a:r>
              <a:rPr lang="en-GB" noProof="0" dirty="0"/>
              <a:t>methods for generating 3D molecular structures</a:t>
            </a:r>
          </a:p>
          <a:p>
            <a:pPr lvl="1"/>
            <a:r>
              <a:rPr lang="en-GB" noProof="0" dirty="0"/>
              <a:t>use of </a:t>
            </a:r>
            <a:r>
              <a:rPr lang="en-GB" noProof="0" dirty="0">
                <a:solidFill>
                  <a:srgbClr val="FF0000"/>
                </a:solidFill>
              </a:rPr>
              <a:t>X-ray</a:t>
            </a:r>
            <a:r>
              <a:rPr lang="en-GB" noProof="0" dirty="0"/>
              <a:t> crystallographic databases</a:t>
            </a:r>
          </a:p>
          <a:p>
            <a:pPr lvl="1"/>
            <a:r>
              <a:rPr lang="en-GB" noProof="0" dirty="0"/>
              <a:t>compilation from </a:t>
            </a:r>
            <a:r>
              <a:rPr lang="en-GB" noProof="0" dirty="0">
                <a:solidFill>
                  <a:srgbClr val="FF0000"/>
                </a:solidFill>
              </a:rPr>
              <a:t>fragment libraries </a:t>
            </a:r>
            <a:r>
              <a:rPr lang="en-GB" noProof="0" dirty="0"/>
              <a:t>with standard geometries</a:t>
            </a:r>
          </a:p>
          <a:p>
            <a:pPr lvl="1"/>
            <a:r>
              <a:rPr lang="en-GB" noProof="0" dirty="0">
                <a:solidFill>
                  <a:srgbClr val="FF0000"/>
                </a:solidFill>
              </a:rPr>
              <a:t>2D to 3D conversion </a:t>
            </a:r>
            <a:r>
              <a:rPr lang="en-GB" noProof="0" dirty="0"/>
              <a:t>using automated approaches</a:t>
            </a:r>
          </a:p>
        </p:txBody>
      </p:sp>
      <p:sp>
        <p:nvSpPr>
          <p:cNvPr id="4" name="TextovéPole 3"/>
          <p:cNvSpPr txBox="1"/>
          <p:nvPr/>
        </p:nvSpPr>
        <p:spPr>
          <a:xfrm>
            <a:off x="3137771" y="6492875"/>
            <a:ext cx="5492209" cy="246221"/>
          </a:xfrm>
          <a:prstGeom prst="rect">
            <a:avLst/>
          </a:prstGeom>
          <a:noFill/>
        </p:spPr>
        <p:txBody>
          <a:bodyPr wrap="non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a:t>
            </a:r>
          </a:p>
        </p:txBody>
      </p:sp>
    </p:spTree>
    <p:extLst>
      <p:ext uri="{BB962C8B-B14F-4D97-AF65-F5344CB8AC3E}">
        <p14:creationId xmlns:p14="http://schemas.microsoft.com/office/powerpoint/2010/main" val="378241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hlinkClick r:id="rId3"/>
              </a:rPr>
              <a:t>X-ray </a:t>
            </a:r>
            <a:r>
              <a:rPr lang="cs-CZ" noProof="0" dirty="0">
                <a:hlinkClick r:id="rId3"/>
              </a:rPr>
              <a:t>c</a:t>
            </a:r>
            <a:r>
              <a:rPr lang="en-GB" noProof="0" dirty="0" err="1">
                <a:hlinkClick r:id="rId3"/>
              </a:rPr>
              <a:t>rystallography</a:t>
            </a:r>
            <a:endParaRPr lang="en-GB" noProof="0" dirty="0"/>
          </a:p>
        </p:txBody>
      </p:sp>
      <p:sp>
        <p:nvSpPr>
          <p:cNvPr id="3" name="Zástupný symbol pro obsah 2"/>
          <p:cNvSpPr>
            <a:spLocks noGrp="1"/>
          </p:cNvSpPr>
          <p:nvPr>
            <p:ph idx="1"/>
          </p:nvPr>
        </p:nvSpPr>
        <p:spPr/>
        <p:txBody>
          <a:bodyPr>
            <a:normAutofit fontScale="92500" lnSpcReduction="20000"/>
          </a:bodyPr>
          <a:lstStyle/>
          <a:p>
            <a:r>
              <a:rPr lang="en-GB" i="1" noProof="0" dirty="0"/>
              <a:t>principle</a:t>
            </a:r>
            <a:r>
              <a:rPr lang="en-GB" noProof="0" dirty="0"/>
              <a:t>: scattering of the X-rays by the electron cloud around an atom</a:t>
            </a:r>
          </a:p>
          <a:p>
            <a:r>
              <a:rPr lang="en-GB" i="1" noProof="0" dirty="0"/>
              <a:t>problem</a:t>
            </a:r>
            <a:r>
              <a:rPr lang="en-GB" noProof="0" dirty="0"/>
              <a:t>: localization of hydrogen atoms, as they have just one electron</a:t>
            </a:r>
          </a:p>
          <a:p>
            <a:r>
              <a:rPr lang="en-GB" noProof="0" dirty="0"/>
              <a:t>following points should be clarified before starting to work with an X-ray structure</a:t>
            </a:r>
          </a:p>
          <a:p>
            <a:pPr lvl="1"/>
            <a:r>
              <a:rPr lang="en-GB" noProof="0" dirty="0"/>
              <a:t>whether the atom types are correct</a:t>
            </a:r>
          </a:p>
          <a:p>
            <a:pPr lvl="1"/>
            <a:r>
              <a:rPr lang="en-GB" noProof="0" dirty="0"/>
              <a:t>whether the bond lengths and bond angles are reasonable</a:t>
            </a:r>
          </a:p>
          <a:p>
            <a:pPr lvl="1"/>
            <a:r>
              <a:rPr lang="en-GB" noProof="0" dirty="0"/>
              <a:t>whether the bond orders are correct</a:t>
            </a:r>
          </a:p>
          <a:p>
            <a:pPr lvl="1"/>
            <a:r>
              <a:rPr lang="en-GB" noProof="0" dirty="0"/>
              <a:t>in case of chiral molecules, whether the data correspond to the correct enantiomer</a:t>
            </a:r>
          </a:p>
          <a:p>
            <a:r>
              <a:rPr lang="en-GB" b="1" noProof="0" dirty="0"/>
              <a:t>molecular data file </a:t>
            </a:r>
            <a:r>
              <a:rPr lang="en-GB" noProof="0" dirty="0"/>
              <a:t>contains all molecule details including organization, extension name and format</a:t>
            </a:r>
          </a:p>
          <a:p>
            <a:r>
              <a:rPr lang="en-GB" noProof="0" dirty="0"/>
              <a:t>crystalline state geometry of a molecule is influenced by </a:t>
            </a:r>
            <a:r>
              <a:rPr lang="en-GB" b="1" noProof="0" dirty="0"/>
              <a:t>crystal packing sources</a:t>
            </a:r>
            <a:r>
              <a:rPr lang="en-GB" noProof="0" dirty="0"/>
              <a:t> and the solid state structure corresponds to only one of many </a:t>
            </a:r>
            <a:r>
              <a:rPr lang="en-GB" b="1" noProof="0" dirty="0"/>
              <a:t>conformations</a:t>
            </a:r>
          </a:p>
        </p:txBody>
      </p:sp>
      <p:sp>
        <p:nvSpPr>
          <p:cNvPr id="4" name="TextovéPole 3"/>
          <p:cNvSpPr txBox="1"/>
          <p:nvPr/>
        </p:nvSpPr>
        <p:spPr>
          <a:xfrm>
            <a:off x="3258351" y="6492875"/>
            <a:ext cx="5492209"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Basic Principles and Applications, Wiley VCH, </a:t>
            </a:r>
            <a:r>
              <a:rPr lang="en-GB" sz="1000" dirty="0" err="1"/>
              <a:t>Weinheim</a:t>
            </a:r>
            <a:r>
              <a:rPr lang="en-GB" sz="1000" dirty="0"/>
              <a:t>, 2008</a:t>
            </a:r>
          </a:p>
        </p:txBody>
      </p:sp>
      <p:pic>
        <p:nvPicPr>
          <p:cNvPr id="5" name="Obrázek 4">
            <a:extLst>
              <a:ext uri="{FF2B5EF4-FFF2-40B4-BE49-F238E27FC236}">
                <a16:creationId xmlns:a16="http://schemas.microsoft.com/office/drawing/2014/main" id="{61733A3E-5965-E323-0714-0E93CFE85FE1}"/>
              </a:ext>
            </a:extLst>
          </p:cNvPr>
          <p:cNvPicPr>
            <a:picLocks noChangeAspect="1"/>
          </p:cNvPicPr>
          <p:nvPr/>
        </p:nvPicPr>
        <p:blipFill>
          <a:blip r:embed="rId4"/>
          <a:stretch>
            <a:fillRect/>
          </a:stretch>
        </p:blipFill>
        <p:spPr>
          <a:xfrm>
            <a:off x="10832709" y="230188"/>
            <a:ext cx="1042181" cy="934898"/>
          </a:xfrm>
          <a:prstGeom prst="rect">
            <a:avLst/>
          </a:prstGeom>
        </p:spPr>
      </p:pic>
      <p:sp>
        <p:nvSpPr>
          <p:cNvPr id="6" name="TextBox 5">
            <a:extLst>
              <a:ext uri="{FF2B5EF4-FFF2-40B4-BE49-F238E27FC236}">
                <a16:creationId xmlns:a16="http://schemas.microsoft.com/office/drawing/2014/main" id="{C0140E47-1529-FEC8-7EA8-4195A620891D}"/>
              </a:ext>
            </a:extLst>
          </p:cNvPr>
          <p:cNvSpPr txBox="1"/>
          <p:nvPr/>
        </p:nvSpPr>
        <p:spPr>
          <a:xfrm>
            <a:off x="10465826" y="1133863"/>
            <a:ext cx="1710340" cy="369332"/>
          </a:xfrm>
          <a:prstGeom prst="rect">
            <a:avLst/>
          </a:prstGeom>
          <a:noFill/>
        </p:spPr>
        <p:txBody>
          <a:bodyPr wrap="none" rtlCol="0">
            <a:spAutoFit/>
          </a:bodyPr>
          <a:lstStyle/>
          <a:p>
            <a:r>
              <a:rPr lang="cs-CZ" dirty="0"/>
              <a:t>25 × Nobel </a:t>
            </a:r>
            <a:r>
              <a:rPr lang="cs-CZ" dirty="0" err="1"/>
              <a:t>prize</a:t>
            </a:r>
            <a:endParaRPr lang="en-US" dirty="0"/>
          </a:p>
        </p:txBody>
      </p:sp>
    </p:spTree>
    <p:extLst>
      <p:ext uri="{BB962C8B-B14F-4D97-AF65-F5344CB8AC3E}">
        <p14:creationId xmlns:p14="http://schemas.microsoft.com/office/powerpoint/2010/main" val="180227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31239"/>
            <a:ext cx="2999755" cy="284976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070" y="1931239"/>
            <a:ext cx="6390730" cy="3999845"/>
          </a:xfrm>
          <a:prstGeom prst="rect">
            <a:avLst/>
          </a:prstGeom>
        </p:spPr>
      </p:pic>
      <p:sp>
        <p:nvSpPr>
          <p:cNvPr id="6" name="TextovéPole 5"/>
          <p:cNvSpPr txBox="1"/>
          <p:nvPr/>
        </p:nvSpPr>
        <p:spPr>
          <a:xfrm>
            <a:off x="1121173" y="5021557"/>
            <a:ext cx="2433808" cy="369332"/>
          </a:xfrm>
          <a:prstGeom prst="rect">
            <a:avLst/>
          </a:prstGeom>
          <a:noFill/>
        </p:spPr>
        <p:txBody>
          <a:bodyPr wrap="none" rtlCol="0">
            <a:spAutoFit/>
          </a:bodyPr>
          <a:lstStyle/>
          <a:p>
            <a:r>
              <a:rPr lang="cs-CZ" dirty="0"/>
              <a:t>X-</a:t>
            </a:r>
            <a:r>
              <a:rPr lang="cs-CZ" dirty="0" err="1"/>
              <a:t>ray</a:t>
            </a:r>
            <a:r>
              <a:rPr lang="en-GB" dirty="0"/>
              <a:t> diffraction pattern</a:t>
            </a:r>
          </a:p>
        </p:txBody>
      </p:sp>
      <p:sp>
        <p:nvSpPr>
          <p:cNvPr id="7" name="TextovéPole 6"/>
          <p:cNvSpPr txBox="1"/>
          <p:nvPr/>
        </p:nvSpPr>
        <p:spPr>
          <a:xfrm>
            <a:off x="5980434" y="5931084"/>
            <a:ext cx="4356001" cy="369332"/>
          </a:xfrm>
          <a:prstGeom prst="rect">
            <a:avLst/>
          </a:prstGeom>
          <a:noFill/>
        </p:spPr>
        <p:txBody>
          <a:bodyPr wrap="none" rtlCol="0">
            <a:spAutoFit/>
          </a:bodyPr>
          <a:lstStyle/>
          <a:p>
            <a:r>
              <a:rPr lang="en-GB" dirty="0"/>
              <a:t>electron density map with fitted AA residues</a:t>
            </a:r>
          </a:p>
        </p:txBody>
      </p:sp>
    </p:spTree>
    <p:extLst>
      <p:ext uri="{BB962C8B-B14F-4D97-AF65-F5344CB8AC3E}">
        <p14:creationId xmlns:p14="http://schemas.microsoft.com/office/powerpoint/2010/main" val="172277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53"/>
            <a:ext cx="10515600" cy="1325563"/>
          </a:xfrm>
        </p:spPr>
        <p:txBody>
          <a:bodyPr/>
          <a:lstStyle/>
          <a:p>
            <a:r>
              <a:rPr lang="cs-CZ" dirty="0"/>
              <a:t>NMR </a:t>
            </a:r>
            <a:r>
              <a:rPr lang="cs-CZ" dirty="0" err="1"/>
              <a:t>spectroscopy</a:t>
            </a:r>
            <a:endParaRPr lang="cs-CZ" dirty="0"/>
          </a:p>
        </p:txBody>
      </p:sp>
      <p:sp>
        <p:nvSpPr>
          <p:cNvPr id="3" name="Content Placeholder 2"/>
          <p:cNvSpPr>
            <a:spLocks noGrp="1"/>
          </p:cNvSpPr>
          <p:nvPr>
            <p:ph idx="1"/>
          </p:nvPr>
        </p:nvSpPr>
        <p:spPr>
          <a:xfrm>
            <a:off x="838200" y="1056300"/>
            <a:ext cx="10515600" cy="1309461"/>
          </a:xfrm>
        </p:spPr>
        <p:txBody>
          <a:bodyPr>
            <a:normAutofit fontScale="70000" lnSpcReduction="20000"/>
          </a:bodyPr>
          <a:lstStyle/>
          <a:p>
            <a:r>
              <a:rPr lang="en-US" dirty="0"/>
              <a:t>The technique is currently limited to </a:t>
            </a:r>
            <a:r>
              <a:rPr lang="en-US" b="1" dirty="0"/>
              <a:t>small or medium proteins</a:t>
            </a:r>
            <a:r>
              <a:rPr lang="en-US" dirty="0"/>
              <a:t>, since large proteins present problems with overlapping peaks in the NMR spectra. </a:t>
            </a:r>
          </a:p>
          <a:p>
            <a:r>
              <a:rPr lang="en-US" dirty="0"/>
              <a:t>A major advantage of NMR spectroscopy is that it provides </a:t>
            </a:r>
            <a:r>
              <a:rPr lang="en-US" b="1" dirty="0"/>
              <a:t>information on proteins in solution</a:t>
            </a:r>
            <a:r>
              <a:rPr lang="en-US" dirty="0"/>
              <a:t>, as opposed to those locked in a crystal or bound to a microscope grid, and thus, NMR spectroscopy is the premier method for studying the atomic structures of flexible proteins</a:t>
            </a:r>
          </a:p>
          <a:p>
            <a:endParaRPr lang="cs-CZ" dirty="0"/>
          </a:p>
        </p:txBody>
      </p:sp>
      <p:pic>
        <p:nvPicPr>
          <p:cNvPr id="4" name="Picture 3"/>
          <p:cNvPicPr>
            <a:picLocks noChangeAspect="1"/>
          </p:cNvPicPr>
          <p:nvPr/>
        </p:nvPicPr>
        <p:blipFill>
          <a:blip r:embed="rId2"/>
          <a:stretch>
            <a:fillRect/>
          </a:stretch>
        </p:blipFill>
        <p:spPr>
          <a:xfrm>
            <a:off x="1799355" y="2328925"/>
            <a:ext cx="7385587" cy="4529075"/>
          </a:xfrm>
          <a:prstGeom prst="rect">
            <a:avLst/>
          </a:prstGeom>
        </p:spPr>
      </p:pic>
      <p:sp>
        <p:nvSpPr>
          <p:cNvPr id="5" name="Rectangle 4"/>
          <p:cNvSpPr/>
          <p:nvPr/>
        </p:nvSpPr>
        <p:spPr>
          <a:xfrm>
            <a:off x="10897585" y="6520097"/>
            <a:ext cx="912429" cy="246221"/>
          </a:xfrm>
          <a:prstGeom prst="rect">
            <a:avLst/>
          </a:prstGeom>
        </p:spPr>
        <p:txBody>
          <a:bodyPr wrap="none">
            <a:spAutoFit/>
          </a:bodyPr>
          <a:lstStyle/>
          <a:p>
            <a:r>
              <a:rPr lang="en-GB" sz="1000" dirty="0">
                <a:hlinkClick r:id="rId3"/>
              </a:rPr>
              <a:t>www.rcsb.org</a:t>
            </a:r>
            <a:endParaRPr lang="en-GB" sz="1000" dirty="0"/>
          </a:p>
        </p:txBody>
      </p:sp>
    </p:spTree>
    <p:extLst>
      <p:ext uri="{BB962C8B-B14F-4D97-AF65-F5344CB8AC3E}">
        <p14:creationId xmlns:p14="http://schemas.microsoft.com/office/powerpoint/2010/main" val="335945451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10310</TotalTime>
  <Words>4764</Words>
  <Application>Microsoft Office PowerPoint</Application>
  <PresentationFormat>Widescreen</PresentationFormat>
  <Paragraphs>353</Paragraphs>
  <Slides>52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aktiv-grotesk</vt:lpstr>
      <vt:lpstr>Arial</vt:lpstr>
      <vt:lpstr>Calibri</vt:lpstr>
      <vt:lpstr>Calibri Light</vt:lpstr>
      <vt:lpstr>JHIPJ B+ Adv T Tc 6d 9b 48b</vt:lpstr>
      <vt:lpstr>NexusSerif</vt:lpstr>
      <vt:lpstr>Motiv Office</vt:lpstr>
      <vt:lpstr>Basics in Molecular Modelling of Drugs</vt:lpstr>
      <vt:lpstr>Chemical information systems</vt:lpstr>
      <vt:lpstr>Chemical informatics — "Cheminformatics"</vt:lpstr>
      <vt:lpstr>Overview of the common data types of relevance in chemistry databases: chemical structures, calculated and measured chemical properties, biological data, ADMET data and provenance references</vt:lpstr>
      <vt:lpstr>Methods of structure determination </vt:lpstr>
      <vt:lpstr>Small molecules</vt:lpstr>
      <vt:lpstr>X-ray crystallography</vt:lpstr>
      <vt:lpstr>PowerPoint Presentation</vt:lpstr>
      <vt:lpstr>NMR spectroscopy</vt:lpstr>
      <vt:lpstr>Where are the hydrogens?</vt:lpstr>
      <vt:lpstr>3D Electron Microscopy (3DEM)</vt:lpstr>
      <vt:lpstr>Conversion of 2D structural data to 3D form for small molecules</vt:lpstr>
      <vt:lpstr>Fragment libraries</vt:lpstr>
      <vt:lpstr>Prediction of 3D structure of proteins = Computed Structure Models (or CSMs)</vt:lpstr>
      <vt:lpstr>Homology modelling</vt:lpstr>
      <vt:lpstr>Homology modelling - workflow</vt:lpstr>
      <vt:lpstr>Template-free modelling</vt:lpstr>
      <vt:lpstr>PowerPoint Presentation</vt:lpstr>
      <vt:lpstr>Cambridge structural (crystallographic) database (CSD)</vt:lpstr>
      <vt:lpstr>CSD</vt:lpstr>
      <vt:lpstr>PowerPoint Presentation</vt:lpstr>
      <vt:lpstr>ZINC database</vt:lpstr>
      <vt:lpstr>ZINC Database</vt:lpstr>
      <vt:lpstr>PowerPoint Presentation</vt:lpstr>
      <vt:lpstr>ChEMBL</vt:lpstr>
      <vt:lpstr>PowerPoint Presentation</vt:lpstr>
      <vt:lpstr>DrugBank online</vt:lpstr>
      <vt:lpstr>PowerPoint Presentation</vt:lpstr>
      <vt:lpstr>PowerPoint Presentation</vt:lpstr>
      <vt:lpstr>Enamine</vt:lpstr>
      <vt:lpstr>GDB Databases</vt:lpstr>
      <vt:lpstr>Exploring the chemical space</vt:lpstr>
      <vt:lpstr>Chemspider</vt:lpstr>
      <vt:lpstr>PowerPoint Presentation</vt:lpstr>
      <vt:lpstr>PubChem</vt:lpstr>
      <vt:lpstr>Other Small Molecule Databases</vt:lpstr>
      <vt:lpstr>Brookhaven Protein Data Bank (PDB)</vt:lpstr>
      <vt:lpstr>PDB Statistics: Overall Growth of Released Structures Per Year</vt:lpstr>
      <vt:lpstr>PDB Statistics: Growth of Structures from 3DEM Experiments Released per Year</vt:lpstr>
      <vt:lpstr>Some PDB statistics…</vt:lpstr>
      <vt:lpstr>PDB</vt:lpstr>
      <vt:lpstr>Evaluation of structure quality of proteins in PDB</vt:lpstr>
      <vt:lpstr>Evaluation of structure quality</vt:lpstr>
      <vt:lpstr>Example of PDB file – 4DRE</vt:lpstr>
      <vt:lpstr>Occupancy value</vt:lpstr>
      <vt:lpstr>B-value = temperature factor</vt:lpstr>
      <vt:lpstr>PowerPoint Presentation</vt:lpstr>
      <vt:lpstr>Angles in polypeptide backbone</vt:lpstr>
      <vt:lpstr>Ramachandran Plot</vt:lpstr>
      <vt:lpstr>Ramachandran Plot</vt:lpstr>
      <vt:lpstr>Evaluation of structure quality of proteins in PDB</vt:lpstr>
      <vt:lpstr>Homework – see all videos</vt:lpstr>
    </vt:vector>
  </TitlesOfParts>
  <Company>Univ. Karlova v Praze, Farmaceutická fakulta v 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546</cp:revision>
  <dcterms:created xsi:type="dcterms:W3CDTF">2016-09-12T11:20:07Z</dcterms:created>
  <dcterms:modified xsi:type="dcterms:W3CDTF">2023-12-13T14:06:27Z</dcterms:modified>
</cp:coreProperties>
</file>