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A42FB-927F-442D-9576-E16874F0C46B}" type="datetimeFigureOut">
              <a:rPr lang="cs-CZ" smtClean="0"/>
              <a:t>12.12.2015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B7BDE-CE1B-4718-BDEC-CCB2A9B0EA3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https://www.youtube.com/watch?v=uyCZDvec5sY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B7BDE-CE1B-4718-BDEC-CCB2A9B0EA30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C712B-1BDC-4AE1-8299-FEAD68289D30}" type="datetimeFigureOut">
              <a:rPr lang="cs-CZ" smtClean="0"/>
              <a:t>12.12.2015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2D26-B234-4403-AF6B-C54B968A19E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C712B-1BDC-4AE1-8299-FEAD68289D30}" type="datetimeFigureOut">
              <a:rPr lang="cs-CZ" smtClean="0"/>
              <a:t>12.12.2015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2D26-B234-4403-AF6B-C54B968A19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C712B-1BDC-4AE1-8299-FEAD68289D30}" type="datetimeFigureOut">
              <a:rPr lang="cs-CZ" smtClean="0"/>
              <a:t>12.12.2015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2D26-B234-4403-AF6B-C54B968A19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C712B-1BDC-4AE1-8299-FEAD68289D30}" type="datetimeFigureOut">
              <a:rPr lang="cs-CZ" smtClean="0"/>
              <a:t>12.12.2015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2D26-B234-4403-AF6B-C54B968A19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C712B-1BDC-4AE1-8299-FEAD68289D30}" type="datetimeFigureOut">
              <a:rPr lang="cs-CZ" smtClean="0"/>
              <a:t>12.12.2015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2D26-B234-4403-AF6B-C54B968A19E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C712B-1BDC-4AE1-8299-FEAD68289D30}" type="datetimeFigureOut">
              <a:rPr lang="cs-CZ" smtClean="0"/>
              <a:t>12.12.2015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2D26-B234-4403-AF6B-C54B968A19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C712B-1BDC-4AE1-8299-FEAD68289D30}" type="datetimeFigureOut">
              <a:rPr lang="cs-CZ" smtClean="0"/>
              <a:t>12.12.2015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2D26-B234-4403-AF6B-C54B968A19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C712B-1BDC-4AE1-8299-FEAD68289D30}" type="datetimeFigureOut">
              <a:rPr lang="cs-CZ" smtClean="0"/>
              <a:t>12.12.2015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2D26-B234-4403-AF6B-C54B968A19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C712B-1BDC-4AE1-8299-FEAD68289D30}" type="datetimeFigureOut">
              <a:rPr lang="cs-CZ" smtClean="0"/>
              <a:t>12.12.2015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2D26-B234-4403-AF6B-C54B968A19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C712B-1BDC-4AE1-8299-FEAD68289D30}" type="datetimeFigureOut">
              <a:rPr lang="cs-CZ" smtClean="0"/>
              <a:t>12.12.2015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2D26-B234-4403-AF6B-C54B968A19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C712B-1BDC-4AE1-8299-FEAD68289D30}" type="datetimeFigureOut">
              <a:rPr lang="cs-CZ" smtClean="0"/>
              <a:t>12.12.2015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F132D26-B234-4403-AF6B-C54B968A19E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2C712B-1BDC-4AE1-8299-FEAD68289D30}" type="datetimeFigureOut">
              <a:rPr lang="cs-CZ" smtClean="0"/>
              <a:t>12.12.2015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132D26-B234-4403-AF6B-C54B968A19E7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dirty="0" err="1" smtClean="0"/>
              <a:t>Cold</a:t>
            </a:r>
            <a:r>
              <a:rPr lang="cs-CZ" sz="4400" dirty="0" smtClean="0"/>
              <a:t> </a:t>
            </a:r>
            <a:r>
              <a:rPr lang="cs-CZ" sz="4400" dirty="0" err="1" smtClean="0"/>
              <a:t>War</a:t>
            </a:r>
            <a:r>
              <a:rPr lang="cs-CZ" sz="4400" dirty="0" smtClean="0"/>
              <a:t> </a:t>
            </a:r>
            <a:r>
              <a:rPr lang="cs-CZ" sz="4400" dirty="0" err="1" smtClean="0"/>
              <a:t>History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573016"/>
            <a:ext cx="7854696" cy="1408120"/>
          </a:xfrm>
        </p:spPr>
        <p:txBody>
          <a:bodyPr/>
          <a:lstStyle/>
          <a:p>
            <a:pPr algn="ctr"/>
            <a:r>
              <a:rPr lang="en-US" sz="3200" b="1" dirty="0" smtClean="0"/>
              <a:t>Détente between East and West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 err="1" smtClean="0"/>
              <a:t>Nixon</a:t>
            </a:r>
            <a:r>
              <a:rPr lang="en-US" sz="4400" b="1" dirty="0" smtClean="0"/>
              <a:t>’s Foreign Policy</a:t>
            </a:r>
            <a:endParaRPr lang="cs-CZ" sz="4400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Nixon </a:t>
            </a:r>
            <a:r>
              <a:rPr lang="en-GB" dirty="0" smtClean="0"/>
              <a:t>entered office in the midst of one of the gravest foreign policy crises in </a:t>
            </a:r>
            <a:r>
              <a:rPr lang="en-GB" dirty="0" smtClean="0"/>
              <a:t>US history</a:t>
            </a:r>
          </a:p>
          <a:p>
            <a:r>
              <a:rPr lang="en-GB" dirty="0" smtClean="0"/>
              <a:t>Nixon felt that it was imperative to change America’s foreign </a:t>
            </a:r>
            <a:r>
              <a:rPr lang="en-GB" dirty="0" smtClean="0"/>
              <a:t>policy</a:t>
            </a:r>
          </a:p>
          <a:p>
            <a:r>
              <a:rPr lang="en-GB" dirty="0" smtClean="0"/>
              <a:t>balance </a:t>
            </a:r>
            <a:r>
              <a:rPr lang="en-GB" dirty="0" smtClean="0"/>
              <a:t>of power throughout the world in order to ensure peace and </a:t>
            </a:r>
            <a:r>
              <a:rPr lang="en-GB" dirty="0" smtClean="0"/>
              <a:t>prosperity</a:t>
            </a:r>
          </a:p>
          <a:p>
            <a:r>
              <a:rPr lang="en-GB" dirty="0" smtClean="0"/>
              <a:t>Supported negotiations </a:t>
            </a:r>
            <a:r>
              <a:rPr lang="en-GB" dirty="0" smtClean="0"/>
              <a:t>and peaceful competition </a:t>
            </a:r>
            <a:endParaRPr lang="en-GB" dirty="0" smtClean="0"/>
          </a:p>
          <a:p>
            <a:r>
              <a:rPr lang="en-GB" dirty="0" smtClean="0"/>
              <a:t>This era is called </a:t>
            </a:r>
            <a:r>
              <a:rPr lang="en-GB" b="1" dirty="0" smtClean="0"/>
              <a:t>détente</a:t>
            </a:r>
            <a:endParaRPr lang="en-GB" dirty="0" smtClean="0"/>
          </a:p>
        </p:txBody>
      </p:sp>
      <p:pic>
        <p:nvPicPr>
          <p:cNvPr id="6" name="Zástupný symbol pro obsah 5" descr="nison-and-kissinge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56880" y="1916832"/>
            <a:ext cx="4387120" cy="368175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/>
              <a:t>Nixon’s visit in China</a:t>
            </a:r>
            <a:endParaRPr lang="cs-CZ" sz="4400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251520" y="1772816"/>
            <a:ext cx="4608512" cy="5085183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In February of 1972, President Nixon and his National Security Adviser, Henry Kissinger, came to China </a:t>
            </a:r>
            <a:endParaRPr lang="en-GB" dirty="0" smtClean="0"/>
          </a:p>
          <a:p>
            <a:r>
              <a:rPr lang="en-GB" dirty="0" smtClean="0"/>
              <a:t>Nixon </a:t>
            </a:r>
            <a:r>
              <a:rPr lang="en-GB" dirty="0" smtClean="0"/>
              <a:t>decided </a:t>
            </a:r>
            <a:r>
              <a:rPr lang="en-GB" dirty="0" smtClean="0"/>
              <a:t>to pursue an initiative to normalize relations with both </a:t>
            </a:r>
            <a:r>
              <a:rPr lang="en-GB" dirty="0" smtClean="0"/>
              <a:t>countries</a:t>
            </a:r>
          </a:p>
          <a:p>
            <a:r>
              <a:rPr lang="en-GB" dirty="0" smtClean="0"/>
              <a:t>China </a:t>
            </a:r>
            <a:r>
              <a:rPr lang="en-GB" dirty="0" smtClean="0"/>
              <a:t>welcomed </a:t>
            </a:r>
            <a:r>
              <a:rPr lang="en-GB" dirty="0" smtClean="0"/>
              <a:t>opening lines of communication with the United States in order to develop an ally against the Soviet </a:t>
            </a:r>
            <a:r>
              <a:rPr lang="en-GB" dirty="0" smtClean="0"/>
              <a:t>Union</a:t>
            </a:r>
          </a:p>
          <a:p>
            <a:r>
              <a:rPr lang="en-GB" dirty="0" smtClean="0"/>
              <a:t>The result </a:t>
            </a:r>
            <a:r>
              <a:rPr lang="en-GB" dirty="0" smtClean="0"/>
              <a:t>– US agreed </a:t>
            </a:r>
            <a:r>
              <a:rPr lang="en-GB" dirty="0" smtClean="0"/>
              <a:t>to recognize the Communist government in Beijing as the government of </a:t>
            </a:r>
            <a:r>
              <a:rPr lang="en-GB" dirty="0" smtClean="0"/>
              <a:t>China</a:t>
            </a:r>
          </a:p>
          <a:p>
            <a:r>
              <a:rPr lang="en-GB" dirty="0" smtClean="0"/>
              <a:t>The countries began trading with one another</a:t>
            </a:r>
            <a:endParaRPr lang="cs-CZ" dirty="0"/>
          </a:p>
        </p:txBody>
      </p:sp>
      <p:pic>
        <p:nvPicPr>
          <p:cNvPr id="10" name="Zástupný symbol pro obsah 9" descr="Nixon and Mao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076056" y="2204864"/>
            <a:ext cx="3761210" cy="331236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/>
              <a:t>Relations with the Soviet Union</a:t>
            </a:r>
            <a:endParaRPr lang="cs-CZ" sz="4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528" y="1920085"/>
            <a:ext cx="4172272" cy="443484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Nixon’s </a:t>
            </a:r>
            <a:r>
              <a:rPr lang="en-GB" dirty="0" smtClean="0"/>
              <a:t>negotiations  with Brezhnev resulted </a:t>
            </a:r>
            <a:r>
              <a:rPr lang="en-GB" dirty="0" smtClean="0"/>
              <a:t>in several </a:t>
            </a:r>
            <a:r>
              <a:rPr lang="en-GB" dirty="0" smtClean="0"/>
              <a:t>agreements</a:t>
            </a:r>
          </a:p>
          <a:p>
            <a:r>
              <a:rPr lang="en-GB" dirty="0" smtClean="0"/>
              <a:t>The first agreement was a three-year </a:t>
            </a:r>
            <a:r>
              <a:rPr lang="en-GB" b="1" dirty="0" smtClean="0"/>
              <a:t>grain deal </a:t>
            </a:r>
            <a:r>
              <a:rPr lang="en-GB" dirty="0" smtClean="0"/>
              <a:t>in which the U.S. agreed to sell at least $750 million worth of wheat, corn, and other grains to the Soviet </a:t>
            </a:r>
            <a:r>
              <a:rPr lang="en-GB" dirty="0" smtClean="0"/>
              <a:t>Union</a:t>
            </a:r>
          </a:p>
          <a:p>
            <a:r>
              <a:rPr lang="en-GB" dirty="0" smtClean="0"/>
              <a:t>The second agreement was the </a:t>
            </a:r>
            <a:r>
              <a:rPr lang="en-GB" b="1" dirty="0" smtClean="0"/>
              <a:t>Strategic Arms Limitation Treaty </a:t>
            </a:r>
            <a:r>
              <a:rPr lang="en-GB" dirty="0" smtClean="0"/>
              <a:t>of 1972 (SALT I)</a:t>
            </a:r>
            <a:endParaRPr lang="cs-CZ" dirty="0"/>
          </a:p>
        </p:txBody>
      </p:sp>
      <p:pic>
        <p:nvPicPr>
          <p:cNvPr id="5" name="Zástupný symbol pro obsah 4" descr="nixon-and-brezhnev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88024" y="2204864"/>
            <a:ext cx="4038600" cy="302895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/>
              <a:t>Brandt’s </a:t>
            </a:r>
            <a:r>
              <a:rPr lang="en-US" sz="4400" b="1" dirty="0" err="1" smtClean="0"/>
              <a:t>Ostpolitik</a:t>
            </a:r>
            <a:endParaRPr lang="cs-CZ" sz="4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4"/>
            <a:ext cx="4546848" cy="474927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1969 - </a:t>
            </a:r>
            <a:r>
              <a:rPr lang="en-GB" dirty="0" smtClean="0"/>
              <a:t>The Social-Liberal coalition headed by Willy </a:t>
            </a:r>
            <a:r>
              <a:rPr lang="en-GB" dirty="0" smtClean="0"/>
              <a:t>Brandt in FRG</a:t>
            </a:r>
          </a:p>
          <a:p>
            <a:r>
              <a:rPr lang="en-GB" dirty="0" smtClean="0"/>
              <a:t>treaties with the </a:t>
            </a:r>
            <a:r>
              <a:rPr lang="en-GB" dirty="0" smtClean="0"/>
              <a:t>East (</a:t>
            </a:r>
            <a:r>
              <a:rPr lang="en-GB" dirty="0" smtClean="0"/>
              <a:t> </a:t>
            </a:r>
            <a:r>
              <a:rPr lang="en-GB" i="1" dirty="0" err="1" smtClean="0"/>
              <a:t>Ostverträge</a:t>
            </a:r>
            <a:r>
              <a:rPr lang="en-GB" dirty="0" smtClean="0"/>
              <a:t>)</a:t>
            </a:r>
          </a:p>
          <a:p>
            <a:r>
              <a:rPr lang="en-GB" dirty="0" smtClean="0"/>
              <a:t>First was </a:t>
            </a:r>
            <a:r>
              <a:rPr lang="en-GB" dirty="0" smtClean="0"/>
              <a:t>concluded between the West Germany and the USSR in Moscow on 12 August </a:t>
            </a:r>
            <a:r>
              <a:rPr lang="en-GB" dirty="0" smtClean="0"/>
              <a:t>1970</a:t>
            </a:r>
          </a:p>
          <a:p>
            <a:r>
              <a:rPr lang="en-GB" dirty="0" smtClean="0"/>
              <a:t>Treaty </a:t>
            </a:r>
            <a:r>
              <a:rPr lang="en-GB" dirty="0" smtClean="0"/>
              <a:t>with Poland in Warsaw on 10 December 1970 </a:t>
            </a:r>
            <a:endParaRPr lang="en-GB" dirty="0" smtClean="0"/>
          </a:p>
          <a:p>
            <a:r>
              <a:rPr lang="en-GB" dirty="0" smtClean="0"/>
              <a:t>The treaty with Czechoslovakia </a:t>
            </a:r>
            <a:endParaRPr lang="en-GB" dirty="0" smtClean="0"/>
          </a:p>
          <a:p>
            <a:r>
              <a:rPr lang="en-GB" dirty="0" smtClean="0"/>
              <a:t>On 21 December </a:t>
            </a:r>
            <a:r>
              <a:rPr lang="en-GB" dirty="0" smtClean="0"/>
              <a:t>1972, the </a:t>
            </a:r>
            <a:r>
              <a:rPr lang="en-GB" dirty="0" smtClean="0"/>
              <a:t>two Germanys signed the Basic Treaty in which the two states recognised one another and established </a:t>
            </a:r>
            <a:r>
              <a:rPr lang="en-GB" dirty="0" smtClean="0"/>
              <a:t>political </a:t>
            </a:r>
            <a:r>
              <a:rPr lang="en-GB" dirty="0" smtClean="0"/>
              <a:t>and trade relations</a:t>
            </a:r>
            <a:endParaRPr lang="cs-CZ" dirty="0"/>
          </a:p>
        </p:txBody>
      </p:sp>
      <p:pic>
        <p:nvPicPr>
          <p:cNvPr id="5" name="Zástupný symbol pro obsah 4" descr="brand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436096" y="2032565"/>
            <a:ext cx="3372083" cy="3928599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/>
              <a:t>Helsinki Summit</a:t>
            </a:r>
            <a:endParaRPr lang="cs-CZ" sz="4400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On 1 August 1975, the Final Act of the Helsinki Summit closed the Conference on Security and Cooperation in Europe (CSCE</a:t>
            </a:r>
            <a:r>
              <a:rPr lang="en-GB" dirty="0" smtClean="0"/>
              <a:t>)</a:t>
            </a:r>
          </a:p>
          <a:p>
            <a:r>
              <a:rPr lang="en-GB" dirty="0" smtClean="0"/>
              <a:t>The CSCE was a standing forum for negotiation that sought to enhance cooperation </a:t>
            </a:r>
            <a:r>
              <a:rPr lang="en-GB" dirty="0" smtClean="0"/>
              <a:t>and </a:t>
            </a:r>
            <a:r>
              <a:rPr lang="en-GB" dirty="0" smtClean="0"/>
              <a:t>to overcome the division of Europe into two major blocs </a:t>
            </a:r>
            <a:endParaRPr lang="en-GB" dirty="0" smtClean="0"/>
          </a:p>
          <a:p>
            <a:r>
              <a:rPr lang="en-GB" dirty="0" smtClean="0"/>
              <a:t>The 35 participants, including members of the North Atlantic Treaty Organisation (NATO) and the Warsaw </a:t>
            </a:r>
            <a:r>
              <a:rPr lang="en-GB" dirty="0" smtClean="0"/>
              <a:t>Pact</a:t>
            </a:r>
          </a:p>
          <a:p>
            <a:r>
              <a:rPr lang="en-GB" dirty="0" smtClean="0"/>
              <a:t>The Helsinki Agreement covered non-interference in internal affairs, military issues, economic, technical and scientific cooperation, democratic principles and even environmental protection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</TotalTime>
  <Words>311</Words>
  <Application>Microsoft Office PowerPoint</Application>
  <PresentationFormat>Předvádění na obrazovce (4:3)</PresentationFormat>
  <Paragraphs>32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Cold War History</vt:lpstr>
      <vt:lpstr>Nixon’s Foreign Policy</vt:lpstr>
      <vt:lpstr>Nixon’s visit in China</vt:lpstr>
      <vt:lpstr>Relations with the Soviet Union</vt:lpstr>
      <vt:lpstr>Brandt’s Ostpolitik</vt:lpstr>
      <vt:lpstr>Helsinki Summit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Cold War History</dc:title>
  <dc:creator>dzun</dc:creator>
  <cp:lastModifiedBy>dzun</cp:lastModifiedBy>
  <cp:revision>8</cp:revision>
  <dcterms:created xsi:type="dcterms:W3CDTF">2015-12-12T17:39:50Z</dcterms:created>
  <dcterms:modified xsi:type="dcterms:W3CDTF">2015-12-12T18:13:22Z</dcterms:modified>
</cp:coreProperties>
</file>