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5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8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34646741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7431200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5533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0256705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5194774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5047095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3278441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4264950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8187984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8301931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586907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0FA9B0-0229-42C8-B2D7-D254764055EC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79D99A-6192-4BD2-9AE6-AE6F4036FE2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8979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68" r:id="rId3"/>
    <p:sldLayoutId id="2147484469" r:id="rId4"/>
    <p:sldLayoutId id="2147484470" r:id="rId5"/>
    <p:sldLayoutId id="2147484471" r:id="rId6"/>
    <p:sldLayoutId id="2147484472" r:id="rId7"/>
    <p:sldLayoutId id="2147484473" r:id="rId8"/>
    <p:sldLayoutId id="2147484474" r:id="rId9"/>
    <p:sldLayoutId id="2147484475" r:id="rId10"/>
    <p:sldLayoutId id="2147484476" r:id="rId11"/>
  </p:sldLayoutIdLst>
  <p:transition>
    <p:split orient="vert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err="1" smtClean="0">
                <a:latin typeface="+mn-lt"/>
                <a:ea typeface="Cambria Math" panose="02040503050406030204" pitchFamily="18" charset="0"/>
              </a:rPr>
              <a:t>Belbinův</a:t>
            </a:r>
            <a:r>
              <a:rPr lang="cs-CZ" sz="6600" b="1" dirty="0" smtClean="0">
                <a:latin typeface="+mn-lt"/>
                <a:ea typeface="Cambria Math" panose="02040503050406030204" pitchFamily="18" charset="0"/>
              </a:rPr>
              <a:t> test týmových rolí</a:t>
            </a:r>
            <a:endParaRPr lang="cs-CZ" sz="6600" b="1" dirty="0">
              <a:latin typeface="+mn-lt"/>
              <a:ea typeface="Cambria Math" panose="0204050305040603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7280" y="4592098"/>
            <a:ext cx="10058400" cy="1143000"/>
          </a:xfrm>
        </p:spPr>
        <p:txBody>
          <a:bodyPr/>
          <a:lstStyle/>
          <a:p>
            <a:pPr algn="r"/>
            <a:r>
              <a:rPr lang="cs-CZ" dirty="0" smtClean="0"/>
              <a:t>Tereza čápová</a:t>
            </a:r>
          </a:p>
          <a:p>
            <a:pPr algn="r"/>
            <a:r>
              <a:rPr lang="cs-CZ" dirty="0" smtClean="0"/>
              <a:t>Alžběta </a:t>
            </a:r>
            <a:r>
              <a:rPr lang="cs-CZ" dirty="0" err="1" smtClean="0"/>
              <a:t>knorková</a:t>
            </a:r>
            <a:endParaRPr lang="cs-CZ" dirty="0"/>
          </a:p>
        </p:txBody>
      </p:sp>
      <p:pic>
        <p:nvPicPr>
          <p:cNvPr id="1028" name="Picture 4" descr="http://www.leadershipsolutions.co.nz/images/Jigsaw-I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4975" y="0"/>
            <a:ext cx="28670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23496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začalo?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„What makes some teams succeed, and others fail?“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 (Dr. </a:t>
            </a:r>
            <a:r>
              <a:rPr lang="cs-CZ" i="1" dirty="0" err="1" smtClean="0">
                <a:solidFill>
                  <a:schemeClr val="accent2">
                    <a:lumMod val="75000"/>
                  </a:schemeClr>
                </a:solidFill>
              </a:rPr>
              <a:t>Belbin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</a:rPr>
              <a:t>  Dr. </a:t>
            </a:r>
            <a:r>
              <a:rPr lang="cs-CZ" b="1" dirty="0" err="1" smtClean="0">
                <a:solidFill>
                  <a:schemeClr val="tx1"/>
                </a:solidFill>
              </a:rPr>
              <a:t>Meredith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Belbin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/>
              <a:t>-  psycholog, konzultant, výzkumy manažerských týmů, Cambridge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1970 – studie o příčinách úspěšnosti týmů (10 let)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ym typeface="Wingdings" pitchFamily="2" charset="2"/>
              </a:rPr>
              <a:t>  Objeveny určité vzorce chování členů týmu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ym typeface="Wingdings" pitchFamily="2" charset="2"/>
              </a:rPr>
              <a:t>  Vydefinováno 8 rolí, pak přidána 9. role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Typologie 9. klastrů chování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 descr="http://www.leadershipsolutions.co.nz/images/T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0996" y="3091107"/>
            <a:ext cx="4121004" cy="3084610"/>
          </a:xfrm>
          <a:prstGeom prst="rect">
            <a:avLst/>
          </a:prstGeom>
          <a:noFill/>
        </p:spPr>
      </p:pic>
      <p:pic>
        <p:nvPicPr>
          <p:cNvPr id="8196" name="Picture 4" descr="https://i.ytimg.com/vi/kod79fBbofM/maxres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7932" y="4244657"/>
            <a:ext cx="3158804" cy="1776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www.leadershipsolutions.co.nz/images/12168%20Implementer%20Icon-SCRE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8093" y="0"/>
            <a:ext cx="143390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51985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 myšlenka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02005"/>
            <a:ext cx="10058400" cy="420337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</a:rPr>
              <a:t>...poskytnout člověku náhled na jeho roli a jak s ní efektivně pracovat...</a:t>
            </a:r>
          </a:p>
          <a:p>
            <a:r>
              <a:rPr lang="cs-CZ" b="1" dirty="0" smtClean="0"/>
              <a:t>DEF. Týmová role se vztahuje k tendenci lidí chovat se při práci určitým charakteristickým způsobem, podílet se na činnosti skupiny a navazovat při práci vztah s druhými.</a:t>
            </a:r>
          </a:p>
          <a:p>
            <a:r>
              <a:rPr lang="cs-CZ" b="1" dirty="0" smtClean="0"/>
              <a:t>Vs. Funkční role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poskytnout objektivní pohled na jedince (také pomocí zpětné vazby od pozorovatelů)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zjistit soulad mezi týmovou a funkční rolí jedince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sestavit produktivní tým jedinců, kteří spolu budou harmonicky fungovat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na základě sebehodnocení a hodnocení 4 dalších pozorovatelů výsledná zpráva</a:t>
            </a:r>
          </a:p>
          <a:p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www.leadershipsolutions.co.nz/images/12168%20Teamworker%20Icon-SCRE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49969" y="0"/>
            <a:ext cx="1442031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AutoShape 2" descr="data:image/png;base64,iVBORw0KGgoAAAANSUhEUgAAAOEAAADhCAMAAAAJbSJIAAABxVBMVEX///8AAAD+5gr/6Qr+5Qumpqb6+vqSkpK1tbVvb29+fn6xsbHv7+96enqEhIT+3Al0dHRHR0ebm5uJiYmlpaX29vYlJSXd3d3BwcHR0dHl5eX+1QjExMTKysppaWk8PDxQUFAtLS1aWlphYWH/4Av+zwj+wgg3Nzf/1wj+yQj/sAb9awUdHR0ODg5MTEwoKCj+uQf/rAX+iAX+iQX+nAX9egX/twj9XwX9RAX+kQX/oQbyAAD9dAb9WwX9QgX9UAX96Vr+7ar950H96X3HAAD9LQXhDARAAAC0IgCyAAD/+vD1ohfkqi3aFQD82VT9vXb98sn82zfrvRv//KDoVUfxdSXxMhTxyhjusRv96GrqnCHufg7kvTb6sUz85N3nrJz98VnviHnroJH++t7wWCTifzHmbCLqdWf4u4vbRRijDxPoex5/AAAzAADorDuoSxn0ljC9Zx3Rlhr6x0P3wnZmAAD/76r98bz0wVW8blT61MT865D/+8vjRADULAD91n/tlkr0wKzDf2ehTjCJNiBxJQBVRFDCi3fxf0nwlWTQUxX0qZTnw7m8VUXyXzrcfnisLSPWNCzkqaH3wZyqY1vzpH3rdlt/YL6XAAAVuklEQVR4nO1diX8aR5YW4r5v0SBx3yAhQCDEJSRkKTGOMrJjS1ac2LGdcdZJZja7WcsTe/FOktmdnSS7mUxm8vdOveoG0Vxdhbobxz++ny1ZMnTXx6t31qvqpaUFFlhggQUWWGCBBRZY4E2Cyedl/B6fad7jkAYeR0jRR8Thm/d4RIbblVQMIexwz3tU4sFnG6bHQv+GCNI9gR+erf55j04EMJP5AYK/eo76SzJJm1bHeP2M1mzncWTmPcarwBRmWWyYGZ7OaTzG6CVHu2de47sy/FOl5HGs9Di6ZB6YWNDh0a+vTX6Fx8lRzP0qowA1HrtW4FUMFwgMylkj5bDEAyZoJ3B5PgOmaMM/eJ05pLtJ86/A/GCCDrLXui14OvtMjgEb+7pzNNIN0hcZdZVC83u+wFaUKijzQuQa8Pvcbp+Xi2JfZwtroiaI4EJq27Mx/g24wmtsYCFooXfjppAi2P8hhy6hF3NMogIMhm6WNzoHbFNyhmkgFzyzmwmvov9P02usieGec5sBAyUO5G+SooxHLGjUkfC6IhwyoJg6KPhqEoRfL1ujG3Rl4uiP+rVy+9FBgoShjBDcr5PX7yW6uQCy8mGxroqutcElYHqnbq6GdQ0Pw4xdoMYoWkJr5Idx67b5lTzCcH8JMnWT2+Tz6CzBPsnkTG726oAoNCllUufW9fU8OZeSR1SGGNLtCs8x5xDPfE6Fl0ux7LJ7SYjS5CnRr4nqb8nBoMROplu52VLrhsxrHlqFwijbzdg1Arts91vS6PQy56pRMcMmQXgDrF5syHQ/jKB8qqhj7XckKm+WY2LjQ+lvtMbx8yJLQ6UWnRdfP/rm2z/96avvX3RmujO7nCW15/exRi0JkaKb/APtPPjmv99669nngGe/e/bs2z9/PQNLrPoR+vfRQMvqH2dC7WQZb+frb9/63efX6gM4/vTZs69e0N7drZDaurlD/NhCp5j6chb3H37+1qdH9UMegOX1Z3/9mnIADomjN9NInrsi+J7Ow+ufH2N6uzs7LYydnZ3dXUzz+PO36Ti6pTXgbjYrHczVBE3398fXsfh2d1rNCgL7pVlptliWR9dv36cZg1lSW8P6oymrgiPo/P8R8MP0ssNALIFj/eh7iitCKCxZrZE1MmqKd7xA6tan12igP330SO7sotfcpjCr64orlCynw6egNdU/Az+g12iUeSiWi0X8D8S00gKO5FYV1uPEqVmOgA0LKWL7fwA/RA/R2dqCv1tVjFKpBN/Qz0X063Ij29yt14kNDiOZqfHQzlFEsFVBwityzEq1Uq1QKGRYFGosT4RiI9s6JKaIxzETAyFgLdwkf/3P9cNmo7yFRVaqIW6Z7e18AiGdTsO37UyhUENARLfK2eYh6UTFHkuS0lBwIJQhwIv6YaW8xZFD7PLALh2Px1cR4nFMM7/N0iwhMSKKZOZGIxVDfGHy2dE5OswWqwV2VoLsECXELmVNWdGfWCqFaGJZ5jNAsrRVrhw+JaO4LtEsxZaUfOHy9mG2WkPzEsmOo4dEl7KqYgBrTIV4IkliknnQSkSxVX9IdGmpGHqo7MyDo0q1sJ1IsHqH2KWQ4GIx1bJKtYwA31UxawrPV5ityPBUyztkqrgu0dobZuglfHHneqtaGKCH2KkAy4NAHIEkS3EbqWP58BXJPF2XKH/y0RQQvjotFvIwN9OgerFhbpccVZcckRQrdYL4TSNVrcZE4e7vf5oFgnGwnFbrJH49QVqxzckjXSzvHAsLEQYiyeIijZH+e7eUTwC/OBbgZH4cRSzGfKa0lT16IHhxk2RV6DAxw/ufNjIJ7PmQ8ZzOD3PEFFEIgITY+knw6sggRK/KZTwixJ/dn1+V8qCAIEBBfizH1CrSxUyt2jgWNKeMZFVoF6kt7VxvbCdoCGKKME8LpeLuj0KXN0i2VALGlGiV8odr1XwaEUwREwSKME8zhWrlmpCtsUu3VJIkVIBvuoVEHLtAYoKIonUVjE2tePyDwOX5VRRR4SKMlv6aRSIcS1Cp7H2ZOE+ru3+bfnWPRKkTwK0g+vg617ewCMcRVC63ERklxnghlir/N/3yDgllCGUus/CrfrhWSqyOcYPKYQxTTMXjiXytcX365aHivi5V1wKZr330KoMm6SSCy+2Xz09OLs6XRziqILZJFIrTTY1HkYOitFQbNZChdgq+6MduPj46R5VK1cHLg4PnveF3DpZHKILfz1Sne0QD+ozx+ozwQGaBj6QY+0kzHx92FIhM+zH735rHB+fn5ydLS48PLl7yOGIh5mvdacZUgxM4N8RXQUkqGUiI60KvuZ1NxPmTFE/IC/yf7pP9l49f7h0cIIpLnSU+RRzZFLrTjKmWy8Fhpm5IslSaFG5N+KmR4M9SrH99EXY6Go0G7xw5OT9o82aqyppC07T1aPK1faHevyJSrUH5hVd+firzZQgkLvVvEJp9vi6CT5zOcMDOBegqf6RwEdTbWIaDJubi8SSVeY5s6uA0RT5xuyXg8nuAhnexkwwPtJgnhabG7TJYmr5clO1p1r/T5k9TZGpIGbppF1GEoSUz0p9k8zwZUjFEMpxqSwehFlsV8bIFQfngxwpvlrafT3vx/jJfERHDU+JFGljNNJC+WBih4bXRSfjbzuAsVbb3Lrj/GJVl53woskEMM0fEK20GUVcwiAkuvahnkLfgWdKLl88fIzr7J53OyfOT5xfPH+8/7lwcHLwcDt1iqXTtFfGYvLTrtdNgIF957dRL6UsZLoOigds7v1C2l1Vt1jm2l9tt+DbCcDVd/YR8VEM9BVcB3pAWInzx7XJi9ZIhSFG1rNqDCYmjt8vkoq0aDk1jq4kGoSkFwGIRQbZDABNVF8ujZn6VF5cqYz158XE2kkIhhl2KvgXw+uKUNPRUTSz3TwuDxhQxVKlG6SHJ3hrJ9mOrhacU4wqI5fRNlMvbT7fS/ORCaR3H8K5qhKE1Xqbpy4iK1bSAN5ZTOJ7vKyjJ5zFcHSPE5fdHCKqsVJMUr7OJEtVQaSFCB03TAWsKMlwdo4XpUYap2i8U4zLRLIdNA151ourveNgYnqasyin39s8vDvawk1R+MVpzi8WbNL18LrE8vo66aHD/NDM0TW9ZMZ/2Sefk4gDXFK3jJmntf2luk6Sxf9OA2wHpqlu/lNM8ikpr325y35V3RyepNd09obiJX7SWBTX9dL/f2ubXapR9iSlZBVV+NsZVVP9Cc5MI9Qc/CX7ikPQSD8v8UsalyJSreJKe3R2tl+a7jyluwYjm7tkVfMoAt7NbiK8OUuyrndKKv74zUhKPxcv/QnEHURuHyKPuS/ylDKX9y3KN8ovlAYZj4plYqnCHpvF7UyRPgQHBEW33Q6dbSK8OqKLyFscJ66HybmqIIXL22am58hBC9JozBcwsfucRrEANWpueaVFhOzOshNZ48Y8UV9eLSpCdprQry53TagJU8XKagolRwR+l8taNkaSiUKHwFDaS4jsNoAZFvYn5USuTHrA2yjNka5QHbZwOfzYUdMdSiexvyC+NpmhU5Jr+xkxCLObTA1JU/hsKv798N/NhW7n6/kjxonSP3Mz4JGj09s+iid/vFBJpMKgcw38/S8fT8Vjqxuo7Z/wKmzW+nd2nuPKKwkI7GEGoZ8g1O6fl7QR0Rak4a/pZGqX6e3vK/JPB5F4FVdLiFzRX1kvRYAo5Iu0H92C3lkinVzkpxroojMEOUnnvbJBgLBUvUHkKWIwWq8Q2ALA2UcpGFhBiuifE1cwfzs/Pn3c6J/tPBkwp9LUlyh9SXdcmzQIp9opqqtnxaLcGDXysVzz/z/3O3suXBwcn+18oY4ME07UGTUCK1/Il6akx2WlDwc5ROQMUwZ6qlt/b39tr49XEs/OLdp9gCpmZ/6AaiFu0IuII7LR7OW43a0ARuwzrTdC+8zbyincvVO1LJUxUsyQiZPrJrkP0RacevNRe8cHhFvRCQxut6uydm0h6e+fIU7z/rpLjhySYzjTJnH0ows4fD00vLx3I+y97uF/PlhBF3Coc++Cj0g0rZIY3bt1ULve6LtOJ6g5hvMaWw/BqhTT9l+oZqpPHzSpQhH7h1I1KFdLe2NnWKfoei1lZgpnsHcKLeRQbJg0ubUq0v3p9hnj+9k65Wivg/Qjxj68dPwUz0/34OKGyptjdCIl8aZc48e0drijRaW4zFX4+OWxsIYqwLyH9r7//7PhOLZ/99OnRXWt/s0WheEieVOAdngHREt8hOGZpfnh4WCkXYWtJPp+488HLws7x2/fuPPltntsWBE2z2V1yZ7g2cPyg+DDMkOkvPao3G0CxkMkk7p599NG7v/nwxq3YR7fYzV357Uyt2vqYongRkvJIBVBx6mM3HtRb2XK5Ctvytt9/p6289d57StXN0j2gh7fKlIq7NFVgr5S78eFwqt7ORuKZghhWskiI1VJp6+jVjcTH6eW7qg/aZ4nt7Qy33emQqkgaErH+NIyBdRAzcSH2QX2nmcW7LKvla8dPGqeN0p3ab6u7tQxs2sPb8g7/QTMKnZTnt+R6K9024U34PTyo77aaWcyxcfzqSfY0W+xufVc+xRsTS9VqsZyt01RJ8cYWyYTo5YTooKilf10/3IGtwLB5GzFsnGbL3fJ3SJSwc3Zrq1zONus/U40iKqUmWrC/8NOsJd4/wicpwGb1Sv30SWO3mLlT/Q6I4p3c6Lc75HucMdRil9l4gJPUbWEqr/gLd55Cq9k6Ou0Wv7TGbtTuIIb9MwdIN8f24BO3EWoI3LEYNGHv/TqmCDg+/P3ZuUoZK1Wqp018fkSzhQjSLNwDNsRshBqBaZOqKwPwsH+mydHhFwd7KKV494//dbzDYffwlPaUmqiUtmaJrTZTtSF1Tuu7zUq22Wp2W9X3DmIx1c0/fNnF1jULpylQH1Fjkyz/5UDdaPXi2qtut9KtVLrdJ/fu3Lt3AyGLbGiz0n319jXa82nY2Eo6RWT9EWWNJLiyuRkOh5PJ4P8AovAlmEyiX22uzHCqpGWW6JEG6wTt+nwEQtGA2al1aLVal9podDlcLvRvi8UciIaS9BvtbAqJz1CDG9BtwzWGAgaty6hbW2OMjNfn8Xr8OrVL6zTrI/YZqhF6UbtKxwB311C5XF0yorcARYbRqf0eZs2rQ0J0WmyBSHCGbD0iNUO2lEBTVNclQ3qYpUaYokiGasblcKJJqkeTdIauNLg9pZ7QAne0212MjlCHmGQuYLM4HS61zsi4l9w6oxqJ0GDTR+1B+sIuriWGqN9Gh94B3oQvZ5KhqN6AhaheM2k0HqSFDi3IMDcDQzV1h9ZMwIf7kuoQYhhgGRoRwyUTgxkiQxO1J+kZhsVq1xOCnbz8zYQRQ5tFi6api/GZfAzMUosBGIap9dBPM3uuBIoP0rMezEWAo8XpdCKXqHUiO2PTByL24Dr1znr8DBPxV4BH4aWZKuqVZBI4mg0GCwuDGbkKuz1JrU9sTViOE0yJjx/AMNhDKK7RGwxIhg6A04kCmog9RHtb9kA1iU5r48NJVeH3IZ9vtmB2auT2sbdAEU2Sdo5y+akshyU7qRbaTGHs87UunXZtiVljXBCV6nOblIewaLAdlelsZmC4EXAyZB+nKZyzGbRah9qoZUw6HTalBn1uhZIh+6QkKTOnS6gVPehJQlTTZghPUpdLu+ZljBC0GWyBkBBDNb/ixR6dKsv54d4NxQAiwpbNFI4AQ6SHWr+XUYO/MOv1ggwtg1VLE3vwpsQn7LLAcanWqwFfju8qWD5FDJGjQJGpy2n0oJAGJRbIXYSE9NAxEDVxkaIsZhQSRHMvNcfnpQrmi8jSGJCrcBh1asa3BjEbOMRQWOB9l0f4mnIKss9SDGj5ESl7pqlAiRhk6EQi1KEUmA3anGabPrQpkIMxHEMNdzozyQMHrw7PcJUEb56dGoR7vEwwggI2h1rHuPwmv86IvAWyNLmgRaeeNmgGez4Pxy8oQaPXOIw8McwjGApbLPpoxILdoU7n0XhRHgyKqM/ZzRbLtLCBUWhdZs6qReVIJwBro+lnSCidMUcioQhkTyjHV3uWPEZsamwBezDq1E57Y/9xOhHSZFsEbI5Ga2phE2BKhswOrdrl0rm8bo8auXynwRwIJQUKrzjMzlnW5Hw4qWdMWOgVZqhBQXbUZkZyhKIiZBYotcgFgwLRgkXhlP2pK/CpDnfreEjMuE6xwmJ9fZ37thESuptNHu/Ag2FMFchP5KhQGLuBKYbx142NDeGqa2gOD18DBz/cnYh3AQpacrCgwc0gIBkMJx06nfDopTzzahLMY/QwQp51+xgXglpHVlD2zONJlo4x+Rn8SpIKrVGiI5+nAlcR+HtLdJIlpTZ5ampDwFOSpx2wti/NUpCsTz7qwzdcKLEQ2ZlZwEjWzD0d7KJF/0dsSKVhqJcpWWLhM6rVOja+wGFomLOGvZZWCfTQRGyhRYA/zOUv+DNlHxXk9C25jeF+KUP8J79oJTnKazywqgXBoig2vb2f+2CzfNELRG5JPrbxgBQXujtM2l7Bwmvv8wv5uI0mYq8Hwc5cmZ5ZyVzqA46x8W29lkBwPWRWs2NgzY2o6yX+Eb8rHTYHCk1w33HK4WFrtQqHWDGIBjJ7mR7NDXK7/Ck4ycD10vFezu7RXun5q/Yx8a9UcPGKsIaJiRK70wMQ1duiRAnVZOD3S7+S3b/ZQBUWaEwqPWjUOZ6RnT3kYh8TLVfUbedpfGS6d9d4XQFQyZzZcAVTyK5PyJYaAqd+scSkIB64beJGPl9gavGFWxSRLyQ1KwZ6HbGukb3PPdkYuhSWieFYT53l8hRL3POjOKuGEwvS1k7n5LjSNbHA24tzN+Sssa33jQZ2UsQfLrRprk8w+PgcVOMwC1OPnyIo60N/se6FTL1ngJJ/uGuTZAHPLlZDmBu6XLXQ+HSRvhWW+/HbPtzbHV7HHy5NPmMbbxIZ1lrpsEXZSIZsNn1uZcDLrMzhEeoMF1uvUKaBeNVWz59xnlBfP428peSeBkrawj0MnzYYtGCT4NO5XC7q5MGN5a6wXHobI3xWK/2f/fohfnpZC6QaA3vXKywsm7jZZ7eojUaHno3PI7xgxeOK4l+v5GxqmacnFoDaE72S88XHw/Mh35PKhdALZhRXym01Q/PQIn+NdxLA1uMSmuGKDRADBYGkVvbFsikw9OJK7ZVDKI8rEInaXMzrRG8JW3q2uAS52usztUTECrdFDQdf8x6MJLBz0Si4jLkU1yWHgw098MqSXI0eMgMxC/hwtvZmipBrscCR1LxHIhk8OHBOytRrNR+YvB5ZU9EFRIXHodfOIROVDdxy0ptrY/B5aF69bGsj8sPGrpShtHTeI5EKXKwdnEs/ixzgFtQ0ijeWoZulZnmDTU1OofCb9Appntz2WsDHRaTyd3fKBl80GIwY38jMfoEFFlhggQUWWGCBBRZYYIEF3kj8E1iaz3ySwp/8AAAAAElFTkSuQmCC"/>
          <p:cNvSpPr>
            <a:spLocks noChangeAspect="1" noChangeArrowheads="1"/>
          </p:cNvSpPr>
          <p:nvPr/>
        </p:nvSpPr>
        <p:spPr bwMode="auto">
          <a:xfrm>
            <a:off x="155575" y="-1973263"/>
            <a:ext cx="4124325" cy="4124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2" name="AutoShape 4" descr="data:image/png;base64,iVBORw0KGgoAAAANSUhEUgAAAOEAAADhCAMAAAAJbSJIAAABxVBMVEX///8AAAD+5gr/6Qr+5Qumpqb6+vqSkpK1tbVvb29+fn6xsbHv7+96enqEhIT+3Al0dHRHR0ebm5uJiYmlpaX29vYlJSXd3d3BwcHR0dHl5eX+1QjExMTKysppaWk8PDxQUFAtLS1aWlphYWH/4Av+zwj+wgg3Nzf/1wj+yQj/sAb9awUdHR0ODg5MTEwoKCj+uQf/rAX+iAX+iQX+nAX9egX/twj9XwX9RAX+kQX/oQbyAAD9dAb9WwX9QgX9UAX96Vr+7ar950H96X3HAAD9LQXhDARAAAC0IgCyAAD/+vD1ohfkqi3aFQD82VT9vXb98sn82zfrvRv//KDoVUfxdSXxMhTxyhjusRv96GrqnCHufg7kvTb6sUz85N3nrJz98VnviHnroJH++t7wWCTifzHmbCLqdWf4u4vbRRijDxPoex5/AAAzAADorDuoSxn0ljC9Zx3Rlhr6x0P3wnZmAAD/76r98bz0wVW8blT61MT865D/+8vjRADULAD91n/tlkr0wKzDf2ehTjCJNiBxJQBVRFDCi3fxf0nwlWTQUxX0qZTnw7m8VUXyXzrcfnisLSPWNCzkqaH3wZyqY1vzpH3rdlt/YL6XAAAVuklEQVR4nO1diX8aR5YW4r5v0SBx3yAhQCDEJSRkKTGOMrJjS1ac2LGdcdZJZja7WcsTe/FOktmdnSS7mUxm8vdOveoG0Vxdhbobxz++ny1ZMnTXx6t31qvqpaUFFlhggQUWWGCBBRZY4E2Cyedl/B6fad7jkAYeR0jRR8Thm/d4RIbblVQMIexwz3tU4sFnG6bHQv+GCNI9gR+erf55j04EMJP5AYK/eo76SzJJm1bHeP2M1mzncWTmPcarwBRmWWyYGZ7OaTzG6CVHu2de47sy/FOl5HGs9Di6ZB6YWNDh0a+vTX6Fx8lRzP0qowA1HrtW4FUMFwgMylkj5bDEAyZoJ3B5PgOmaMM/eJ05pLtJ86/A/GCCDrLXui14OvtMjgEb+7pzNNIN0hcZdZVC83u+wFaUKijzQuQa8Pvcbp+Xi2JfZwtroiaI4EJq27Mx/g24wmtsYCFooXfjppAi2P8hhy6hF3NMogIMhm6WNzoHbFNyhmkgFzyzmwmvov9P02usieGec5sBAyUO5G+SooxHLGjUkfC6IhwyoJg6KPhqEoRfL1ujG3Rl4uiP+rVy+9FBgoShjBDcr5PX7yW6uQCy8mGxroqutcElYHqnbq6GdQ0Pw4xdoMYoWkJr5Idx67b5lTzCcH8JMnWT2+Tz6CzBPsnkTG726oAoNCllUufW9fU8OZeSR1SGGNLtCs8x5xDPfE6Fl0ux7LJ7SYjS5CnRr4nqb8nBoMROplu52VLrhsxrHlqFwijbzdg1Arts91vS6PQy56pRMcMmQXgDrF5syHQ/jKB8qqhj7XckKm+WY2LjQ+lvtMbx8yJLQ6UWnRdfP/rm2z/96avvX3RmujO7nCW15/exRi0JkaKb/APtPPjmv99669nngGe/e/bs2z9/PQNLrPoR+vfRQMvqH2dC7WQZb+frb9/63efX6gM4/vTZs69e0N7drZDaurlD/NhCp5j6chb3H37+1qdH9UMegOX1Z3/9mnIADomjN9NInrsi+J7Ow+ufH2N6uzs7LYydnZ3dXUzz+PO36Ti6pTXgbjYrHczVBE3398fXsfh2d1rNCgL7pVlptliWR9dv36cZg1lSW8P6oymrgiPo/P8R8MP0ssNALIFj/eh7iitCKCxZrZE1MmqKd7xA6tan12igP330SO7sotfcpjCr64orlCynw6egNdU/Az+g12iUeSiWi0X8D8S00gKO5FYV1uPEqVmOgA0LKWL7fwA/RA/R2dqCv1tVjFKpBN/Qz0X063Ij29yt14kNDiOZqfHQzlFEsFVBwityzEq1Uq1QKGRYFGosT4RiI9s6JKaIxzETAyFgLdwkf/3P9cNmo7yFRVaqIW6Z7e18AiGdTsO37UyhUENARLfK2eYh6UTFHkuS0lBwIJQhwIv6YaW8xZFD7PLALh2Px1cR4nFMM7/N0iwhMSKKZOZGIxVDfGHy2dE5OswWqwV2VoLsECXELmVNWdGfWCqFaGJZ5jNAsrRVrhw+JaO4LtEsxZaUfOHy9mG2WkPzEsmOo4dEl7KqYgBrTIV4IkliknnQSkSxVX9IdGmpGHqo7MyDo0q1sJ1IsHqH2KWQ4GIx1bJKtYwA31UxawrPV5ityPBUyztkqrgu0dobZuglfHHneqtaGKCH2KkAy4NAHIEkS3EbqWP58BXJPF2XKH/y0RQQvjotFvIwN9OgerFhbpccVZcckRQrdYL4TSNVrcZE4e7vf5oFgnGwnFbrJH49QVqxzckjXSzvHAsLEQYiyeIijZH+e7eUTwC/OBbgZH4cRSzGfKa0lT16IHhxk2RV6DAxw/ufNjIJ7PmQ8ZzOD3PEFFEIgITY+knw6sggRK/KZTwixJ/dn1+V8qCAIEBBfizH1CrSxUyt2jgWNKeMZFVoF6kt7VxvbCdoCGKKME8LpeLuj0KXN0i2VALGlGiV8odr1XwaEUwREwSKME8zhWrlmpCtsUu3VJIkVIBvuoVEHLtAYoKIonUVjE2tePyDwOX5VRRR4SKMlv6aRSIcS1Cp7H2ZOE+ru3+bfnWPRKkTwK0g+vg617ewCMcRVC63ERklxnghlir/N/3yDgllCGUus/CrfrhWSqyOcYPKYQxTTMXjiXytcX365aHivi5V1wKZr330KoMm6SSCy+2Xz09OLs6XRziqILZJFIrTTY1HkYOitFQbNZChdgq+6MduPj46R5VK1cHLg4PnveF3DpZHKILfz1Sne0QD+ozx+ozwQGaBj6QY+0kzHx92FIhM+zH735rHB+fn5ydLS48PLl7yOGIh5mvdacZUgxM4N8RXQUkqGUiI60KvuZ1NxPmTFE/IC/yf7pP9l49f7h0cIIpLnSU+RRzZFLrTjKmWy8Fhpm5IslSaFG5N+KmR4M9SrH99EXY6Go0G7xw5OT9o82aqyppC07T1aPK1faHevyJSrUH5hVd+firzZQgkLvVvEJp9vi6CT5zOcMDOBegqf6RwEdTbWIaDJubi8SSVeY5s6uA0RT5xuyXg8nuAhnexkwwPtJgnhabG7TJYmr5clO1p1r/T5k9TZGpIGbppF1GEoSUz0p9k8zwZUjFEMpxqSwehFlsV8bIFQfngxwpvlrafT3vx/jJfERHDU+JFGljNNJC+WBih4bXRSfjbzuAsVbb3Lrj/GJVl53woskEMM0fEK20GUVcwiAkuvahnkLfgWdKLl88fIzr7J53OyfOT5xfPH+8/7lwcHLwcDt1iqXTtFfGYvLTrtdNgIF957dRL6UsZLoOigds7v1C2l1Vt1jm2l9tt+DbCcDVd/YR8VEM9BVcB3pAWInzx7XJi9ZIhSFG1rNqDCYmjt8vkoq0aDk1jq4kGoSkFwGIRQbZDABNVF8ujZn6VF5cqYz158XE2kkIhhl2KvgXw+uKUNPRUTSz3TwuDxhQxVKlG6SHJ3hrJ9mOrhacU4wqI5fRNlMvbT7fS/ORCaR3H8K5qhKE1Xqbpy4iK1bSAN5ZTOJ7vKyjJ5zFcHSPE5fdHCKqsVJMUr7OJEtVQaSFCB03TAWsKMlwdo4XpUYap2i8U4zLRLIdNA151ourveNgYnqasyin39s8vDvawk1R+MVpzi8WbNL18LrE8vo66aHD/NDM0TW9ZMZ/2Sefk4gDXFK3jJmntf2luk6Sxf9OA2wHpqlu/lNM8ikpr325y35V3RyepNd09obiJX7SWBTX9dL/f2ubXapR9iSlZBVV+NsZVVP9Cc5MI9Qc/CX7ikPQSD8v8UsalyJSreJKe3R2tl+a7jyluwYjm7tkVfMoAt7NbiK8OUuyrndKKv74zUhKPxcv/QnEHURuHyKPuS/ylDKX9y3KN8ovlAYZj4plYqnCHpvF7UyRPgQHBEW33Q6dbSK8OqKLyFscJ66HybmqIIXL22am58hBC9JozBcwsfucRrEANWpueaVFhOzOshNZ48Y8UV9eLSpCdprQry53TagJU8XKagolRwR+l8taNkaSiUKHwFDaS4jsNoAZFvYn5USuTHrA2yjNka5QHbZwOfzYUdMdSiexvyC+NpmhU5Jr+xkxCLObTA1JU/hsKv798N/NhW7n6/kjxonSP3Mz4JGj09s+iid/vFBJpMKgcw38/S8fT8Vjqxuo7Z/wKmzW+nd2nuPKKwkI7GEGoZ8g1O6fl7QR0Rak4a/pZGqX6e3vK/JPB5F4FVdLiFzRX1kvRYAo5Iu0H92C3lkinVzkpxroojMEOUnnvbJBgLBUvUHkKWIwWq8Q2ALA2UcpGFhBiuifE1cwfzs/Pn3c6J/tPBkwp9LUlyh9SXdcmzQIp9opqqtnxaLcGDXysVzz/z/3O3suXBwcn+18oY4ME07UGTUCK1/Il6akx2WlDwc5ROQMUwZ6qlt/b39tr49XEs/OLdp9gCpmZ/6AaiFu0IuII7LR7OW43a0ARuwzrTdC+8zbyincvVO1LJUxUsyQiZPrJrkP0RacevNRe8cHhFvRCQxut6uydm0h6e+fIU7z/rpLjhySYzjTJnH0ows4fD00vLx3I+y97uF/PlhBF3Coc++Cj0g0rZIY3bt1ULve6LtOJ6g5hvMaWw/BqhTT9l+oZqpPHzSpQhH7h1I1KFdLe2NnWKfoei1lZgpnsHcKLeRQbJg0ubUq0v3p9hnj+9k65Wivg/Qjxj68dPwUz0/34OKGyptjdCIl8aZc48e0drijRaW4zFX4+OWxsIYqwLyH9r7//7PhOLZ/99OnRXWt/s0WheEieVOAdngHREt8hOGZpfnh4WCkXYWtJPp+488HLws7x2/fuPPltntsWBE2z2V1yZ7g2cPyg+DDMkOkvPao3G0CxkMkk7p599NG7v/nwxq3YR7fYzV357Uyt2vqYongRkvJIBVBx6mM3HtRb2XK5Ctvytt9/p6289d57StXN0j2gh7fKlIq7NFVgr5S78eFwqt7ORuKZghhWskiI1VJp6+jVjcTH6eW7qg/aZ4nt7Qy33emQqkgaErH+NIyBdRAzcSH2QX2nmcW7LKvla8dPGqeN0p3ab6u7tQxs2sPb8g7/QTMKnZTnt+R6K9024U34PTyo77aaWcyxcfzqSfY0W+xufVc+xRsTS9VqsZyt01RJ8cYWyYTo5YTooKilf10/3IGtwLB5GzFsnGbL3fJ3SJSwc3Zrq1zONus/U40iKqUmWrC/8NOsJd4/wicpwGb1Sv30SWO3mLlT/Q6I4p3c6Lc75HucMdRil9l4gJPUbWEqr/gLd55Cq9k6Ou0Wv7TGbtTuIIb9MwdIN8f24BO3EWoI3LEYNGHv/TqmCDg+/P3ZuUoZK1Wqp018fkSzhQjSLNwDNsRshBqBaZOqKwPwsH+mydHhFwd7KKV494//dbzDYffwlPaUmqiUtmaJrTZTtSF1Tuu7zUq22Wp2W9X3DmIx1c0/fNnF1jULpylQH1Fjkyz/5UDdaPXi2qtut9KtVLrdJ/fu3Lt3AyGLbGiz0n319jXa82nY2Eo6RWT9EWWNJLiyuRkOh5PJ4P8AovAlmEyiX22uzHCqpGWW6JEG6wTt+nwEQtGA2al1aLVal9podDlcLvRvi8UciIaS9BvtbAqJz1CDG9BtwzWGAgaty6hbW2OMjNfn8Xr8OrVL6zTrI/YZqhF6UbtKxwB311C5XF0yorcARYbRqf0eZs2rQ0J0WmyBSHCGbD0iNUO2lEBTVNclQ3qYpUaYokiGasblcKJJqkeTdIauNLg9pZ7QAne0212MjlCHmGQuYLM4HS61zsi4l9w6oxqJ0GDTR+1B+sIuriWGqN9Gh94B3oQvZ5KhqN6AhaheM2k0HqSFDi3IMDcDQzV1h9ZMwIf7kuoQYhhgGRoRwyUTgxkiQxO1J+kZhsVq1xOCnbz8zYQRQ5tFi6api/GZfAzMUosBGIap9dBPM3uuBIoP0rMezEWAo8XpdCKXqHUiO2PTByL24Dr1znr8DBPxV4BH4aWZKuqVZBI4mg0GCwuDGbkKuz1JrU9sTViOE0yJjx/AMNhDKK7RGwxIhg6A04kCmog9RHtb9kA1iU5r48NJVeH3IZ9vtmB2auT2sbdAEU2Sdo5y+akshyU7qRbaTGHs87UunXZtiVljXBCV6nOblIewaLAdlelsZmC4EXAyZB+nKZyzGbRah9qoZUw6HTalBn1uhZIh+6QkKTOnS6gVPehJQlTTZghPUpdLu+ZljBC0GWyBkBBDNb/ixR6dKsv54d4NxQAiwpbNFI4AQ6SHWr+XUYO/MOv1ggwtg1VLE3vwpsQn7LLAcanWqwFfju8qWD5FDJGjQJGpy2n0oJAGJRbIXYSE9NAxEDVxkaIsZhQSRHMvNcfnpQrmi8jSGJCrcBh1asa3BjEbOMRQWOB9l0f4mnIKss9SDGj5ESl7pqlAiRhk6EQi1KEUmA3anGabPrQpkIMxHEMNdzozyQMHrw7PcJUEb56dGoR7vEwwggI2h1rHuPwmv86IvAWyNLmgRaeeNmgGez4Pxy8oQaPXOIw8McwjGApbLPpoxILdoU7n0XhRHgyKqM/ZzRbLtLCBUWhdZs6qReVIJwBro+lnSCidMUcioQhkTyjHV3uWPEZsamwBezDq1E57Y/9xOhHSZFsEbI5Ga2phE2BKhswOrdrl0rm8bo8auXynwRwIJQUKrzjMzlnW5Hw4qWdMWOgVZqhBQXbUZkZyhKIiZBYotcgFgwLRgkXhlP2pK/CpDnfreEjMuE6xwmJ9fZ37thESuptNHu/Ag2FMFchP5KhQGLuBKYbx142NDeGqa2gOD18DBz/cnYh3AQpacrCgwc0gIBkMJx06nfDopTzzahLMY/QwQp51+xgXglpHVlD2zONJlo4x+Rn8SpIKrVGiI5+nAlcR+HtLdJIlpTZ5ampDwFOSpx2wti/NUpCsTz7qwzdcKLEQ2ZlZwEjWzD0d7KJF/0dsSKVhqJcpWWLhM6rVOja+wGFomLOGvZZWCfTQRGyhRYA/zOUv+DNlHxXk9C25jeF+KUP8J79oJTnKazywqgXBoig2vb2f+2CzfNELRG5JPrbxgBQXujtM2l7Bwmvv8wv5uI0mYq8Hwc5cmZ5ZyVzqA46x8W29lkBwPWRWs2NgzY2o6yX+Eb8rHTYHCk1w33HK4WFrtQqHWDGIBjJ7mR7NDXK7/Ck4ycD10vFezu7RXun5q/Yx8a9UcPGKsIaJiRK70wMQ1duiRAnVZOD3S7+S3b/ZQBUWaEwqPWjUOZ6RnT3kYh8TLVfUbedpfGS6d9d4XQFQyZzZcAVTyK5PyJYaAqd+scSkIB64beJGPl9gavGFWxSRLyQ1KwZ6HbGukb3PPdkYuhSWieFYT53l8hRL3POjOKuGEwvS1k7n5LjSNbHA24tzN+Sssa33jQZ2UsQfLrRprk8w+PgcVOMwC1OPnyIo60N/se6FTL1ngJJ/uGuTZAHPLlZDmBu6XLXQ+HSRvhWW+/HbPtzbHV7HHy5NPmMbbxIZ1lrpsEXZSIZsNn1uZcDLrMzhEeoMF1uvUKaBeNVWz59xnlBfP428peSeBkrawj0MnzYYtGCT4NO5XC7q5MGN5a6wXHobI3xWK/2f/fohfnpZC6QaA3vXKywsm7jZZ7eojUaHno3PI7xgxeOK4l+v5GxqmacnFoDaE72S88XHw/Mh35PKhdALZhRXym01Q/PQIn+NdxLA1uMSmuGKDRADBYGkVvbFsikw9OJK7ZVDKI8rEInaXMzrRG8JW3q2uAS52usztUTECrdFDQdf8x6MJLBz0Si4jLkU1yWHgw098MqSXI0eMgMxC/hwtvZmipBrscCR1LxHIhk8OHBOytRrNR+YvB5ZU9EFRIXHodfOIROVDdxy0ptrY/B5aF69bGsj8sPGrpShtHTeI5EKXKwdnEs/ixzgFtQ0ijeWoZulZnmDTU1OofCb9Appntz2WsDHRaTyd3fKBl80GIwY38jMfoEFFlhggQUWWGCBBRZYYIEF3kj8E1iaz3ySwp/8AAAAAElFTkSuQmCC"/>
          <p:cNvSpPr>
            <a:spLocks noChangeAspect="1" noChangeArrowheads="1"/>
          </p:cNvSpPr>
          <p:nvPr/>
        </p:nvSpPr>
        <p:spPr bwMode="auto">
          <a:xfrm>
            <a:off x="155575" y="-1973263"/>
            <a:ext cx="4124325" cy="4124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74" name="Picture 6" descr="http://www.mikekerr.com/wp-content/uploads/2014/03/bigstock-Bright-Idea-5453884.jpg"/>
          <p:cNvPicPr>
            <a:picLocks noChangeAspect="1" noChangeArrowheads="1"/>
          </p:cNvPicPr>
          <p:nvPr/>
        </p:nvPicPr>
        <p:blipFill>
          <a:blip r:embed="rId3" cstate="print"/>
          <a:srcRect r="11411" b="4753"/>
          <a:stretch>
            <a:fillRect/>
          </a:stretch>
        </p:blipFill>
        <p:spPr bwMode="auto">
          <a:xfrm rot="833901">
            <a:off x="5329518" y="139088"/>
            <a:ext cx="1332748" cy="14329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5396361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Praxe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30140"/>
            <a:ext cx="11094720" cy="40233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200" dirty="0" smtClean="0"/>
              <a:t>  </a:t>
            </a:r>
            <a:r>
              <a:rPr lang="cs-CZ" sz="2200" dirty="0" err="1" smtClean="0"/>
              <a:t>Belbin</a:t>
            </a:r>
            <a:r>
              <a:rPr lang="cs-CZ" sz="2200" dirty="0" smtClean="0"/>
              <a:t> </a:t>
            </a:r>
            <a:r>
              <a:rPr lang="cs-CZ" sz="2200" dirty="0" err="1" smtClean="0"/>
              <a:t>Associates</a:t>
            </a:r>
            <a:r>
              <a:rPr lang="cs-CZ" sz="2200" dirty="0" smtClean="0"/>
              <a:t> (UK), v ostatních zemích vždy několik zástupců + distributoři</a:t>
            </a:r>
          </a:p>
          <a:p>
            <a:pPr lvl="3">
              <a:buFont typeface="Arial" pitchFamily="34" charset="0"/>
              <a:buChar char="•"/>
            </a:pPr>
            <a:r>
              <a:rPr lang="cs-CZ" sz="2200" dirty="0" smtClean="0"/>
              <a:t>Každý rok sjezd národních garantů, výměna </a:t>
            </a:r>
            <a:r>
              <a:rPr lang="cs-CZ" sz="2200" dirty="0" err="1" smtClean="0"/>
              <a:t>know</a:t>
            </a:r>
            <a:r>
              <a:rPr lang="cs-CZ" sz="2200" dirty="0" smtClean="0"/>
              <a:t>-</a:t>
            </a:r>
            <a:r>
              <a:rPr lang="cs-CZ" sz="2200" dirty="0" err="1" smtClean="0"/>
              <a:t>how</a:t>
            </a:r>
            <a:endParaRPr lang="cs-CZ" sz="2200" dirty="0" smtClean="0"/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  </a:t>
            </a:r>
            <a:r>
              <a:rPr lang="cs-CZ" sz="2200" b="1" dirty="0" smtClean="0">
                <a:solidFill>
                  <a:schemeClr val="accent2">
                    <a:lumMod val="75000"/>
                  </a:schemeClr>
                </a:solidFill>
              </a:rPr>
              <a:t>V ČR: </a:t>
            </a:r>
            <a:r>
              <a:rPr lang="cs-CZ" sz="2200" b="1" dirty="0" smtClean="0"/>
              <a:t>Ing. Jan Stejskal </a:t>
            </a:r>
            <a:r>
              <a:rPr lang="cs-CZ" sz="2200" dirty="0" smtClean="0"/>
              <a:t>- trenér (člen britské asociace trenérů CIPD), </a:t>
            </a:r>
            <a:r>
              <a:rPr lang="cs-CZ" sz="2200" dirty="0" err="1" smtClean="0"/>
              <a:t>kouč</a:t>
            </a:r>
            <a:r>
              <a:rPr lang="cs-CZ" sz="2200" dirty="0" smtClean="0"/>
              <a:t>, konzultant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  </a:t>
            </a:r>
            <a:r>
              <a:rPr lang="cs-CZ" sz="2200" b="1" dirty="0" smtClean="0">
                <a:solidFill>
                  <a:schemeClr val="accent2">
                    <a:lumMod val="75000"/>
                  </a:schemeClr>
                </a:solidFill>
              </a:rPr>
              <a:t>Certifikace: </a:t>
            </a:r>
            <a:r>
              <a:rPr lang="cs-CZ" sz="2200" dirty="0" smtClean="0"/>
              <a:t>20 000 Kč, 2 dny (individuální přístup; znalostní, </a:t>
            </a:r>
            <a:r>
              <a:rPr lang="cs-CZ" sz="2200" dirty="0" err="1" smtClean="0"/>
              <a:t>dovednostní</a:t>
            </a:r>
            <a:r>
              <a:rPr lang="cs-CZ" sz="2200" dirty="0" smtClean="0"/>
              <a:t> a postojová část)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 </a:t>
            </a:r>
            <a:r>
              <a:rPr lang="cs-CZ" sz="2200" b="1" dirty="0" smtClean="0"/>
              <a:t> </a:t>
            </a:r>
            <a:r>
              <a:rPr lang="cs-CZ" sz="2200" b="1" dirty="0" smtClean="0">
                <a:solidFill>
                  <a:schemeClr val="accent2">
                    <a:lumMod val="75000"/>
                  </a:schemeClr>
                </a:solidFill>
              </a:rPr>
              <a:t>Test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cs-CZ" sz="2200" dirty="0" smtClean="0"/>
              <a:t>15 – 20 minut (sebehodnocení) + 4 – 6 dalších pozorovatelů (adjektiva)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  </a:t>
            </a:r>
            <a:r>
              <a:rPr lang="cs-CZ" sz="2200" b="1" dirty="0" smtClean="0">
                <a:solidFill>
                  <a:schemeClr val="accent2">
                    <a:lumMod val="75000"/>
                  </a:schemeClr>
                </a:solidFill>
              </a:rPr>
              <a:t>Cena: </a:t>
            </a:r>
            <a:r>
              <a:rPr lang="cs-CZ" sz="2200" dirty="0" smtClean="0"/>
              <a:t>1 600 Kč/test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  normy i jazyk český</a:t>
            </a:r>
          </a:p>
          <a:p>
            <a:endParaRPr lang="cs-CZ" dirty="0" smtClean="0"/>
          </a:p>
        </p:txBody>
      </p:sp>
      <p:pic>
        <p:nvPicPr>
          <p:cNvPr id="4098" name="Picture 2" descr="http://www.leadershipsolutions.co.nz/images/12168%20Specialist%20Icon-SCRE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6217" y="0"/>
            <a:ext cx="1425783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profitcr.cz/files/foto/foto-honz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79085" y="3940396"/>
            <a:ext cx="1837821" cy="2221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8229357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testu</a:t>
            </a:r>
            <a:endParaRPr lang="cs-CZ" b="1" dirty="0"/>
          </a:p>
        </p:txBody>
      </p:sp>
      <p:pic>
        <p:nvPicPr>
          <p:cNvPr id="6146" name="Picture 2" descr="http://www.teamworkbound.com/wp-content/gallery/reusable-images/belbinuk-co-ordinat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30400" y="0"/>
            <a:ext cx="14616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1097280" y="1845734"/>
            <a:ext cx="4979963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70</a:t>
            </a:r>
            <a:r>
              <a:rPr kumimoji="0" lang="cs-CZ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tvrzení v 7 sekcích (10 položek v 	jedné sekci)</a:t>
            </a:r>
          </a:p>
          <a:p>
            <a:pPr marL="91440"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lang="cs-CZ" sz="2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Rozdělování</a:t>
            </a:r>
            <a:r>
              <a:rPr lang="cs-CZ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10 bodů u každé sekce </a:t>
            </a:r>
          </a:p>
          <a:p>
            <a:pPr marL="91440"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lang="cs-CZ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10. „líbivá“ role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 l="9731" t="19808" r="28641" b="10385"/>
          <a:stretch>
            <a:fillRect/>
          </a:stretch>
        </p:blipFill>
        <p:spPr bwMode="auto">
          <a:xfrm>
            <a:off x="6036863" y="1856936"/>
            <a:ext cx="5986325" cy="381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http://www.interquality.cz/Portals/0/belbin_uvod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499" y="4035987"/>
            <a:ext cx="4853288" cy="13941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999285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Pozitiva a limity</a:t>
            </a:r>
            <a:endParaRPr lang="cs-CZ" b="1" dirty="0"/>
          </a:p>
        </p:txBody>
      </p:sp>
      <p:sp>
        <p:nvSpPr>
          <p:cNvPr id="7" name="Zaoblený obdélník 6"/>
          <p:cNvSpPr/>
          <p:nvPr/>
        </p:nvSpPr>
        <p:spPr>
          <a:xfrm>
            <a:off x="1069144" y="1941341"/>
            <a:ext cx="4881490" cy="4149969"/>
          </a:xfrm>
          <a:prstGeom prst="roundRect">
            <a:avLst/>
          </a:prstGeom>
          <a:noFill/>
          <a:ln w="19050">
            <a:solidFill>
              <a:srgbClr val="92D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392702" y="2124221"/>
            <a:ext cx="417810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</a:rPr>
              <a:t>Pozitiva</a:t>
            </a:r>
          </a:p>
          <a:p>
            <a:endParaRPr lang="cs-CZ" dirty="0" smtClean="0"/>
          </a:p>
          <a:p>
            <a:r>
              <a:rPr lang="cs-CZ" dirty="0" smtClean="0"/>
              <a:t>+ </a:t>
            </a:r>
            <a:r>
              <a:rPr lang="cs-CZ" dirty="0" err="1" smtClean="0"/>
              <a:t>face</a:t>
            </a:r>
            <a:r>
              <a:rPr lang="cs-CZ" dirty="0" smtClean="0"/>
              <a:t> validita</a:t>
            </a:r>
          </a:p>
          <a:p>
            <a:r>
              <a:rPr lang="cs-CZ" dirty="0" smtClean="0"/>
              <a:t>+ přehlednost a jasnost výsledků</a:t>
            </a:r>
          </a:p>
          <a:p>
            <a:r>
              <a:rPr lang="cs-CZ" dirty="0" smtClean="0"/>
              <a:t>+ zprostředkování pohledu pozorovatelů</a:t>
            </a:r>
          </a:p>
          <a:p>
            <a:r>
              <a:rPr lang="cs-CZ" dirty="0" smtClean="0"/>
              <a:t>+ vyšší efektivita práce v týmu</a:t>
            </a:r>
          </a:p>
          <a:p>
            <a:r>
              <a:rPr lang="cs-CZ" dirty="0" smtClean="0"/>
              <a:t>+ zábavná a časově nenáročná forma</a:t>
            </a:r>
          </a:p>
          <a:p>
            <a:r>
              <a:rPr lang="cs-CZ" dirty="0" smtClean="0"/>
              <a:t>+ není založen jen na sebehodnocení</a:t>
            </a:r>
          </a:p>
          <a:p>
            <a:r>
              <a:rPr lang="cs-CZ" dirty="0" smtClean="0"/>
              <a:t>+ 10. „líbivá otázka“ </a:t>
            </a:r>
          </a:p>
          <a:p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6342184" y="1924928"/>
            <a:ext cx="4881490" cy="4149969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22013" y="2121877"/>
            <a:ext cx="417810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Limity</a:t>
            </a:r>
            <a:endParaRPr lang="cs-CZ" dirty="0" smtClean="0"/>
          </a:p>
          <a:p>
            <a:pPr marL="174625" lvl="0" indent="-174625">
              <a:buFontTx/>
              <a:buChar char="-"/>
            </a:pPr>
            <a:r>
              <a:rPr lang="cs-CZ" dirty="0" smtClean="0"/>
              <a:t>volně dostupné na internetu (bez možnosti vyhodnocení)</a:t>
            </a:r>
            <a:endParaRPr lang="cs-CZ" dirty="0" smtClean="0">
              <a:solidFill>
                <a:srgbClr val="FF0000"/>
              </a:solidFill>
            </a:endParaRPr>
          </a:p>
          <a:p>
            <a:pPr marL="174625" lvl="0" indent="-174625">
              <a:buFontTx/>
              <a:buChar char="-"/>
            </a:pPr>
            <a:r>
              <a:rPr lang="cs-CZ" dirty="0" smtClean="0"/>
              <a:t>bez dobrého </a:t>
            </a:r>
            <a:r>
              <a:rPr lang="cs-CZ" dirty="0" err="1" smtClean="0"/>
              <a:t>interpretátora</a:t>
            </a:r>
            <a:r>
              <a:rPr lang="cs-CZ" dirty="0" smtClean="0"/>
              <a:t> může hrozit nepochopení výsledků</a:t>
            </a:r>
          </a:p>
          <a:p>
            <a:pPr marL="174625" lvl="0" indent="-174625">
              <a:buFontTx/>
              <a:buChar char="-"/>
            </a:pPr>
            <a:r>
              <a:rPr lang="cs-CZ" dirty="0" smtClean="0"/>
              <a:t>některé role mohou být posíleny a některé naopak potlačeny</a:t>
            </a:r>
          </a:p>
          <a:p>
            <a:pPr marL="174625" lvl="0" indent="-174625">
              <a:buFontTx/>
              <a:buChar char="-"/>
            </a:pPr>
            <a:r>
              <a:rPr lang="cs-CZ" dirty="0" smtClean="0"/>
              <a:t>opravdu existuje 9 různých rolí (?)</a:t>
            </a:r>
          </a:p>
          <a:p>
            <a:pPr marL="174625" indent="-174625">
              <a:buFontTx/>
              <a:buChar char="-"/>
            </a:pPr>
            <a:r>
              <a:rPr lang="cs-CZ" dirty="0" smtClean="0"/>
              <a:t>sám si vyberu své pozorovatele</a:t>
            </a:r>
          </a:p>
          <a:p>
            <a:pPr marL="174625" indent="-174625">
              <a:buFontTx/>
              <a:buChar char="-"/>
            </a:pPr>
            <a:r>
              <a:rPr lang="cs-CZ" dirty="0" smtClean="0"/>
              <a:t>sporný překlad rolí (?)</a:t>
            </a:r>
          </a:p>
          <a:p>
            <a:pPr marL="174625" indent="-174625">
              <a:buFontTx/>
              <a:buChar char="-"/>
            </a:pPr>
            <a:r>
              <a:rPr lang="cs-CZ" dirty="0" smtClean="0"/>
              <a:t>nejasně uvedená validita a reliabilita testu (web)</a:t>
            </a:r>
            <a:endParaRPr lang="cs-CZ" dirty="0"/>
          </a:p>
        </p:txBody>
      </p:sp>
      <p:pic>
        <p:nvPicPr>
          <p:cNvPr id="11" name="Picture 2" descr="Výsledek obrázku pro belb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32628" y="13648"/>
            <a:ext cx="1459372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lus 12"/>
          <p:cNvSpPr/>
          <p:nvPr/>
        </p:nvSpPr>
        <p:spPr>
          <a:xfrm>
            <a:off x="4922729" y="2066795"/>
            <a:ext cx="663879" cy="651353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Mínus 13"/>
          <p:cNvSpPr/>
          <p:nvPr/>
        </p:nvSpPr>
        <p:spPr>
          <a:xfrm>
            <a:off x="10296394" y="2054269"/>
            <a:ext cx="676406" cy="513567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616454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dirty="0" err="1" smtClean="0"/>
              <a:t>Aritzeta</a:t>
            </a:r>
            <a:r>
              <a:rPr lang="cs-CZ" dirty="0" smtClean="0"/>
              <a:t>, </a:t>
            </a:r>
            <a:r>
              <a:rPr lang="cs-CZ" dirty="0" err="1" smtClean="0"/>
              <a:t>Swailes</a:t>
            </a:r>
            <a:r>
              <a:rPr lang="cs-CZ" dirty="0" smtClean="0"/>
              <a:t> &amp; Senior (2007)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silné asociace mezi některými z rolí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 marL="263525" indent="-263525">
              <a:buFont typeface="Wingdings" pitchFamily="2" charset="2"/>
              <a:buChar char="Ø"/>
            </a:pPr>
            <a:r>
              <a:rPr lang="cs-CZ" dirty="0" err="1" smtClean="0"/>
              <a:t>Broucek</a:t>
            </a:r>
            <a:r>
              <a:rPr lang="cs-CZ" dirty="0" smtClean="0"/>
              <a:t> &amp; </a:t>
            </a:r>
            <a:r>
              <a:rPr lang="cs-CZ" dirty="0" err="1" smtClean="0"/>
              <a:t>Randell</a:t>
            </a:r>
            <a:r>
              <a:rPr lang="cs-CZ" dirty="0" smtClean="0"/>
              <a:t> (1996)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face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 validita</a:t>
            </a:r>
          </a:p>
          <a:p>
            <a:pPr marL="263525" indent="-263525">
              <a:buFont typeface="Wingdings" pitchFamily="2" charset="2"/>
              <a:buChar char="Ø"/>
            </a:pPr>
            <a:r>
              <a:rPr lang="cs-CZ" dirty="0" smtClean="0"/>
              <a:t>Van </a:t>
            </a:r>
            <a:r>
              <a:rPr lang="cs-CZ" dirty="0" err="1" smtClean="0"/>
              <a:t>Dierendonck</a:t>
            </a:r>
            <a:r>
              <a:rPr lang="cs-CZ" dirty="0" smtClean="0"/>
              <a:t> &amp; </a:t>
            </a:r>
            <a:r>
              <a:rPr lang="cs-CZ" dirty="0" err="1" smtClean="0"/>
              <a:t>Groen</a:t>
            </a:r>
            <a:r>
              <a:rPr lang="cs-CZ" dirty="0" smtClean="0"/>
              <a:t>  (2011)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dobrá diskriminační i konvergentní validita</a:t>
            </a:r>
            <a:endParaRPr lang="cs-CZ" dirty="0">
              <a:solidFill>
                <a:schemeClr val="tx1"/>
              </a:solidFill>
              <a:sym typeface="Wingdings" pitchFamily="2" charset="2"/>
            </a:endParaRPr>
          </a:p>
          <a:p>
            <a:pPr marL="263525" indent="-263525">
              <a:buFont typeface="Wingdings" pitchFamily="2" charset="2"/>
              <a:buChar char="Ø"/>
            </a:pP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Fisher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, Hunter </a:t>
            </a:r>
            <a:r>
              <a:rPr lang="cs-CZ" dirty="0" smtClean="0"/>
              <a:t>&amp; </a:t>
            </a:r>
            <a:r>
              <a:rPr lang="cs-CZ" dirty="0" err="1" smtClean="0"/>
              <a:t>MacRosson</a:t>
            </a:r>
            <a:r>
              <a:rPr lang="cs-CZ" dirty="0" smtClean="0"/>
              <a:t> (2001)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dobrá konvergentní validita, špatná diskriminační a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konstruktová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 validita, některé popisy rolí jsou si příliš podobné</a:t>
            </a:r>
          </a:p>
          <a:p>
            <a:pPr marL="263525" indent="-263525">
              <a:buFont typeface="Wingdings" pitchFamily="2" charset="2"/>
              <a:buChar char="Ø"/>
            </a:pPr>
            <a:r>
              <a:rPr 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Dulewicz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, V. (1995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existuje určitá míra korelace s dalšími nástroji (16PF, OPQ), která ale není tak vysoká, jak ji prezentuje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Belbin</a:t>
            </a:r>
            <a:endParaRPr lang="cs-CZ" dirty="0" smtClean="0">
              <a:solidFill>
                <a:schemeClr val="accent2">
                  <a:lumMod val="75000"/>
                </a:schemeClr>
              </a:solidFill>
              <a:sym typeface="Wingdings" pitchFamily="2" charset="2"/>
            </a:endParaRPr>
          </a:p>
        </p:txBody>
      </p:sp>
      <p:pic>
        <p:nvPicPr>
          <p:cNvPr id="4" name="Picture 4" descr="http://www.leadershipsolutions.co.nz/images/Jigsaw-I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3059" b="64493"/>
          <a:stretch>
            <a:fillRect/>
          </a:stretch>
        </p:blipFill>
        <p:spPr bwMode="auto">
          <a:xfrm>
            <a:off x="10740638" y="0"/>
            <a:ext cx="1451362" cy="139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inosfera.cz/wp-content/uploads/vedec-v-akvarku_f-550x310.jpg"/>
          <p:cNvPicPr>
            <a:picLocks noChangeAspect="1" noChangeArrowheads="1"/>
          </p:cNvPicPr>
          <p:nvPr/>
        </p:nvPicPr>
        <p:blipFill>
          <a:blip r:embed="rId3" cstate="print"/>
          <a:srcRect l="2887" t="17137" b="8285"/>
          <a:stretch>
            <a:fillRect/>
          </a:stretch>
        </p:blipFill>
        <p:spPr bwMode="auto">
          <a:xfrm>
            <a:off x="7503900" y="4308954"/>
            <a:ext cx="4688100" cy="202921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Naše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4858" y="2121307"/>
            <a:ext cx="10058400" cy="4023360"/>
          </a:xfrm>
        </p:spPr>
        <p:txBody>
          <a:bodyPr anchor="ctr"/>
          <a:lstStyle/>
          <a:p>
            <a:pPr algn="ctr"/>
            <a:r>
              <a:rPr lang="cs-CZ" sz="6600" b="1" dirty="0" smtClean="0"/>
              <a:t>1 – </a:t>
            </a:r>
            <a:r>
              <a:rPr lang="cs-CZ" sz="15000" b="1" dirty="0" smtClean="0">
                <a:solidFill>
                  <a:srgbClr val="92D050"/>
                </a:solidFill>
              </a:rPr>
              <a:t>2</a:t>
            </a:r>
            <a:r>
              <a:rPr lang="cs-CZ" sz="6600" b="1" dirty="0" smtClean="0"/>
              <a:t> – 3 – 4 – 5</a:t>
            </a:r>
          </a:p>
          <a:p>
            <a:pPr algn="just">
              <a:lnSpc>
                <a:spcPct val="150000"/>
              </a:lnSpc>
            </a:pPr>
            <a:r>
              <a:rPr lang="cs-CZ" sz="1400" b="1" dirty="0" smtClean="0"/>
              <a:t>- konečná známka je dvojka, metodu a myšlenku týmových rolí hodnotíme jako pozitivní a </a:t>
            </a:r>
            <a:r>
              <a:rPr lang="cs-CZ" sz="1400" b="1" dirty="0" smtClean="0"/>
              <a:t>užitečnou, </a:t>
            </a:r>
            <a:r>
              <a:rPr lang="cs-CZ" sz="1400" b="1" dirty="0" smtClean="0"/>
              <a:t>dá se s ní pracovat v různých </a:t>
            </a:r>
            <a:r>
              <a:rPr lang="cs-CZ" sz="1400" b="1" dirty="0" smtClean="0"/>
              <a:t>oblastech práce s týmy; </a:t>
            </a:r>
            <a:r>
              <a:rPr lang="cs-CZ" sz="1400" b="1" dirty="0" smtClean="0"/>
              <a:t>samotný test, který je distribuován společností </a:t>
            </a:r>
            <a:r>
              <a:rPr lang="cs-CZ" sz="1400" b="1" dirty="0" err="1" smtClean="0"/>
              <a:t>Belbin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Associates</a:t>
            </a:r>
            <a:r>
              <a:rPr lang="cs-CZ" sz="1400" b="1" dirty="0" smtClean="0"/>
              <a:t>, </a:t>
            </a:r>
            <a:r>
              <a:rPr lang="cs-CZ" sz="1400" b="1" dirty="0" smtClean="0"/>
              <a:t>ale nemá dostačující psychometrické charakteristiky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 descr="http://www.leadershipsolutions.co.nz/images/12168%20Monitor%20Evaluator%20Icon-SCRE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5597" y="0"/>
            <a:ext cx="1466403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AutoShape 2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6" name="AutoShape 4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8" name="AutoShape 6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0" name="AutoShape 8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2" name="AutoShape 10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4" name="AutoShape 12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6" name="AutoShape 14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8" name="AutoShape 16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90" name="AutoShape 18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92" name="AutoShape 20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94" name="AutoShape 22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96" name="AutoShape 24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98" name="AutoShape 26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00" name="AutoShape 28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02" name="AutoShape 30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04" name="AutoShape 32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06" name="AutoShape 34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08" name="AutoShape 36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10" name="AutoShape 38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12" name="AutoShape 40" descr="data:image/jpeg;base64,/9j/4AAQSkZJRgABAQAAAQABAAD/2wCEAAkGBxQQEBQUEBQVFhUXFBQVFBYXFBcWFRcUFBUXFxgVFRYYICggGR0lHBQVJDEhJykrMC4uGB8/ODMsOCgtLisBCgoKDgwNGhAQGi0mHyQ3NzcrLSw3LDc3Ky0rLzU4NCwrKysrLiw3NCwrKyw3KywsLCssLCstLCwsLCs3KysrK//AABEIAM0A9gMBIgACEQEDEQH/xAAcAAACAgMBAQAAAAAAAAAAAAAABwUGAQMIAgT/xABXEAACAQMBBAUEDgUHBwwDAAABAgMABBESBRMhMQYHIkFRMjNhcRQWF1JydIGRk5ShstPUFTRCs8QII2KCkrHRJDZTVHOi4UOEo6S0tcHCw9Lw8TVVY//EABkBAQADAQEAAAAAAAAAAAAAAAABAwQFAv/EACARAQACAgIBBQAAAAAAAAAAAAABAgMRBBITBSExQVH/2gAMAwEAAhEDEQA/AEbRRXpFJIA5k4HrNB5oqePRC6BI0xZBKsPZVtkMOYP85wN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nvahde9i+tW34lHtQuvexfWrb8SggaKmLno1cRo7MseEXU+m4gdguVGrSjliMsvd3ioegKKKKArfYedj+Gv3hWit9h52P4a/eFB1j1e+auPjTfuoqtVVXq981cfGm/dRVaqAooooCiisO2ASe4E/NQZrFUj3Xdkf63/ANXuPw69J1tbJYgLd5JIAG4uOJJx/o6C7CjFZFFBjFGKzUXt7pBb2Ko11JoEkixJ2WYtIwJCgKCe48eVBJ4oxQKzQYxRis0UGMUYqC2Z0wtLm6ltIJdVxFr3se7kXTu3CP2mUKcMQOBOe6p6gxijFZooMUUGigKKKKAooooEj1v/AKxc/FZ/4CkXT063/wBZufis/wDAUi6AooooCt9h52P4a/eFaK32HnY/hr94UHWPV75q4+NN+6iq1VVer3zVx8ab91FVqoCiiigKwy5BB5EYPy1mtN5dpDG0krBERSzMxwqqBkkmgpO3OhOxbK3ee4tYljQZJy+T4Ko1cWJwAPTSx6BdDF2zftd7gW1jHINEaZ7ZTisYYnJPIu2e/AxnsyF1JP0s2iEQtFs+Bsk4xn+lx4GVxkAHyFz6cvDZez47aFIYECRooVFHIAf3+Oe8k0FJ6b9Zq7Kv4LWWDUkiRyPNvSN2jyvGx3YQltIQtzGeVQ+1euGa1dHn2XcR2znCSSMUkYc8hCunOOOnV8tQnWugbpRstWGQRZAjxBvZQRVr6/1B2MxPdPCR6Dlh/cT89BZtudMre02et85LROqNEB5UhkGpFUHvI48eQB8KVHSDpu901rf3mx5txA+8hk3zCPtlCGb+aw3FFxyBOOPGrDc9Mxsno5s9xGssksMaRq/kcEyWfvIHDgPHuqv9O7bbMmyZJ7+e2ittEJ9iwqNTapE0oTjhjKnAc+TQMfbHT+OLY42nBGZUbRiMtu27Um7IZgGwVbIPPlVYm64ZXtluLXZssqKubh9TCGFs+QJN32yBgk4AGRzquy/5jp/tP41quXRaIDokQAADYXRPrZZST85oPnTreNxCp2fYT3M+ktPEM6YACRxdVOvJHDAGR4HhU91cdP49sJJiMwyxY3kZbUMNnSytgZ8k5GOFVj+Teg/R1w2OJuiCfQsUWB/vH56jepT/APM7V+FJ/wBoag+bq4lVOlO1WchVUXzMxOAALpCSSeQA76vHRfrEbad7JDZ2pa2jOGu2lKjHdpj0HJJzgagccTikxcbCudobd2jb2bBWea73hLaV3Sz6sPjiQXEYx4kd2aZ/ULttTayWMiCO4tncuuNLOrPguw72VuwfUlBP9C+n3s+9urOW33E1uTw3u81hHKOR2FwAdHjnVWNsdP8Ac7Yh2bFbiV5AheTfaN2G1M2U0HViNdXMZyPXVP6akbJ6TWl7nTDdDRMc4AIAikLeAAML/Ia9dUEZ2htXaG1H8kuYocjubHy5WNIx/XNA5KKKKAooooCiiigSPW/+sXPxWf8AgKRdPTrf/Wbn4rP/AAFIugKKKKArfYedj+Gv3hWit9h52P4a/eFB1j1e+auPjTfuoqtVVTq+81cfGm/dRV9HR/bEk0mmTv1NywFAJGAf7PPPlUFjooooCo3pJskXtpNbsxQSoULAZIB7wO+pKigTXuAQf65L9Ev+NY9wCD/XJfol/wAac1FBS+knV+l7tK1vmmZGt9xpjCAq25maUZOcjJbFSnTjouu1bQ2zyGMF0fUqhj2O7BqwUUFM2r1dwXOzILGV3/mAu6lXAcMoK5I4gggnI/4Gq/a9TamIx3l/cXChGWBSWWKEldKusZdsle4ZA9FNOigoi9W6/oc7MNwxj161k3Y1AbwSacZwe1nj6am9ndF1h2X+jxISu4kg3mkasSBhq08sjX9lWCigrHV/0OXY9u8CStKHlMuplCkEoi4wD/Q+2vl6H9Ak2dd3NyszSG4LFlKBQuqQvwIPHnirjRQUvo71fpZbTuL9Zmdp99qjKgKu+lWQ4YHJxpxXq66Ap+lV2lBM0MnDexhQyS8NLauIxqXHygHnVyooE31+bdsprFYVlSS5S44LG6s0ZQMsm9A8nwweOceBq89V2wfYGy7eJhiRl3so5HeS9og+lRpX+rW4dAdneymujao0zOZCzM7jeE51BGYqDnjwFWWgKKKKAooooCiiigSPW/8ArFz8Vn/gKRdPTrf/AFi5+Kz/AMBSLoCiiigK32HnY/hr94VorfYedj+Gv3hQdYdX3mrn4037qKvm6JXUm+lG5CwKzRrKW7bnVhDpx5PDnnvHOvp6vvNXHxpv3UVZs13M8kbElC2kDlpXA0+vGef+FBaqK02jkr2uY4N6xwJ+Xn8tbqAooooCiiigKKKKAooooCiiigKKKKAooooCiiigKKKKAoorxJKF8ogesgf30HuivCSgkgEEjmAQa95oEj1v/rFz8Vn/AICkXT063/1i5+Kz/wABSLoCiiigK32HnY/hr94VorfYedj+Gv3hQdY9Xvmrj4037qKojrW26dmxC4VNbPiNRx0hxxy5Hdg/ZUv1e+auPjTfuoq8dYexba9gRLwuI0fWdBIbGkrq4dwJBoFVsXrpuYg0l3GJNbroVF3a6FyHYE5yeQ5099l7QS5hjmiOpJEV1P8ARYZGfTVJ2j0VtNo2kdpHbstvHFqt5x2dLMP2M8Tnmc99THRh/Y7G3bOlQoU4AAONIBx3nSSfT66C00UCigKwTUQ9xJcu6QNu40Yo8oAZmceUkQPDhyLHPHIA4HGV6N2585HvSebTEyk/28gfIBQSwNZqKfo7bkdmMJ6Yi0TfPGQa+SRZrLL7xp7ccXDjM8S97ow84o71I1YzgnkQsFFeIpAyhlIIIBBHIg8QRXugDVJ6SbQ2ldBl2OsKKrMjXEzcWZSQwhTBBAIxqYcSDgd9XObyTjng4+aqz0UuJ1jNu8Ij3MarE2pmD4HlNlRzJB4d+fXQLy/6V7e2NofaMcVxAWAZ1C9/drjA0nw1Lg02Oje3Ir+2juIDlHGcHmpHBlb0g8KqHSjZU+19nTQ3Me6kXMsLLqCl4s4WRTngc+J59xFY6jrCS22Zu51KO0jShD5QjcLpJHdnSeFAxKidtyTLhoyBGATIQBvQPFNfYwBnIPHwqWpY9aPR+8ubiNoHcxsixRosmhEn1MzSyDUNXZAx5XkkY41ExuBZku5SqvbG4m5Htoio6nieMgQjhyK9/dUJ1k9MrqxjiW3iVHl3ml5DvAN2udAVP22JAGeHPPKrNsyza4jSS5YtlV0oCRGVx5TKMay3PjwGcAd53XfRizlXTJawMPAxJ9nDhUVr1jWyXw9ANuyX1kks2jeAlXMfkFgATjngjVg+lT3VZar+yrX2PcbseQEKL2QupECMmccCV1uue8EZ5VPmvQVfWz1oewP8msWRrg53jcHEPgMci58Dy7xSC2ptae8k13Eskrk/tMTxPvV5D1Cm9sfq2tmvb5tps7KLorEqll1iTEussOJ4SKMeIbnV76NX+x4GaC39iwvExBVim8yDgku3EnPpJHfig5gjuZYXJV5I3B4kMyOCPHHGnH1QdZ88lytptCTeCThDK2NaydyMQO0G7ieIPr4SvXr0Pe6hS8tUQmJZDPpA3kkZ04fI8vSFPDwJxSW6NbDubuX/ACNCzx4fIOMEHK49OR9lA2+t/wDWLn4rP/AUi6d3WnNvJJn99ZSt867PNJGgKKKKArfYedj+Gv3hWit9h52P4a/eFB1T0LuRFbXTkE4uWOBz83FUTd305LmVRKrgsgXyUbhg8skAZ4empLonGWtLsBtH+UsS3HGFjiJyRxAwK1vJpQk8lBPAEZC+APHjigh9jRzvItzM87qp0RxrIIo8r2u2FAZhljzJzjGOFXGxdYkaSXtPM2phzyOWMHkoxyqK2hPo3UXeiAyHhzbtMfQMk8/krVbTF145yOyc/wBHh/8APXQW2wnBOFOVIyueYwcFT6sr89a+kV6YLd2TyyVjj/2srCNP95h81Q+x52E6r3HiB8hDf3g/JUptkgzWiHvnL/RxSMP97SfkoPotoY7SBVBCxxrjLNjgObMx5k8ST4k1Av02h1ELLZsMZUi8Go+jTp5/LUl0tt3ls5lhCFzG2nWoYagMr2SpB49xFJjoxtG2ex9htYby6kBQEwxjS2Mamfn2SSTnjQMy16aSyxNOsCex1JzKZCFwG0nB09xBFS2y+lMFw+gTW+eQVbhXcnOMacCoGS7tlFvYrLEEmspo1AK6NeEGvhwznJz66qPRu6hl9j2cVgizQzBZn3cbRHcni+84sc6T2sYyeNA1dhAxmWA8o3Bi8dzINS/IG3iD0IKlqjLQZu5mxw3NunyhpmI+Zx89SdBg1W7q4lMrBEJXKgnWicUyCF1DPPPfz+WrFJIAOP8AxPqqvPt6GO6e2lmhjkfBWNsayGXnzGc8fmoJWG9G5LHJKgjB5kjkPWeFY2Vs4Ql2/akbU3r8B6Mk14liVEKpjVg+pQeZxyH/AI1IRyZ9B8KD3Uft2xM8DIhw/Boz3B0Opc+jIwfQTUhRQfBsOUNbRHj5CqQcAhkGllIBOCCCK+81Tuke0pNm3CPGqtDOW1oxIxMoB1Rnu1KGJGMZTPAk5jbvrAlZSI4FRvfM5cD06QBn56mKzLRi4uXLG6Q9dNdu7m/tmU5FudUvHhpnwjZ8Sqam+amADSL2hI0glZzqdw7MxxxYjw5YHAY8AKcuwrvf20Uvvo1J9ZAyPnzU2rpdy+L4K1/ftQekuzn/AEpLPMN4FjDW0PkxjEaq88jZH85nKLgEgCpza/Rxb1YHaC2I06mD26O3bVSBqYgjvyePdUtt9OYJC6gBrIyBpDHH9oqfT8lVjaPTa2CJJxki/ZbMcUPk44NIe1x7gfDwrywrTsXYa29sYARoOoYVdKqrDGlRx4cajdj9Go9l26Q2atpG9YuSNRdhkNK+PJHLl3CsdEekYvURog+7JYLrwW0gOD2hwYBkADDnkVs6eW7ywJFGureyxxMO/Q7rrb5ED0Cv6yYyhlU8xZTZ7uOLA8u7nypLU9Ot79Yufis/8BSLoCiiigK32HnY/hr94VorfYedj+Gv3hQdT9Dp0S3ud75JuXGMZLZii4Ad9aZI97MiICqNImV8ohObajxAB0n5+dbOhmz0min1Z7N0+MHHAxQ5H2CrSbZYwojAXtZ+ZW4k99BWeksbC5ycaWC6MAatQHHC/tHlxPAV8Vk2GZRz4Nz1c+HE+PZ4+upDbziQFtLalGGCcdWkkghhxHM/Iag7GbeTDGQFjbUB5Iyy4UeJ4HjQXK2UGWGRRjUjIcDgCB9nk/ZW3b9u5RZIeMkTa1HPIKsjgDvOliQO8qK+fZzkyoBnBTWfDsgpw8OLVO0FPdp/ZCw2qxIpiEguZC8jyOSdYAxhiOHNu/lVe6X9Cdpz5a3u4+0RvUEYhdwDnAkUfYcZphGyMbFocdptToc6STzZfeMfmP214l2zHH58NF6XUhPpBlR8poEjY9GUMu4Wzd3HZYs4fAGACrHgABw1agB3Vedm7CvrGIkSoIQAEtWTfNnuUMgBGcchq7zVlk2lY7xJRcW+V1+TIhZtYwRhTk8e7jW1bma6cBI2it+Ot5AVkk8FjTmqnjlmwcchxyA9dFw5hMkihGdidC+SoUBcLnuyGI9dS68efzf8a9quOVZoPnkB1DH/ANen09/D00rOmXVbLtHaklw04ji3cejALSlkXBA5BePHPHnyq3dLp7lZ7f2Pr0E/zukEjG8jHH5z8maidmPeuU3rTgeywp4Y7Ggls8PJ1KOPpqvye+tNNePunftCkdLerPaAuotzcTXMDPGGZ5cPECQGLrkAjHevzeLwOQQMZ7gfR6fSKom1Lu9FxdrHvtPYEeFOBloxlCRjkX+3NfZ0XvLqS9O93u7MIJDKQobTFyJHPOuojLEzrSZ4sxXtuF2C45VlGyK9Vg1ayqj00thNFcMcfzESlD//AEJEjD0dlIx/WNLw01dq7HeW2miDKGlkLEnONOpeH9hQKrPtBl/0qfMatpaI+XX9N5OPDWYvOlLuj2H+C391M3q4mLWWk/sSyKPUcP8A+eoSbq+lKkb1OII8k99WnonsdrOJkdgxMhfhnkVUY4/BqL2iU+o8nFmpHSdpW8tVlQq3L+701Ttm9ALTWZWiTXqYEgBuAYjhngOXLHz1eKiH2YWl1ksAx7ShiFwvk5XkcjOTzzjwqtxxsywVJGZNOhUEUYX9kBizZPiSR81bLuN2OvHmyCg98eBY/wBnUo9ZqRjQKAAAAOQHKskUCS63Tm4uCP8AVJ/7rCkXTw61oQk06jOBaTAZOTgewMDNI+gKKKKArfYedj+Gv3hWit9h52P4a/eFB1j1e+auPjTfuoqs8sQYYYAj0jNVjq981cfGm/dRV56x9pX0FvGuy4t5PLJu86dW7XQx3nEhVwQOLcONB9zdI7KK8Wx3ii5cahEEflpL8WC6QdKk4JzjHiKlF2ZCDkRJnAHkDkM4H2mufOh+zZrXpXBFdSb2cFmlfJOXls2kPE8TjXjPo5CujqDVHAq+SAOGOAxw54rZWaKDFfFtHasFsM3E0UQPIySJGD6ixFfaaS9h1WT7Qv7m422zAMcwiKVTkMW7GcEqqKFAGBnVz4GgcNpLHIoeIoynkyEMD6iOdbwKRnVfbts7pFdWEEjSW4WTVkjhoCMrNjhqBbQSMcz8j0oMUVmig84rXNKsalnYKo4lmICgeJJ4Ct1LbrS6F3m1p7ZI5Y1s0KmVdbCTUz4eQLp0thMacnmW8aC9bO2rBcgm2mimA5mKRJAPWVJxX24rnrbWwE2NtywTZUsjO7IJIywZgGkCsrlQOyy54EcNJPhjoegxRWaKDFYdgBk8AOZ7gPTXqlV1x9JJHxsux7U8yM1wR/yduFLMpPdqUEn+j3doUDI2btWC6Ba2mimUHDGKRJADzwShOD6K+ylF/Ju/Ubn4z/6S03qDFeJZVTixCjlxIAz4ca2Ul/5Rl4XFjaLjMkjyHJwAQFjQnwH84/H0UDg9mR/6RP7Q/wAa30idg9VezZplFttVZpEYNoTdMTpIOcBuI9Ip7UCR63/1m5+Kz/wFIunr1v8A6xc/FZ/4CkVQFFFFAVvsPOx/DX7wrRW+w87H8NfvCg6x6vPNXHxpv3UVWo1VerzzVx8ab91FVqoEZJ/n18o/7uFPINVKfq9U7b/Sm/bVkfzWgaeFvuPLznlx5VdsUGaKxRQZpb9ZnT97dxYbNG9vpcL2QG3OocCRyLkcQDwA4nhjLGfODjn3eukZJ1NbRad7j2fEszs7s671W1PnVggZGcmgvfVf0D/RcbyztvLubjM+SdIJ1aFY8Tx4lu8+oVeqWPQboDtCyvUmur8zxKrgxmSZsllIBw/DgTTNoM0ViigzUTedJLWK4S2kmRZ306Iie02rlw9ODUrVC6yurobVaOaGXcXMQwj4JDKDqUNjipViSGHLJ4HhgKJ022N7WbiC+sZWkaWSRZUnEbls4dtDKoKg8QccRw491PS1m3iK4BAZQwB58QDx+elDszqmu7m4jl23eeyFjxpjVpJNQBB0lpAulSQM4GT4jnThAoPVFYooI/pJtE2tncTqAxigllCngCY0LAH0cK5v6KdYMVqLyW4gknu7oSK8+tRpRx5KjHAZ4n4KjurqA18+0LfewyRg4Lo6A+GpSM/bQITqE6XLby+wDGS1xMziTUAq6YicFcZPkfbXQlUvqy6Etse3lieUS7yXeZClcdkLjBJ8KudBmll076HWO1NqQi4vdEwRUFqrJrZF1ycAeKkgsc45CmZS86yurx9oSx3VnMILuIBVYlgrBSSvaXJRgSeIBznBoF/1s9DIdi+xbvZzPE+9K6dZbDKNQkUtxHIgg5ByOXHL8sZzJFG5GCyIxHgWUHH20orHqv2he3Ucu3LpZY4iCsaktqAOSh7KqikhckAkgY4cCHGBQJLrf/WLn4rP/AUi6enW/wDrNz8Vn/gKRdAUUUUBW21cK6k8gyk+oHNaqKB77C61La0Eqq0Th5mkBJuEOCqqARuDxwmeffUn7ttv4Q/SXP5audaKDor3bbfwh+kufy1Hu22/hD9Jc/lq51ooOivdtt/CH6S5/LUe7bb+EP0lz+WrnWig6K92238IfpLn8tR7ttv4Q/SXP5audgKa/VLY3LW88UmzWubO5wHkBjjdcAjVEZSFfHoIwRz4YoLn7tlv4Q/SXP5ase7bb+EP0lz+Wqg9b7XAEELbO9h2sLOsDdli5JPlPGdCkqoOjiQdXE91M6PdFrvaGv2HC0u7068FRp16tOdRHPS3zUDxPXZb+EP0lz+Wo92y38IfpLn8tXO8iFSQeBBIPrHCrHP0C2hHbm4ktnSEJvC7si4QjOSGbIPoxmgc3u2W/hD9Jc/lqx7ttv4Q/SXP5akDszZc11IIreJ5ZDyVFLHHiQOQHeeQq0SdVW1lXUbNsYzwlhLf2Q+fsoGt7ttv4Q/SXP5aj3bbfwh+kufy1c9XVs8TlJUZHU4ZWUqynwZTxBqWuOiV5HaLdvAwt2ClZNSYIc4XhnPEnwoHf7ttv4Q/SXP5aj3bbfwh+kufy1c60UHRXu22/hD9Jc/lqPdtt/CH6S5/LUkrXodey2hu47dzbhXcyZXGmMkO2Cc4Glu7uNQVB0V7ttv4Q/SXP5aj3bbfwh+kufy1c60UHRXu22/hD9Jc/lqPdtt/CH6S5/LVzrRQdFe7bb+EP0lz+Wo92238IfpLn8tXOtFA0em3TG3vjPKJEDNA8aRqJmJZzbDyniQAAQE/LSuoooCiiigKKKKAooooCiiigKKKKDfYhN6m9zu9a68c9GRqxj0ZrqLrC/Sa20H6CEekDt6RGX0YXd7oSdjTjOe/ycVzJsPZxurmGAOqGWRIwzZ0hnOBnAJ5kU0Nq7S2t0XMMO/Se3ZMx64y0SsCQYlJw4wMHAIGG4DhQSG0OsRv0ZNZ7etLkTyLIiuIFRG4DdydsgalfjlQR2VNe/5M3PaH/Nf4irR0F6Sr0ks7iK9tQFXQjEZMblwTmMnijrgHmSMqc1XP5OEWiTaaghtLWy6hyODcDI9dB46sergLI+0dor2QzyW8RUnIBLCZ1xk+Krjjz8M0nrP6xJNqy6I8pao2Y05Fz/pJPT4Duz45NXuy65DJtkI4EdkSYO1gMHLACdz3doYxnAVieJFU7ro6F+wLzfQri3uCzLgcI5ebx+AB8pfRkDyaC+9HGj6PdHVvBGrz3CRuSeBdpuMSE8wqoc478NyzS+tuuXaiza2ljdM+aMKCPHgCoDj+1V/6T2DbU6KWhtQZHhjt30LxYmCMwyqB3kZc459mkBFEXYKgLMSFUKCSzE4AAHEkmgenW7YQ7S2NBtWJAsgWIsf2jHIwQxsRzKyMMH4XjW7pP/mZB/srX96tZ6Y2n6O6Ix2s3ZlcQrpJyRK04uHX04w44eFY6Uf5mQf7K1/eLQIKvq2ZYvcTRwxDLyOkaD+k7BR9pr5aav8AJ86P7+/e6cdi2Ts+G+lBUevCaz6CVoHRZXFtaPbbKGCWtX0g44xxaUIYd5fMh/qNXLfTHYhsL+4tj/ychC+mNsNGT60ZTXQW0tlbPm2om0TtRFljKaEFxb7sIgwY8Hjhsvnj+2eVVH+UPsMMLa/iwysohdlOVIOXicEcCCC4z8GgSVFFFAUUUUBRRRQFFFFAUUUUBRRRQFFFFAUUUUBRRRQeo3KkEEggggjgQRyIPcacuw+vEGARbStd8QADIpXt473jcYB8SDz7hSYooHD0k67S8DQbPt/Y4ZSpkJXUoI47tFACn+lk48KrfVb1gLsb2TqgaXfbnGHCad1vPEHOd59lUKig23Mut2b3zFses5xTHn60EudkiwvrdpWCBVnEgDBk81JgqSWAwDx7XHxNLOigunQDrGuNkEqiiWBjqaFiRhsY1RuM6DwGeBB8O+mC3XjaLmRLBt8Rz1Rrk+mQAt9lIqigsvTjppcbWmDz4VFzu4lzoQE8efEscDLd+O4cKvvRvrnitLGC2ezaTdRqhbeqAxXv0lTik7RQPL3dLb/9d/0if+yoGz62Y7e1vIra1ZJbma6m3u9GEe4ZtJC6f2EKj1r6aVdFAUxY+slH2J+jbm3aQiMokwkC6dLaoTp0/sEKOfEL6aXVFBk1iis0GKKKzQYooooCiis0GKKKKD//2Q=="/>
          <p:cNvSpPr>
            <a:spLocks noChangeAspect="1" noChangeArrowheads="1"/>
          </p:cNvSpPr>
          <p:nvPr/>
        </p:nvSpPr>
        <p:spPr bwMode="auto">
          <a:xfrm>
            <a:off x="155575" y="-1935163"/>
            <a:ext cx="48482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425554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a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4625" lvl="1" indent="-174625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dirty="0" err="1" smtClean="0"/>
              <a:t>Aritzeta</a:t>
            </a:r>
            <a:r>
              <a:rPr lang="cs-CZ" dirty="0" smtClean="0"/>
              <a:t>, A., </a:t>
            </a:r>
            <a:r>
              <a:rPr lang="cs-CZ" dirty="0" err="1" smtClean="0"/>
              <a:t>Swailes</a:t>
            </a:r>
            <a:r>
              <a:rPr lang="cs-CZ" dirty="0" smtClean="0"/>
              <a:t>, S., &amp; Senior, B. (2007). </a:t>
            </a:r>
            <a:r>
              <a:rPr lang="cs-CZ" dirty="0" err="1" smtClean="0"/>
              <a:t>Belbin</a:t>
            </a:r>
            <a:r>
              <a:rPr lang="cs-CZ" dirty="0" smtClean="0"/>
              <a:t>'s Team Role Model: </a:t>
            </a:r>
            <a:r>
              <a:rPr lang="cs-CZ" dirty="0" err="1" smtClean="0"/>
              <a:t>Development</a:t>
            </a:r>
            <a:r>
              <a:rPr lang="cs-CZ" dirty="0" smtClean="0"/>
              <a:t>, Validity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Team </a:t>
            </a:r>
            <a:r>
              <a:rPr lang="cs-CZ" dirty="0" err="1" smtClean="0"/>
              <a:t>Building</a:t>
            </a:r>
            <a:r>
              <a:rPr lang="cs-CZ" dirty="0" smtClean="0"/>
              <a:t>. </a:t>
            </a:r>
            <a:r>
              <a:rPr lang="cs-CZ" i="1" dirty="0" err="1" smtClean="0"/>
              <a:t>Journal</a:t>
            </a:r>
            <a:r>
              <a:rPr lang="cs-CZ" i="1" dirty="0" smtClean="0"/>
              <a:t> Of Management </a:t>
            </a:r>
            <a:r>
              <a:rPr lang="cs-CZ" i="1" dirty="0" err="1" smtClean="0"/>
              <a:t>Studies</a:t>
            </a:r>
            <a:r>
              <a:rPr lang="cs-CZ" dirty="0" smtClean="0"/>
              <a:t>, </a:t>
            </a:r>
            <a:r>
              <a:rPr lang="cs-CZ" i="1" dirty="0" smtClean="0"/>
              <a:t>44</a:t>
            </a:r>
            <a:r>
              <a:rPr lang="cs-CZ" dirty="0" smtClean="0"/>
              <a:t>(1), 96-118. </a:t>
            </a:r>
          </a:p>
          <a:p>
            <a:pPr marL="174625" lvl="1" indent="-174625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0" err="1" smtClean="0"/>
              <a:t>Belbin</a:t>
            </a:r>
            <a:r>
              <a:rPr lang="cs-CZ" sz="1800" dirty="0"/>
              <a:t>, R. (2012). </a:t>
            </a:r>
            <a:r>
              <a:rPr lang="cs-CZ" sz="1800" i="1" dirty="0"/>
              <a:t>Manažerské týmy: proč některé uspějí a jiné selžou</a:t>
            </a:r>
            <a:r>
              <a:rPr lang="cs-CZ" sz="1800" dirty="0"/>
              <a:t>. (Vyd. </a:t>
            </a:r>
            <a:r>
              <a:rPr lang="cs-CZ" sz="1800" dirty="0" smtClean="0"/>
              <a:t>1.) Praha</a:t>
            </a:r>
            <a:r>
              <a:rPr lang="cs-CZ" sz="1800" dirty="0"/>
              <a:t>: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 Česká republika.</a:t>
            </a:r>
            <a:r>
              <a:rPr lang="cs-CZ" sz="1800" dirty="0" smtClean="0"/>
              <a:t> 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smtClean="0"/>
              <a:t> </a:t>
            </a:r>
            <a:r>
              <a:rPr lang="cs-CZ" sz="1800" dirty="0" err="1" smtClean="0"/>
              <a:t>Belbin</a:t>
            </a:r>
            <a:r>
              <a:rPr lang="cs-CZ" sz="1800" dirty="0"/>
              <a:t>, R. (2012). </a:t>
            </a:r>
            <a:r>
              <a:rPr lang="cs-CZ" sz="1800" i="1" dirty="0"/>
              <a:t>Týmové role v práci</a:t>
            </a:r>
            <a:r>
              <a:rPr lang="cs-CZ" sz="1800" dirty="0"/>
              <a:t>. (Vyd. </a:t>
            </a:r>
            <a:r>
              <a:rPr lang="cs-CZ" sz="1800" dirty="0" smtClean="0"/>
              <a:t>1.) Praha</a:t>
            </a:r>
            <a:r>
              <a:rPr lang="cs-CZ" sz="1800" dirty="0"/>
              <a:t>: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 Česká </a:t>
            </a:r>
            <a:r>
              <a:rPr lang="cs-CZ" sz="1800" dirty="0" smtClean="0"/>
              <a:t>republika.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smtClean="0"/>
              <a:t> </a:t>
            </a:r>
            <a:r>
              <a:rPr lang="cs-CZ" sz="1800" dirty="0" err="1" smtClean="0"/>
              <a:t>Belbin</a:t>
            </a:r>
            <a:r>
              <a:rPr lang="cs-CZ" sz="1800" dirty="0"/>
              <a:t>, R. (2013). </a:t>
            </a:r>
            <a:r>
              <a:rPr lang="cs-CZ" sz="1800" i="1" dirty="0"/>
              <a:t>Nové obzory týmů</a:t>
            </a:r>
            <a:r>
              <a:rPr lang="cs-CZ" sz="1800" dirty="0"/>
              <a:t>. (Vyd. </a:t>
            </a:r>
            <a:r>
              <a:rPr lang="cs-CZ" sz="1800" dirty="0" smtClean="0"/>
              <a:t>1.) Praha</a:t>
            </a:r>
            <a:r>
              <a:rPr lang="cs-CZ" sz="1800" dirty="0"/>
              <a:t>: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 Česká republika</a:t>
            </a:r>
            <a:r>
              <a:rPr lang="cs-CZ" sz="1800" dirty="0" smtClean="0"/>
              <a:t>.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err="1" smtClean="0"/>
              <a:t>Broucek</a:t>
            </a:r>
            <a:r>
              <a:rPr lang="cs-CZ" sz="1800" dirty="0" smtClean="0"/>
              <a:t>, W. G., &amp; </a:t>
            </a:r>
            <a:r>
              <a:rPr lang="cs-CZ" sz="1800" dirty="0" err="1" smtClean="0"/>
              <a:t>Randell</a:t>
            </a:r>
            <a:r>
              <a:rPr lang="cs-CZ" sz="1800" dirty="0" smtClean="0"/>
              <a:t>, G. (1996). </a:t>
            </a:r>
            <a:r>
              <a:rPr lang="cs-CZ" sz="1800" dirty="0" err="1" smtClean="0"/>
              <a:t>An</a:t>
            </a:r>
            <a:r>
              <a:rPr lang="cs-CZ" sz="1800" dirty="0" smtClean="0"/>
              <a:t> </a:t>
            </a:r>
            <a:r>
              <a:rPr lang="cs-CZ" sz="1800" dirty="0" err="1" smtClean="0"/>
              <a:t>assessment</a:t>
            </a:r>
            <a:r>
              <a:rPr lang="cs-CZ" sz="1800" dirty="0" smtClean="0"/>
              <a:t> of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construct</a:t>
            </a:r>
            <a:r>
              <a:rPr lang="cs-CZ" sz="1800" dirty="0" smtClean="0"/>
              <a:t> validity of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Belbin</a:t>
            </a:r>
            <a:r>
              <a:rPr lang="cs-CZ" sz="1800" dirty="0" smtClean="0"/>
              <a:t> </a:t>
            </a:r>
            <a:r>
              <a:rPr lang="cs-CZ" sz="1800" dirty="0" err="1" smtClean="0"/>
              <a:t>self</a:t>
            </a:r>
            <a:r>
              <a:rPr lang="cs-CZ" sz="1800" dirty="0" smtClean="0"/>
              <a:t>-</a:t>
            </a:r>
            <a:r>
              <a:rPr lang="cs-CZ" sz="1800" dirty="0" err="1" smtClean="0"/>
              <a:t>perception</a:t>
            </a:r>
            <a:r>
              <a:rPr lang="cs-CZ" sz="1800" dirty="0" smtClean="0"/>
              <a:t> </a:t>
            </a:r>
            <a:r>
              <a:rPr lang="cs-CZ" sz="1800" dirty="0" err="1" smtClean="0"/>
              <a:t>inventory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observer’s</a:t>
            </a:r>
            <a:r>
              <a:rPr lang="cs-CZ" sz="1800" dirty="0" smtClean="0"/>
              <a:t> </a:t>
            </a:r>
            <a:r>
              <a:rPr lang="cs-CZ" sz="1800" dirty="0" err="1" smtClean="0"/>
              <a:t>assessment</a:t>
            </a:r>
            <a:r>
              <a:rPr lang="cs-CZ" sz="1800" dirty="0" smtClean="0"/>
              <a:t> from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perspective</a:t>
            </a:r>
            <a:r>
              <a:rPr lang="cs-CZ" sz="1800" dirty="0" smtClean="0"/>
              <a:t> of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five</a:t>
            </a:r>
            <a:r>
              <a:rPr lang="cs-CZ" sz="1800" dirty="0" smtClean="0"/>
              <a:t>-</a:t>
            </a:r>
            <a:r>
              <a:rPr lang="cs-CZ" sz="1800" dirty="0" err="1" smtClean="0"/>
              <a:t>factor</a:t>
            </a:r>
            <a:r>
              <a:rPr lang="cs-CZ" sz="1800" dirty="0" smtClean="0"/>
              <a:t> model. </a:t>
            </a:r>
            <a:r>
              <a:rPr lang="cs-CZ" sz="1800" dirty="0" err="1" smtClean="0"/>
              <a:t>Journal</a:t>
            </a:r>
            <a:r>
              <a:rPr lang="cs-CZ" sz="1800" dirty="0" smtClean="0"/>
              <a:t> of </a:t>
            </a:r>
            <a:r>
              <a:rPr lang="cs-CZ" sz="1800" dirty="0" err="1" smtClean="0"/>
              <a:t>Occupational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Organizational</a:t>
            </a:r>
            <a:r>
              <a:rPr lang="cs-CZ" sz="1800" dirty="0" smtClean="0"/>
              <a:t> Psychology, 69, 389–405.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/>
              <a:t> </a:t>
            </a:r>
            <a:r>
              <a:rPr lang="en-US" sz="1800" dirty="0" err="1" smtClean="0"/>
              <a:t>Dulewicz</a:t>
            </a:r>
            <a:r>
              <a:rPr lang="en-US" sz="1800" dirty="0" smtClean="0"/>
              <a:t>, V</a:t>
            </a:r>
            <a:r>
              <a:rPr lang="cs-CZ" sz="1800" dirty="0" smtClean="0"/>
              <a:t>. (1995).</a:t>
            </a:r>
            <a:r>
              <a:rPr lang="en-US" sz="1800" dirty="0" smtClean="0"/>
              <a:t> </a:t>
            </a:r>
            <a:r>
              <a:rPr lang="en-US" sz="1800" dirty="0"/>
              <a:t>A validation of Belbin's team roles from 16PF and OPQ using bosses' ratings of competence</a:t>
            </a:r>
            <a:r>
              <a:rPr lang="en-US" sz="1800" dirty="0" smtClean="0"/>
              <a:t>.</a:t>
            </a:r>
            <a:r>
              <a:rPr lang="cs-CZ" sz="1800" dirty="0" smtClean="0"/>
              <a:t> </a:t>
            </a:r>
            <a:r>
              <a:rPr lang="en-US" sz="1800" i="1" dirty="0" smtClean="0"/>
              <a:t>Journal </a:t>
            </a:r>
            <a:r>
              <a:rPr lang="en-US" sz="1800" i="1" dirty="0"/>
              <a:t>of </a:t>
            </a:r>
            <a:r>
              <a:rPr lang="en-US" sz="1800" i="1" dirty="0" smtClean="0"/>
              <a:t>Occupational</a:t>
            </a:r>
            <a:r>
              <a:rPr lang="cs-CZ" sz="1800" dirty="0"/>
              <a:t>,</a:t>
            </a:r>
            <a:r>
              <a:rPr lang="en-US" sz="1800" dirty="0"/>
              <a:t> 68(2</a:t>
            </a:r>
            <a:r>
              <a:rPr lang="en-US" sz="1800" dirty="0" smtClean="0"/>
              <a:t>)</a:t>
            </a:r>
            <a:r>
              <a:rPr lang="cs-CZ" sz="1800" dirty="0" smtClean="0"/>
              <a:t>,</a:t>
            </a:r>
            <a:r>
              <a:rPr lang="en-US" sz="1800" dirty="0" smtClean="0"/>
              <a:t> 81-99</a:t>
            </a:r>
            <a:r>
              <a:rPr lang="cs-CZ" sz="1800" dirty="0" smtClean="0"/>
              <a:t>.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Fisher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cs-CZ" sz="18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S.G., Hunter, T.A.</a:t>
            </a:r>
            <a:r>
              <a:rPr lang="cs-CZ" sz="18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&amp; 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MacRosson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W.D.K. (2001). A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validation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study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Belbin's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team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roles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European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Journal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cs-CZ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Organizational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Psychology, 10(2), 121-144.</a:t>
            </a:r>
            <a:endParaRPr lang="cs-CZ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smtClean="0"/>
              <a:t>Van </a:t>
            </a:r>
            <a:r>
              <a:rPr lang="cs-CZ" sz="1800" dirty="0" err="1" smtClean="0"/>
              <a:t>Dierendonck</a:t>
            </a:r>
            <a:r>
              <a:rPr lang="cs-CZ" sz="1800" dirty="0" smtClean="0"/>
              <a:t>, D., &amp; </a:t>
            </a:r>
            <a:r>
              <a:rPr lang="cs-CZ" sz="1800" dirty="0" err="1" smtClean="0"/>
              <a:t>Groen</a:t>
            </a:r>
            <a:r>
              <a:rPr lang="cs-CZ" sz="1800" dirty="0" smtClean="0"/>
              <a:t>, R. (2011). </a:t>
            </a:r>
            <a:r>
              <a:rPr lang="cs-CZ" sz="1800" dirty="0" err="1" smtClean="0"/>
              <a:t>Belbin</a:t>
            </a:r>
            <a:r>
              <a:rPr lang="cs-CZ" sz="1800" dirty="0" smtClean="0"/>
              <a:t> </a:t>
            </a:r>
            <a:r>
              <a:rPr lang="cs-CZ" sz="1800" dirty="0" err="1" smtClean="0"/>
              <a:t>revisited</a:t>
            </a:r>
            <a:r>
              <a:rPr lang="cs-CZ" sz="1800" dirty="0" smtClean="0"/>
              <a:t>: A </a:t>
            </a:r>
            <a:r>
              <a:rPr lang="cs-CZ" sz="1800" dirty="0" err="1" smtClean="0"/>
              <a:t>multitrait</a:t>
            </a:r>
            <a:r>
              <a:rPr lang="cs-CZ" sz="1800" dirty="0" smtClean="0"/>
              <a:t>–</a:t>
            </a:r>
            <a:r>
              <a:rPr lang="cs-CZ" sz="1800" dirty="0" err="1" smtClean="0"/>
              <a:t>multimethod</a:t>
            </a:r>
            <a:r>
              <a:rPr lang="cs-CZ" sz="1800" dirty="0" smtClean="0"/>
              <a:t> </a:t>
            </a:r>
            <a:r>
              <a:rPr lang="cs-CZ" sz="1800" dirty="0" err="1" smtClean="0"/>
              <a:t>investigation</a:t>
            </a:r>
            <a:r>
              <a:rPr lang="cs-CZ" sz="1800" dirty="0" smtClean="0"/>
              <a:t> of a team role instrument. </a:t>
            </a:r>
            <a:r>
              <a:rPr lang="cs-CZ" sz="1800" i="1" dirty="0" err="1" smtClean="0"/>
              <a:t>European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Journal</a:t>
            </a:r>
            <a:r>
              <a:rPr lang="cs-CZ" sz="1800" i="1" dirty="0" smtClean="0"/>
              <a:t> Of </a:t>
            </a:r>
            <a:r>
              <a:rPr lang="cs-CZ" sz="1800" i="1" dirty="0" err="1" smtClean="0"/>
              <a:t>Work</a:t>
            </a:r>
            <a:r>
              <a:rPr lang="cs-CZ" sz="1800" i="1" dirty="0" smtClean="0"/>
              <a:t> And </a:t>
            </a:r>
            <a:r>
              <a:rPr lang="cs-CZ" sz="1800" i="1" dirty="0" err="1" smtClean="0"/>
              <a:t>Organizational</a:t>
            </a:r>
            <a:r>
              <a:rPr lang="cs-CZ" sz="1800" i="1" dirty="0" smtClean="0"/>
              <a:t> Psychology</a:t>
            </a:r>
            <a:r>
              <a:rPr lang="cs-CZ" sz="1800" dirty="0" smtClean="0"/>
              <a:t>, </a:t>
            </a:r>
            <a:r>
              <a:rPr lang="cs-CZ" sz="1800" i="1" dirty="0" smtClean="0"/>
              <a:t>20</a:t>
            </a:r>
            <a:r>
              <a:rPr lang="cs-CZ" sz="1800" dirty="0" smtClean="0"/>
              <a:t>(3), 345-366. </a:t>
            </a:r>
            <a:r>
              <a:rPr lang="cs-CZ" sz="1800" dirty="0" err="1" smtClean="0"/>
              <a:t>doi</a:t>
            </a:r>
            <a:r>
              <a:rPr lang="cs-CZ" sz="1800" dirty="0" smtClean="0"/>
              <a:t>:10.1080/13594321003590580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smtClean="0"/>
              <a:t> Informace získané ze schůzky s Ing. Janem Stejskalem, 3. 11. 2015</a:t>
            </a:r>
          </a:p>
          <a:p>
            <a:pPr marL="174625" indent="-174625">
              <a:buFont typeface="Wingdings" panose="05000000000000000000" pitchFamily="2" charset="2"/>
              <a:buChar char="Ø"/>
            </a:pPr>
            <a:r>
              <a:rPr lang="cs-CZ" sz="1800" dirty="0" smtClean="0"/>
              <a:t> http://www.</a:t>
            </a:r>
            <a:r>
              <a:rPr lang="cs-CZ" sz="1800" dirty="0" err="1" smtClean="0"/>
              <a:t>belbin.com</a:t>
            </a:r>
            <a:r>
              <a:rPr lang="cs-CZ" sz="1800" dirty="0" smtClean="0"/>
              <a:t>/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 smtClean="0"/>
          </a:p>
        </p:txBody>
      </p:sp>
      <p:pic>
        <p:nvPicPr>
          <p:cNvPr id="8194" name="Picture 2" descr="http://www.leadershipsolutions.co.nz/images/12168%20Completer%20Finisher%20Icon-SCRE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33721" y="0"/>
            <a:ext cx="1458279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thorntonlibrary.org/Stack%20Books.jpg"/>
          <p:cNvPicPr>
            <a:picLocks noChangeAspect="1" noChangeArrowheads="1"/>
          </p:cNvPicPr>
          <p:nvPr/>
        </p:nvPicPr>
        <p:blipFill>
          <a:blip r:embed="rId3" cstate="print"/>
          <a:srcRect b="2768"/>
          <a:stretch>
            <a:fillRect/>
          </a:stretch>
        </p:blipFill>
        <p:spPr bwMode="auto">
          <a:xfrm>
            <a:off x="10418039" y="5029309"/>
            <a:ext cx="1773961" cy="12587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0139376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1524</TotalTime>
  <Words>496</Words>
  <Application>Microsoft Office PowerPoint</Application>
  <PresentationFormat>Vlastní</PresentationFormat>
  <Paragraphs>73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Retrospektiva</vt:lpstr>
      <vt:lpstr>Belbinův test týmových rolí</vt:lpstr>
      <vt:lpstr>Jak to začalo?</vt:lpstr>
      <vt:lpstr>Hlavní myšlenka</vt:lpstr>
      <vt:lpstr>Praxe</vt:lpstr>
      <vt:lpstr>Struktura testu</vt:lpstr>
      <vt:lpstr>Pozitiva a limity</vt:lpstr>
      <vt:lpstr>Výzkumy</vt:lpstr>
      <vt:lpstr>Naše hodnocení</vt:lpstr>
      <vt:lpstr>Zdroje a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 Čápová</dc:creator>
  <cp:lastModifiedBy>Tereza</cp:lastModifiedBy>
  <cp:revision>46</cp:revision>
  <dcterms:created xsi:type="dcterms:W3CDTF">2015-11-09T15:05:38Z</dcterms:created>
  <dcterms:modified xsi:type="dcterms:W3CDTF">2015-12-08T19:12:35Z</dcterms:modified>
</cp:coreProperties>
</file>