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1" r:id="rId4"/>
    <p:sldId id="259" r:id="rId5"/>
    <p:sldId id="260"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7F9B0-08CA-4AFC-8B97-5F81551D7155}" type="datetimeFigureOut">
              <a:rPr lang="cs-CZ" smtClean="0"/>
              <a:t>7.12.2015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5ED1C8-309E-4E42-B9AA-65EFB4C1EE74}"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85ED1C8-309E-4E42-B9AA-65EFB4C1EE74}" type="slidenum">
              <a:rPr lang="cs-CZ" smtClean="0"/>
              <a:t>7</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mtClean="0"/>
              <a:t>https://www.youtube.com/watch?v=Fd8wKKfN7sM</a:t>
            </a:r>
          </a:p>
          <a:p>
            <a:endParaRPr lang="cs-CZ" dirty="0"/>
          </a:p>
        </p:txBody>
      </p:sp>
      <p:sp>
        <p:nvSpPr>
          <p:cNvPr id="4" name="Zástupný symbol pro číslo snímku 3"/>
          <p:cNvSpPr>
            <a:spLocks noGrp="1"/>
          </p:cNvSpPr>
          <p:nvPr>
            <p:ph type="sldNum" sz="quarter" idx="10"/>
          </p:nvPr>
        </p:nvSpPr>
        <p:spPr/>
        <p:txBody>
          <a:bodyPr/>
          <a:lstStyle/>
          <a:p>
            <a:fld id="{085ED1C8-309E-4E42-B9AA-65EFB4C1EE74}" type="slidenum">
              <a:rPr lang="cs-CZ" smtClean="0"/>
              <a:t>8</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https://www.youtube.com/watch?v=rHk4TGWx0ZM</a:t>
            </a:r>
            <a:endParaRPr lang="cs-CZ" dirty="0"/>
          </a:p>
        </p:txBody>
      </p:sp>
      <p:sp>
        <p:nvSpPr>
          <p:cNvPr id="4" name="Zástupný symbol pro číslo snímku 3"/>
          <p:cNvSpPr>
            <a:spLocks noGrp="1"/>
          </p:cNvSpPr>
          <p:nvPr>
            <p:ph type="sldNum" sz="quarter" idx="10"/>
          </p:nvPr>
        </p:nvSpPr>
        <p:spPr/>
        <p:txBody>
          <a:bodyPr/>
          <a:lstStyle/>
          <a:p>
            <a:fld id="{085ED1C8-309E-4E42-B9AA-65EFB4C1EE74}" type="slidenum">
              <a:rPr lang="cs-CZ" smtClean="0"/>
              <a:t>12</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https://www.youtube.com/watch?v=eTMv2FmSXWg</a:t>
            </a:r>
            <a:endParaRPr lang="cs-CZ" dirty="0"/>
          </a:p>
        </p:txBody>
      </p:sp>
      <p:sp>
        <p:nvSpPr>
          <p:cNvPr id="4" name="Zástupný symbol pro číslo snímku 3"/>
          <p:cNvSpPr>
            <a:spLocks noGrp="1"/>
          </p:cNvSpPr>
          <p:nvPr>
            <p:ph type="sldNum" sz="quarter" idx="10"/>
          </p:nvPr>
        </p:nvSpPr>
        <p:spPr/>
        <p:txBody>
          <a:bodyPr/>
          <a:lstStyle/>
          <a:p>
            <a:fld id="{085ED1C8-309E-4E42-B9AA-65EFB4C1EE74}" type="slidenum">
              <a:rPr lang="cs-CZ" smtClean="0"/>
              <a:t>14</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7E7CD5C2-F213-4F18-A298-45ADEA259E08}" type="datetimeFigureOut">
              <a:rPr lang="cs-CZ" smtClean="0"/>
              <a:t>7.12.2015</a:t>
            </a:fld>
            <a:endParaRPr lang="cs-CZ"/>
          </a:p>
        </p:txBody>
      </p:sp>
      <p:sp>
        <p:nvSpPr>
          <p:cNvPr id="19" name="Zástupný symbol pro zápatí 18"/>
          <p:cNvSpPr>
            <a:spLocks noGrp="1"/>
          </p:cNvSpPr>
          <p:nvPr>
            <p:ph type="ftr" sz="quarter" idx="11"/>
          </p:nvPr>
        </p:nvSpPr>
        <p:spPr/>
        <p:txBody>
          <a:bodyPr/>
          <a:lstStyle/>
          <a:p>
            <a:endParaRPr lang="cs-CZ"/>
          </a:p>
        </p:txBody>
      </p:sp>
      <p:sp>
        <p:nvSpPr>
          <p:cNvPr id="27" name="Zástupný symbol pro číslo snímku 26"/>
          <p:cNvSpPr>
            <a:spLocks noGrp="1"/>
          </p:cNvSpPr>
          <p:nvPr>
            <p:ph type="sldNum" sz="quarter" idx="12"/>
          </p:nvPr>
        </p:nvSpPr>
        <p:spPr/>
        <p:txBody>
          <a:bodyPr/>
          <a:lstStyle/>
          <a:p>
            <a:fld id="{373C1EF3-4344-4DE2-9713-30B44293F551}"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E7CD5C2-F213-4F18-A298-45ADEA259E08}" type="datetimeFigureOut">
              <a:rPr lang="cs-CZ" smtClean="0"/>
              <a:t>7.12.2015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3C1EF3-4344-4DE2-9713-30B44293F551}"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E7CD5C2-F213-4F18-A298-45ADEA259E08}" type="datetimeFigureOut">
              <a:rPr lang="cs-CZ" smtClean="0"/>
              <a:t>7.12.2015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3C1EF3-4344-4DE2-9713-30B44293F551}"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E7CD5C2-F213-4F18-A298-45ADEA259E08}" type="datetimeFigureOut">
              <a:rPr lang="cs-CZ" smtClean="0"/>
              <a:t>7.12.2015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3C1EF3-4344-4DE2-9713-30B44293F551}"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7E7CD5C2-F213-4F18-A298-45ADEA259E08}" type="datetimeFigureOut">
              <a:rPr lang="cs-CZ" smtClean="0"/>
              <a:t>7.12.2015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3C1EF3-4344-4DE2-9713-30B44293F551}"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7E7CD5C2-F213-4F18-A298-45ADEA259E08}" type="datetimeFigureOut">
              <a:rPr lang="cs-CZ" smtClean="0"/>
              <a:t>7.12.2015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3C1EF3-4344-4DE2-9713-30B44293F551}"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7E7CD5C2-F213-4F18-A298-45ADEA259E08}" type="datetimeFigureOut">
              <a:rPr lang="cs-CZ" smtClean="0"/>
              <a:t>7.12.2015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73C1EF3-4344-4DE2-9713-30B44293F551}"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7E7CD5C2-F213-4F18-A298-45ADEA259E08}" type="datetimeFigureOut">
              <a:rPr lang="cs-CZ" smtClean="0"/>
              <a:t>7.12.2015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73C1EF3-4344-4DE2-9713-30B44293F551}"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E7CD5C2-F213-4F18-A298-45ADEA259E08}" type="datetimeFigureOut">
              <a:rPr lang="cs-CZ" smtClean="0"/>
              <a:t>7.12.2015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73C1EF3-4344-4DE2-9713-30B44293F551}"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7E7CD5C2-F213-4F18-A298-45ADEA259E08}" type="datetimeFigureOut">
              <a:rPr lang="cs-CZ" smtClean="0"/>
              <a:t>7.12.2015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3C1EF3-4344-4DE2-9713-30B44293F551}"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7E7CD5C2-F213-4F18-A298-45ADEA259E08}" type="datetimeFigureOut">
              <a:rPr lang="cs-CZ" smtClean="0"/>
              <a:t>7.12.2015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fld id="{373C1EF3-4344-4DE2-9713-30B44293F551}" type="slidenum">
              <a:rPr lang="cs-CZ" smtClean="0"/>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7CD5C2-F213-4F18-A298-45ADEA259E08}" type="datetimeFigureOut">
              <a:rPr lang="cs-CZ" smtClean="0"/>
              <a:t>7.12.2015</a:t>
            </a:fld>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3C1EF3-4344-4DE2-9713-30B44293F551}" type="slidenum">
              <a:rPr lang="cs-CZ" smtClean="0"/>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1052736"/>
            <a:ext cx="7851648" cy="1121296"/>
          </a:xfrm>
        </p:spPr>
        <p:txBody>
          <a:bodyPr>
            <a:normAutofit/>
          </a:bodyPr>
          <a:lstStyle/>
          <a:p>
            <a:pPr algn="ctr"/>
            <a:r>
              <a:rPr lang="cs-CZ" sz="4400" dirty="0" smtClean="0"/>
              <a:t>Vietnam </a:t>
            </a:r>
            <a:r>
              <a:rPr lang="cs-CZ" sz="4400" dirty="0" err="1" smtClean="0"/>
              <a:t>War</a:t>
            </a:r>
            <a:endParaRPr lang="cs-CZ" sz="4400" dirty="0"/>
          </a:p>
        </p:txBody>
      </p:sp>
      <p:sp>
        <p:nvSpPr>
          <p:cNvPr id="3" name="Podnadpis 2"/>
          <p:cNvSpPr>
            <a:spLocks noGrp="1"/>
          </p:cNvSpPr>
          <p:nvPr>
            <p:ph type="subTitle" idx="1"/>
          </p:nvPr>
        </p:nvSpPr>
        <p:spPr>
          <a:xfrm>
            <a:off x="611560" y="2708920"/>
            <a:ext cx="7854696" cy="848536"/>
          </a:xfrm>
        </p:spPr>
        <p:txBody>
          <a:bodyPr/>
          <a:lstStyle/>
          <a:p>
            <a:pPr algn="ctr"/>
            <a:r>
              <a:rPr lang="cs-CZ" dirty="0" err="1" smtClean="0"/>
              <a:t>Cold</a:t>
            </a:r>
            <a:r>
              <a:rPr lang="cs-CZ" dirty="0" smtClean="0"/>
              <a:t> </a:t>
            </a:r>
            <a:r>
              <a:rPr lang="cs-CZ" dirty="0" err="1" smtClean="0"/>
              <a:t>War</a:t>
            </a:r>
            <a:r>
              <a:rPr lang="cs-CZ" dirty="0" smtClean="0"/>
              <a:t> </a:t>
            </a:r>
            <a:r>
              <a:rPr lang="cs-CZ" dirty="0" err="1" smtClean="0"/>
              <a:t>History</a:t>
            </a:r>
            <a:endParaRPr lang="cs-CZ" dirty="0"/>
          </a:p>
        </p:txBody>
      </p:sp>
      <p:pic>
        <p:nvPicPr>
          <p:cNvPr id="1026" name="Picture 2" descr="C:\Users\dzun\Desktop\anti-war_vietnam_war_protest_rally.jpg"/>
          <p:cNvPicPr>
            <a:picLocks noChangeAspect="1" noChangeArrowheads="1"/>
          </p:cNvPicPr>
          <p:nvPr/>
        </p:nvPicPr>
        <p:blipFill>
          <a:blip r:embed="rId2" cstate="print"/>
          <a:srcRect/>
          <a:stretch>
            <a:fillRect/>
          </a:stretch>
        </p:blipFill>
        <p:spPr bwMode="auto">
          <a:xfrm>
            <a:off x="2627784" y="3501008"/>
            <a:ext cx="3692128" cy="281524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780696"/>
          </a:xfrm>
        </p:spPr>
        <p:txBody>
          <a:bodyPr>
            <a:normAutofit/>
          </a:bodyPr>
          <a:lstStyle/>
          <a:p>
            <a:pPr algn="ctr"/>
            <a:r>
              <a:rPr lang="cs-CZ" sz="4400" b="1" dirty="0" err="1" smtClean="0"/>
              <a:t>Nixon</a:t>
            </a:r>
            <a:r>
              <a:rPr lang="cs-CZ" sz="4400" b="1" dirty="0" smtClean="0"/>
              <a:t> </a:t>
            </a:r>
            <a:r>
              <a:rPr lang="cs-CZ" sz="4400" b="1" dirty="0" err="1" smtClean="0"/>
              <a:t>and</a:t>
            </a:r>
            <a:r>
              <a:rPr lang="cs-CZ" sz="4400" b="1" dirty="0" smtClean="0"/>
              <a:t> </a:t>
            </a:r>
            <a:r>
              <a:rPr lang="cs-CZ" sz="4400" b="1" dirty="0" err="1" smtClean="0"/>
              <a:t>end</a:t>
            </a:r>
            <a:r>
              <a:rPr lang="cs-CZ" sz="4400" b="1" dirty="0" smtClean="0"/>
              <a:t> </a:t>
            </a:r>
            <a:r>
              <a:rPr lang="cs-CZ" sz="4400" b="1" dirty="0" err="1" smtClean="0"/>
              <a:t>of</a:t>
            </a:r>
            <a:r>
              <a:rPr lang="cs-CZ" sz="4400" b="1" dirty="0" smtClean="0"/>
              <a:t> </a:t>
            </a:r>
            <a:r>
              <a:rPr lang="cs-CZ" sz="4400" b="1" dirty="0" err="1" smtClean="0"/>
              <a:t>the</a:t>
            </a:r>
            <a:r>
              <a:rPr lang="cs-CZ" sz="4400" b="1" dirty="0" smtClean="0"/>
              <a:t> Vietnam </a:t>
            </a:r>
            <a:r>
              <a:rPr lang="cs-CZ" sz="4400" b="1" dirty="0" err="1" smtClean="0"/>
              <a:t>War</a:t>
            </a:r>
            <a:endParaRPr lang="cs-CZ" sz="4400" b="1" dirty="0"/>
          </a:p>
        </p:txBody>
      </p:sp>
      <p:sp>
        <p:nvSpPr>
          <p:cNvPr id="4" name="Zástupný symbol pro obsah 3"/>
          <p:cNvSpPr>
            <a:spLocks noGrp="1"/>
          </p:cNvSpPr>
          <p:nvPr>
            <p:ph sz="half" idx="1"/>
          </p:nvPr>
        </p:nvSpPr>
        <p:spPr>
          <a:xfrm>
            <a:off x="179512" y="1628800"/>
            <a:ext cx="4896544" cy="5229200"/>
          </a:xfrm>
        </p:spPr>
        <p:txBody>
          <a:bodyPr>
            <a:normAutofit fontScale="92500" lnSpcReduction="20000"/>
          </a:bodyPr>
          <a:lstStyle/>
          <a:p>
            <a:r>
              <a:rPr lang="cs-CZ" dirty="0" err="1" smtClean="0"/>
              <a:t>Nixon</a:t>
            </a:r>
            <a:r>
              <a:rPr lang="en-US" dirty="0" smtClean="0"/>
              <a:t>’s Vietnam policy:</a:t>
            </a:r>
          </a:p>
          <a:p>
            <a:pPr>
              <a:buNone/>
            </a:pPr>
            <a:r>
              <a:rPr lang="en-US" dirty="0" smtClean="0"/>
              <a:t>1) “</a:t>
            </a:r>
            <a:r>
              <a:rPr lang="en-GB" b="1" dirty="0" err="1" smtClean="0"/>
              <a:t>Vietnamization</a:t>
            </a:r>
            <a:r>
              <a:rPr lang="en-GB" dirty="0" smtClean="0"/>
              <a:t>” </a:t>
            </a:r>
            <a:r>
              <a:rPr lang="cs-CZ" dirty="0" smtClean="0"/>
              <a:t>- r</a:t>
            </a:r>
            <a:r>
              <a:rPr lang="en-GB" dirty="0" err="1" smtClean="0"/>
              <a:t>esponsibility</a:t>
            </a:r>
            <a:r>
              <a:rPr lang="en-GB" dirty="0" smtClean="0"/>
              <a:t> </a:t>
            </a:r>
            <a:r>
              <a:rPr lang="en-GB" dirty="0" smtClean="0"/>
              <a:t>for fighting would be turned over to the </a:t>
            </a:r>
            <a:r>
              <a:rPr lang="en-GB" dirty="0" smtClean="0"/>
              <a:t>Vietnamese</a:t>
            </a:r>
            <a:endParaRPr lang="cs-CZ" dirty="0" smtClean="0"/>
          </a:p>
          <a:p>
            <a:pPr>
              <a:buNone/>
            </a:pPr>
            <a:r>
              <a:rPr lang="cs-CZ" dirty="0" smtClean="0"/>
              <a:t>2) </a:t>
            </a:r>
            <a:r>
              <a:rPr lang="en-GB" dirty="0" smtClean="0"/>
              <a:t>“</a:t>
            </a:r>
            <a:r>
              <a:rPr lang="en-GB" b="1" dirty="0" smtClean="0"/>
              <a:t>madman</a:t>
            </a:r>
            <a:r>
              <a:rPr lang="en-GB" dirty="0" smtClean="0"/>
              <a:t>” </a:t>
            </a:r>
            <a:r>
              <a:rPr lang="en-GB" dirty="0" smtClean="0"/>
              <a:t>approach</a:t>
            </a:r>
            <a:r>
              <a:rPr lang="cs-CZ" dirty="0" smtClean="0"/>
              <a:t> – </a:t>
            </a:r>
            <a:r>
              <a:rPr lang="en-US" dirty="0" smtClean="0"/>
              <a:t>U.S. </a:t>
            </a:r>
            <a:r>
              <a:rPr lang="en-GB" dirty="0" smtClean="0"/>
              <a:t>would </a:t>
            </a:r>
            <a:r>
              <a:rPr lang="en-GB" dirty="0" smtClean="0"/>
              <a:t>warn the North Vietnamese that unless they settled soon they would be subjected to carpet bombing of cities, mining of </a:t>
            </a:r>
            <a:r>
              <a:rPr lang="en-GB" dirty="0" smtClean="0"/>
              <a:t>harbours etc.</a:t>
            </a:r>
          </a:p>
          <a:p>
            <a:pPr>
              <a:buNone/>
            </a:pPr>
            <a:r>
              <a:rPr lang="en-GB" dirty="0" smtClean="0"/>
              <a:t>3) </a:t>
            </a:r>
            <a:r>
              <a:rPr lang="en-GB" dirty="0" smtClean="0"/>
              <a:t>“</a:t>
            </a:r>
            <a:r>
              <a:rPr lang="en-GB" b="1" dirty="0" smtClean="0"/>
              <a:t>linkage</a:t>
            </a:r>
            <a:r>
              <a:rPr lang="en-GB" dirty="0" smtClean="0"/>
              <a:t>” in dealing with the </a:t>
            </a:r>
            <a:r>
              <a:rPr lang="en-GB" dirty="0" smtClean="0"/>
              <a:t>Soviets: trade </a:t>
            </a:r>
            <a:r>
              <a:rPr lang="en-GB" dirty="0" smtClean="0"/>
              <a:t>agreements to be proposed to the Soviets would require a quid pro quo - Moscow would have to pressure Hanoi to agree to a settlement</a:t>
            </a:r>
            <a:endParaRPr lang="cs-CZ" dirty="0"/>
          </a:p>
        </p:txBody>
      </p:sp>
      <p:pic>
        <p:nvPicPr>
          <p:cNvPr id="6" name="Zástupný symbol pro obsah 5" descr="Nixon.jpg"/>
          <p:cNvPicPr>
            <a:picLocks noGrp="1" noChangeAspect="1"/>
          </p:cNvPicPr>
          <p:nvPr>
            <p:ph sz="half" idx="2"/>
          </p:nvPr>
        </p:nvPicPr>
        <p:blipFill>
          <a:blip r:embed="rId2" cstate="print"/>
          <a:stretch>
            <a:fillRect/>
          </a:stretch>
        </p:blipFill>
        <p:spPr>
          <a:xfrm>
            <a:off x="5153460" y="1772816"/>
            <a:ext cx="3877853" cy="4581946"/>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5"/>
          <p:cNvSpPr>
            <a:spLocks noGrp="1"/>
          </p:cNvSpPr>
          <p:nvPr>
            <p:ph idx="1"/>
          </p:nvPr>
        </p:nvSpPr>
        <p:spPr>
          <a:xfrm>
            <a:off x="457200" y="1052736"/>
            <a:ext cx="8229600" cy="5271864"/>
          </a:xfrm>
        </p:spPr>
        <p:txBody>
          <a:bodyPr>
            <a:normAutofit fontScale="92500" lnSpcReduction="10000"/>
          </a:bodyPr>
          <a:lstStyle/>
          <a:p>
            <a:r>
              <a:rPr lang="en-GB" dirty="0" smtClean="0"/>
              <a:t>Nixon’s Vietnam policy </a:t>
            </a:r>
            <a:r>
              <a:rPr lang="en-GB" dirty="0" smtClean="0"/>
              <a:t>failed</a:t>
            </a:r>
          </a:p>
          <a:p>
            <a:r>
              <a:rPr lang="en-GB" dirty="0" smtClean="0"/>
              <a:t>Nixon announced the withdrawal of a half million </a:t>
            </a:r>
            <a:r>
              <a:rPr lang="en-GB" dirty="0" smtClean="0"/>
              <a:t>troops</a:t>
            </a:r>
          </a:p>
          <a:p>
            <a:r>
              <a:rPr lang="en-GB" dirty="0" smtClean="0"/>
              <a:t>By January 1973, only 25 000 American troops remained in Vietnam. </a:t>
            </a:r>
            <a:r>
              <a:rPr lang="en-GB" dirty="0" smtClean="0"/>
              <a:t>The </a:t>
            </a:r>
            <a:r>
              <a:rPr lang="en-GB" dirty="0" smtClean="0"/>
              <a:t>combat effectiveness of the South Vietnamese did not </a:t>
            </a:r>
            <a:r>
              <a:rPr lang="en-GB" dirty="0" smtClean="0"/>
              <a:t>improve</a:t>
            </a:r>
          </a:p>
          <a:p>
            <a:r>
              <a:rPr lang="en-GB" dirty="0" smtClean="0"/>
              <a:t>In October 1972, the </a:t>
            </a:r>
            <a:r>
              <a:rPr lang="en-GB" b="1" dirty="0" smtClean="0"/>
              <a:t>Paris Peace Talks</a:t>
            </a:r>
            <a:r>
              <a:rPr lang="en-GB" dirty="0" smtClean="0"/>
              <a:t> were </a:t>
            </a:r>
            <a:r>
              <a:rPr lang="en-GB" dirty="0" smtClean="0"/>
              <a:t>reopened</a:t>
            </a:r>
          </a:p>
          <a:p>
            <a:r>
              <a:rPr lang="en-GB" dirty="0" smtClean="0"/>
              <a:t>With the presidential election of 1972 approaching, Nixon wanted a settlement of the </a:t>
            </a:r>
            <a:r>
              <a:rPr lang="en-GB" dirty="0" smtClean="0"/>
              <a:t>war</a:t>
            </a:r>
          </a:p>
          <a:p>
            <a:r>
              <a:rPr lang="en-GB" dirty="0" smtClean="0"/>
              <a:t>In 1975 the North and South Vietnam were unified under Communist </a:t>
            </a:r>
            <a:r>
              <a:rPr lang="en-GB" dirty="0" smtClean="0"/>
              <a:t>rule</a:t>
            </a:r>
          </a:p>
          <a:p>
            <a:r>
              <a:rPr lang="en-GB" dirty="0" smtClean="0"/>
              <a:t>Even a total expenditure of 150 billion dollars and the employment more than 500 000 US soldiers could not prevent the events in Vietnam form resulting in victory for North Vietnam and the Viet Cong</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924712"/>
          </a:xfrm>
        </p:spPr>
        <p:txBody>
          <a:bodyPr>
            <a:normAutofit/>
          </a:bodyPr>
          <a:lstStyle/>
          <a:p>
            <a:pPr algn="ctr"/>
            <a:r>
              <a:rPr lang="en-US" sz="4400" b="1" dirty="0" smtClean="0"/>
              <a:t>Legacy of Vietnam War</a:t>
            </a:r>
            <a:endParaRPr lang="cs-CZ" sz="4400" b="1" dirty="0"/>
          </a:p>
        </p:txBody>
      </p:sp>
      <p:sp>
        <p:nvSpPr>
          <p:cNvPr id="3" name="Zástupný symbol pro obsah 2"/>
          <p:cNvSpPr>
            <a:spLocks noGrp="1"/>
          </p:cNvSpPr>
          <p:nvPr>
            <p:ph sz="half" idx="1"/>
          </p:nvPr>
        </p:nvSpPr>
        <p:spPr>
          <a:xfrm>
            <a:off x="0" y="1844824"/>
            <a:ext cx="4644008" cy="4608512"/>
          </a:xfrm>
        </p:spPr>
        <p:txBody>
          <a:bodyPr>
            <a:normAutofit fontScale="85000" lnSpcReduction="10000"/>
          </a:bodyPr>
          <a:lstStyle/>
          <a:p>
            <a:r>
              <a:rPr lang="en-GB" dirty="0" smtClean="0"/>
              <a:t>The US warfare in general, and the bombing in particular, led to widespread reactions in many countries, including among Americans </a:t>
            </a:r>
            <a:r>
              <a:rPr lang="en-GB" dirty="0" smtClean="0"/>
              <a:t>themselves</a:t>
            </a:r>
          </a:p>
          <a:p>
            <a:r>
              <a:rPr lang="en-GB" dirty="0" smtClean="0"/>
              <a:t>US objectives in Indochina seemed unclear for increasing numbers of </a:t>
            </a:r>
            <a:r>
              <a:rPr lang="en-GB" dirty="0" smtClean="0"/>
              <a:t>people</a:t>
            </a:r>
          </a:p>
          <a:p>
            <a:r>
              <a:rPr lang="en-GB" dirty="0" smtClean="0"/>
              <a:t>first televised </a:t>
            </a:r>
            <a:r>
              <a:rPr lang="en-GB" dirty="0" smtClean="0"/>
              <a:t>war</a:t>
            </a:r>
          </a:p>
          <a:p>
            <a:r>
              <a:rPr lang="en-GB" dirty="0" smtClean="0"/>
              <a:t>The Vietnam War also illustrated how limited the influence of the superpowers could </a:t>
            </a:r>
            <a:r>
              <a:rPr lang="en-GB" dirty="0" smtClean="0"/>
              <a:t>be</a:t>
            </a:r>
          </a:p>
          <a:p>
            <a:r>
              <a:rPr lang="en-GB" dirty="0" smtClean="0"/>
              <a:t>War crimes – e. g. </a:t>
            </a:r>
            <a:r>
              <a:rPr lang="en-GB" b="1" dirty="0" smtClean="0"/>
              <a:t>My </a:t>
            </a:r>
            <a:r>
              <a:rPr lang="en-GB" b="1" dirty="0" smtClean="0"/>
              <a:t>Lai </a:t>
            </a:r>
            <a:r>
              <a:rPr lang="en-GB" b="1" dirty="0" smtClean="0"/>
              <a:t>Massacre</a:t>
            </a:r>
          </a:p>
          <a:p>
            <a:endParaRPr lang="cs-CZ" dirty="0" smtClean="0"/>
          </a:p>
          <a:p>
            <a:endParaRPr lang="cs-CZ" dirty="0"/>
          </a:p>
        </p:txBody>
      </p:sp>
      <p:pic>
        <p:nvPicPr>
          <p:cNvPr id="5" name="Zástupný symbol pro obsah 4" descr="TrangBang.jpg"/>
          <p:cNvPicPr>
            <a:picLocks noGrp="1" noChangeAspect="1"/>
          </p:cNvPicPr>
          <p:nvPr>
            <p:ph sz="half" idx="2"/>
          </p:nvPr>
        </p:nvPicPr>
        <p:blipFill>
          <a:blip r:embed="rId3" cstate="print"/>
          <a:stretch>
            <a:fillRect/>
          </a:stretch>
        </p:blipFill>
        <p:spPr>
          <a:xfrm>
            <a:off x="4648200" y="2060848"/>
            <a:ext cx="4468920" cy="3744416"/>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052736"/>
            <a:ext cx="4474840" cy="5302189"/>
          </a:xfrm>
        </p:spPr>
        <p:txBody>
          <a:bodyPr>
            <a:normAutofit fontScale="85000" lnSpcReduction="20000"/>
          </a:bodyPr>
          <a:lstStyle/>
          <a:p>
            <a:r>
              <a:rPr lang="en-GB" dirty="0" smtClean="0"/>
              <a:t>The Vietnam War also has played a large role in American popular culture, especially in film. Prominent films such as </a:t>
            </a:r>
            <a:r>
              <a:rPr lang="en-GB" b="1" dirty="0" smtClean="0"/>
              <a:t>Taxi Driver</a:t>
            </a:r>
            <a:r>
              <a:rPr lang="en-GB" dirty="0" smtClean="0"/>
              <a:t> (1976), </a:t>
            </a:r>
            <a:r>
              <a:rPr lang="en-GB" b="1" dirty="0" smtClean="0"/>
              <a:t>Coming Home</a:t>
            </a:r>
            <a:r>
              <a:rPr lang="en-GB" dirty="0" smtClean="0"/>
              <a:t> (1978), </a:t>
            </a:r>
            <a:r>
              <a:rPr lang="en-GB" b="1" dirty="0" smtClean="0"/>
              <a:t>The Deer Hunter</a:t>
            </a:r>
            <a:r>
              <a:rPr lang="en-GB" dirty="0" smtClean="0"/>
              <a:t> (1978), </a:t>
            </a:r>
            <a:r>
              <a:rPr lang="en-GB" b="1" dirty="0" smtClean="0"/>
              <a:t>Apocalypse Now</a:t>
            </a:r>
            <a:r>
              <a:rPr lang="en-GB" dirty="0" smtClean="0"/>
              <a:t> (1979), </a:t>
            </a:r>
            <a:r>
              <a:rPr lang="en-GB" b="1" dirty="0" smtClean="0"/>
              <a:t>Platoon</a:t>
            </a:r>
            <a:r>
              <a:rPr lang="en-GB" dirty="0" smtClean="0"/>
              <a:t> (1986), </a:t>
            </a:r>
            <a:r>
              <a:rPr lang="en-GB" b="1" dirty="0" smtClean="0"/>
              <a:t>Full Metal Jacket</a:t>
            </a:r>
            <a:r>
              <a:rPr lang="en-GB" dirty="0" smtClean="0"/>
              <a:t> (1987), </a:t>
            </a:r>
            <a:r>
              <a:rPr lang="en-GB" dirty="0" smtClean="0"/>
              <a:t>or</a:t>
            </a:r>
            <a:r>
              <a:rPr lang="en-GB" dirty="0" smtClean="0"/>
              <a:t> </a:t>
            </a:r>
            <a:r>
              <a:rPr lang="en-GB" b="1" dirty="0" smtClean="0"/>
              <a:t>Born on the Fourth of July </a:t>
            </a:r>
            <a:r>
              <a:rPr lang="en-GB" dirty="0" smtClean="0"/>
              <a:t>(1989) </a:t>
            </a:r>
            <a:endParaRPr lang="en-GB" dirty="0" smtClean="0"/>
          </a:p>
          <a:p>
            <a:r>
              <a:rPr lang="en-GB" dirty="0" smtClean="0"/>
              <a:t>dealt </a:t>
            </a:r>
            <a:r>
              <a:rPr lang="en-GB" dirty="0" smtClean="0"/>
              <a:t>with topics ranging from the brutality of the war itself to the difficulty of Vietnam veterans’ attempts to readjust to American society and cope with war trauma after returning to the United States.</a:t>
            </a:r>
            <a:endParaRPr lang="cs-CZ" dirty="0"/>
          </a:p>
        </p:txBody>
      </p:sp>
      <p:pic>
        <p:nvPicPr>
          <p:cNvPr id="6" name="Zástupný symbol pro obsah 5" descr="platoon.jpg"/>
          <p:cNvPicPr>
            <a:picLocks noGrp="1" noChangeAspect="1"/>
          </p:cNvPicPr>
          <p:nvPr>
            <p:ph sz="half" idx="2"/>
          </p:nvPr>
        </p:nvPicPr>
        <p:blipFill>
          <a:blip r:embed="rId2" cstate="print"/>
          <a:stretch>
            <a:fillRect/>
          </a:stretch>
        </p:blipFill>
        <p:spPr>
          <a:xfrm>
            <a:off x="5436096" y="1340768"/>
            <a:ext cx="3024336" cy="4503631"/>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852704"/>
          </a:xfrm>
        </p:spPr>
        <p:txBody>
          <a:bodyPr>
            <a:normAutofit/>
          </a:bodyPr>
          <a:lstStyle/>
          <a:p>
            <a:pPr algn="ctr"/>
            <a:r>
              <a:rPr lang="en-US" sz="4400" b="1" dirty="0" smtClean="0"/>
              <a:t>Antiwar movement</a:t>
            </a:r>
            <a:endParaRPr lang="cs-CZ" sz="4400" b="1" dirty="0"/>
          </a:p>
        </p:txBody>
      </p:sp>
      <p:sp>
        <p:nvSpPr>
          <p:cNvPr id="3" name="Zástupný symbol pro obsah 2"/>
          <p:cNvSpPr>
            <a:spLocks noGrp="1"/>
          </p:cNvSpPr>
          <p:nvPr>
            <p:ph sz="half" idx="1"/>
          </p:nvPr>
        </p:nvSpPr>
        <p:spPr>
          <a:xfrm>
            <a:off x="179512" y="1700808"/>
            <a:ext cx="4464496" cy="4896543"/>
          </a:xfrm>
        </p:spPr>
        <p:txBody>
          <a:bodyPr>
            <a:normAutofit fontScale="85000" lnSpcReduction="10000"/>
          </a:bodyPr>
          <a:lstStyle/>
          <a:p>
            <a:r>
              <a:rPr lang="en-GB" dirty="0" smtClean="0"/>
              <a:t>Movement </a:t>
            </a:r>
            <a:r>
              <a:rPr lang="en-GB" dirty="0" smtClean="0"/>
              <a:t>against U.S. involvement in the Vietnam War began </a:t>
            </a:r>
            <a:r>
              <a:rPr lang="en-GB" dirty="0" smtClean="0"/>
              <a:t>as a small group </a:t>
            </a:r>
            <a:r>
              <a:rPr lang="en-GB" dirty="0" smtClean="0"/>
              <a:t>among peace activists and leftist intellectuals on college </a:t>
            </a:r>
            <a:r>
              <a:rPr lang="en-GB" dirty="0" smtClean="0"/>
              <a:t>campuses</a:t>
            </a:r>
          </a:p>
          <a:p>
            <a:r>
              <a:rPr lang="en-GB" dirty="0" smtClean="0"/>
              <a:t>On October 21, 1967, one of the most prominent anti-war demonstrations took place, as some 100,000 protesters gathered at the Lincoln </a:t>
            </a:r>
            <a:r>
              <a:rPr lang="en-GB" dirty="0" smtClean="0"/>
              <a:t>Memorial</a:t>
            </a:r>
          </a:p>
          <a:p>
            <a:r>
              <a:rPr lang="en-GB" dirty="0" smtClean="0"/>
              <a:t>By early February 1968, a Gallup poll showed only 35 percent of the population approved of Johnson’s handling of the war </a:t>
            </a:r>
            <a:endParaRPr lang="en-GB" dirty="0" smtClean="0"/>
          </a:p>
          <a:p>
            <a:endParaRPr lang="cs-CZ" dirty="0"/>
          </a:p>
        </p:txBody>
      </p:sp>
      <p:pic>
        <p:nvPicPr>
          <p:cNvPr id="5" name="Picture 2" descr="C:\Users\dzun\Desktop\anti-war_vietnam_war_protest_rally.jpg"/>
          <p:cNvPicPr>
            <a:picLocks noGrp="1" noChangeAspect="1" noChangeArrowheads="1"/>
          </p:cNvPicPr>
          <p:nvPr>
            <p:ph sz="half" idx="2"/>
          </p:nvPr>
        </p:nvPicPr>
        <p:blipFill>
          <a:blip r:embed="rId3" cstate="print"/>
          <a:srcRect/>
          <a:stretch>
            <a:fillRect/>
          </a:stretch>
        </p:blipFill>
        <p:spPr bwMode="auto">
          <a:xfrm>
            <a:off x="4788024" y="2420888"/>
            <a:ext cx="4038600" cy="307943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924712"/>
          </a:xfrm>
        </p:spPr>
        <p:txBody>
          <a:bodyPr>
            <a:normAutofit/>
          </a:bodyPr>
          <a:lstStyle/>
          <a:p>
            <a:pPr algn="ctr"/>
            <a:r>
              <a:rPr lang="cs-CZ" sz="4400" b="1" dirty="0" err="1" smtClean="0"/>
              <a:t>French</a:t>
            </a:r>
            <a:r>
              <a:rPr lang="cs-CZ" sz="4400" b="1" dirty="0" smtClean="0"/>
              <a:t> </a:t>
            </a:r>
            <a:r>
              <a:rPr lang="cs-CZ" sz="4400" b="1" dirty="0" err="1" smtClean="0"/>
              <a:t>Indochina</a:t>
            </a:r>
            <a:endParaRPr lang="cs-CZ" sz="4400" b="1" dirty="0"/>
          </a:p>
        </p:txBody>
      </p:sp>
      <p:sp>
        <p:nvSpPr>
          <p:cNvPr id="3" name="Zástupný symbol pro obsah 2"/>
          <p:cNvSpPr>
            <a:spLocks noGrp="1"/>
          </p:cNvSpPr>
          <p:nvPr>
            <p:ph idx="1"/>
          </p:nvPr>
        </p:nvSpPr>
        <p:spPr/>
        <p:txBody>
          <a:bodyPr>
            <a:normAutofit lnSpcReduction="10000"/>
          </a:bodyPr>
          <a:lstStyle/>
          <a:p>
            <a:r>
              <a:rPr lang="en-GB" dirty="0" smtClean="0"/>
              <a:t>France began its conquest of Indochina in the late </a:t>
            </a:r>
            <a:r>
              <a:rPr lang="en-GB" dirty="0" smtClean="0"/>
              <a:t>1850s</a:t>
            </a:r>
            <a:endParaRPr lang="cs-CZ" dirty="0" smtClean="0"/>
          </a:p>
          <a:p>
            <a:r>
              <a:rPr lang="en-GB" dirty="0" smtClean="0"/>
              <a:t>by 1888 the area of the current-day nations of Cambodia and Vietnam was made into the colony </a:t>
            </a:r>
            <a:r>
              <a:rPr lang="en-GB" dirty="0" smtClean="0"/>
              <a:t>of</a:t>
            </a:r>
            <a:r>
              <a:rPr lang="en-GB" dirty="0" smtClean="0"/>
              <a:t> </a:t>
            </a:r>
            <a:r>
              <a:rPr lang="en-GB" b="1" dirty="0" smtClean="0"/>
              <a:t>French </a:t>
            </a:r>
            <a:r>
              <a:rPr lang="en-GB" b="1" dirty="0" smtClean="0"/>
              <a:t>Indochina</a:t>
            </a:r>
            <a:endParaRPr lang="cs-CZ" b="1" dirty="0" smtClean="0"/>
          </a:p>
          <a:p>
            <a:r>
              <a:rPr lang="en-GB" dirty="0" smtClean="0"/>
              <a:t>Various Vietnamese opposition movements </a:t>
            </a:r>
            <a:r>
              <a:rPr lang="en-GB" dirty="0" smtClean="0"/>
              <a:t>existed </a:t>
            </a:r>
            <a:r>
              <a:rPr lang="en-GB" dirty="0" smtClean="0"/>
              <a:t>during this </a:t>
            </a:r>
            <a:r>
              <a:rPr lang="en-GB" dirty="0" smtClean="0"/>
              <a:t>period</a:t>
            </a:r>
            <a:r>
              <a:rPr lang="cs-CZ" dirty="0" smtClean="0"/>
              <a:t> – </a:t>
            </a:r>
            <a:r>
              <a:rPr lang="cs-CZ" dirty="0" err="1" smtClean="0"/>
              <a:t>e.g</a:t>
            </a:r>
            <a:r>
              <a:rPr lang="cs-CZ" dirty="0" smtClean="0"/>
              <a:t>. </a:t>
            </a:r>
            <a:r>
              <a:rPr lang="en-GB" b="1" dirty="0" smtClean="0"/>
              <a:t>Viet </a:t>
            </a:r>
            <a:r>
              <a:rPr lang="en-GB" b="1" dirty="0" smtClean="0"/>
              <a:t>Minh</a:t>
            </a:r>
            <a:r>
              <a:rPr lang="en-GB" dirty="0" smtClean="0"/>
              <a:t> </a:t>
            </a:r>
            <a:r>
              <a:rPr lang="cs-CZ" dirty="0" smtClean="0"/>
              <a:t>(</a:t>
            </a:r>
            <a:r>
              <a:rPr lang="en-GB" dirty="0" smtClean="0"/>
              <a:t>1941</a:t>
            </a:r>
            <a:r>
              <a:rPr lang="cs-CZ" dirty="0" smtClean="0"/>
              <a:t>)</a:t>
            </a:r>
            <a:r>
              <a:rPr lang="en-GB" dirty="0" smtClean="0"/>
              <a:t>, </a:t>
            </a:r>
            <a:r>
              <a:rPr lang="en-GB" dirty="0" smtClean="0"/>
              <a:t>controlled by the Indochinese Communist </a:t>
            </a:r>
            <a:r>
              <a:rPr lang="en-GB" dirty="0" smtClean="0"/>
              <a:t>Party</a:t>
            </a:r>
            <a:endParaRPr lang="cs-CZ" dirty="0" smtClean="0"/>
          </a:p>
          <a:p>
            <a:r>
              <a:rPr lang="cs-CZ" dirty="0" smtClean="0"/>
              <a:t>1940 – Japan </a:t>
            </a:r>
            <a:r>
              <a:rPr lang="cs-CZ" dirty="0" err="1" smtClean="0"/>
              <a:t>invaded</a:t>
            </a:r>
            <a:r>
              <a:rPr lang="cs-CZ" dirty="0" smtClean="0"/>
              <a:t> </a:t>
            </a:r>
            <a:r>
              <a:rPr lang="cs-CZ" dirty="0" err="1" smtClean="0"/>
              <a:t>Indochina</a:t>
            </a:r>
            <a:endParaRPr lang="cs-CZ" dirty="0" smtClean="0"/>
          </a:p>
          <a:p>
            <a:r>
              <a:rPr lang="cs-CZ" dirty="0" smtClean="0"/>
              <a:t>On</a:t>
            </a:r>
            <a:r>
              <a:rPr lang="en-GB" dirty="0" smtClean="0"/>
              <a:t> </a:t>
            </a:r>
            <a:r>
              <a:rPr lang="en-GB" dirty="0" smtClean="0"/>
              <a:t>2 September 1945 Ho Chi Minh declared the independent </a:t>
            </a:r>
            <a:r>
              <a:rPr lang="en-GB" b="1" dirty="0" smtClean="0"/>
              <a:t>Democratic Republic of Vietnam</a:t>
            </a:r>
            <a:endParaRPr lang="cs-CZ"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704088"/>
            <a:ext cx="8229600" cy="780696"/>
          </a:xfrm>
        </p:spPr>
        <p:txBody>
          <a:bodyPr>
            <a:normAutofit/>
          </a:bodyPr>
          <a:lstStyle/>
          <a:p>
            <a:pPr algn="ctr"/>
            <a:r>
              <a:rPr lang="cs-CZ" sz="4400" b="1" dirty="0" err="1" smtClean="0"/>
              <a:t>French</a:t>
            </a:r>
            <a:r>
              <a:rPr lang="cs-CZ" sz="4400" b="1" dirty="0" smtClean="0"/>
              <a:t> </a:t>
            </a:r>
            <a:r>
              <a:rPr lang="cs-CZ" sz="4400" b="1" dirty="0" err="1" smtClean="0"/>
              <a:t>Indochina</a:t>
            </a:r>
            <a:endParaRPr lang="cs-CZ" sz="4400" b="1" dirty="0"/>
          </a:p>
        </p:txBody>
      </p:sp>
      <p:pic>
        <p:nvPicPr>
          <p:cNvPr id="7" name="Zástupný symbol pro obsah 6" descr="French_Indochina_expansion.jpg"/>
          <p:cNvPicPr>
            <a:picLocks noGrp="1" noChangeAspect="1"/>
          </p:cNvPicPr>
          <p:nvPr>
            <p:ph sz="half" idx="1"/>
          </p:nvPr>
        </p:nvPicPr>
        <p:blipFill>
          <a:blip r:embed="rId2" cstate="print"/>
          <a:stretch>
            <a:fillRect/>
          </a:stretch>
        </p:blipFill>
        <p:spPr>
          <a:xfrm>
            <a:off x="971600" y="1623431"/>
            <a:ext cx="3312368" cy="4731332"/>
          </a:xfrm>
        </p:spPr>
      </p:pic>
      <p:pic>
        <p:nvPicPr>
          <p:cNvPr id="8" name="Zástupný symbol pro obsah 7" descr="French_Indochina_c._1930.jpg"/>
          <p:cNvPicPr>
            <a:picLocks noGrp="1" noChangeAspect="1"/>
          </p:cNvPicPr>
          <p:nvPr>
            <p:ph sz="half" idx="2"/>
          </p:nvPr>
        </p:nvPicPr>
        <p:blipFill>
          <a:blip r:embed="rId3" cstate="print"/>
          <a:stretch>
            <a:fillRect/>
          </a:stretch>
        </p:blipFill>
        <p:spPr>
          <a:xfrm>
            <a:off x="5133284" y="1772816"/>
            <a:ext cx="3615180" cy="4772049"/>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704088"/>
            <a:ext cx="8229600" cy="636680"/>
          </a:xfrm>
        </p:spPr>
        <p:txBody>
          <a:bodyPr>
            <a:normAutofit fontScale="90000"/>
          </a:bodyPr>
          <a:lstStyle/>
          <a:p>
            <a:pPr algn="ctr"/>
            <a:r>
              <a:rPr lang="cs-CZ" sz="4400" b="1" dirty="0" smtClean="0"/>
              <a:t>Ho </a:t>
            </a:r>
            <a:r>
              <a:rPr lang="cs-CZ" sz="4400" b="1" dirty="0" err="1" smtClean="0"/>
              <a:t>Chi</a:t>
            </a:r>
            <a:r>
              <a:rPr lang="cs-CZ" sz="4400" b="1" dirty="0" smtClean="0"/>
              <a:t> </a:t>
            </a:r>
            <a:r>
              <a:rPr lang="cs-CZ" sz="4400" b="1" dirty="0" err="1" smtClean="0"/>
              <a:t>Minh</a:t>
            </a:r>
            <a:endParaRPr lang="cs-CZ" sz="4400" b="1" dirty="0"/>
          </a:p>
        </p:txBody>
      </p:sp>
      <p:sp>
        <p:nvSpPr>
          <p:cNvPr id="5" name="Zástupný symbol pro obsah 4"/>
          <p:cNvSpPr>
            <a:spLocks noGrp="1"/>
          </p:cNvSpPr>
          <p:nvPr>
            <p:ph sz="half" idx="1"/>
          </p:nvPr>
        </p:nvSpPr>
        <p:spPr>
          <a:xfrm>
            <a:off x="457200" y="1700808"/>
            <a:ext cx="4618856" cy="4752527"/>
          </a:xfrm>
        </p:spPr>
        <p:txBody>
          <a:bodyPr>
            <a:normAutofit fontScale="85000" lnSpcReduction="20000"/>
          </a:bodyPr>
          <a:lstStyle/>
          <a:p>
            <a:r>
              <a:rPr lang="cs-CZ" dirty="0" err="1" smtClean="0"/>
              <a:t>Born</a:t>
            </a:r>
            <a:r>
              <a:rPr lang="cs-CZ" dirty="0" smtClean="0"/>
              <a:t> in 1890 in </a:t>
            </a:r>
            <a:r>
              <a:rPr lang="en-US" dirty="0" smtClean="0"/>
              <a:t>in a village in central Vietnam (then part of French Indochina)</a:t>
            </a:r>
            <a:endParaRPr lang="cs-CZ" dirty="0" smtClean="0"/>
          </a:p>
          <a:p>
            <a:r>
              <a:rPr lang="en-GB" dirty="0" smtClean="0"/>
              <a:t>Living in </a:t>
            </a:r>
            <a:r>
              <a:rPr lang="en-GB" dirty="0" smtClean="0"/>
              <a:t>France during World War I</a:t>
            </a:r>
            <a:r>
              <a:rPr lang="en-GB" dirty="0" smtClean="0"/>
              <a:t>.</a:t>
            </a:r>
            <a:endParaRPr lang="cs-CZ" dirty="0" smtClean="0"/>
          </a:p>
          <a:p>
            <a:r>
              <a:rPr lang="en-GB" dirty="0" smtClean="0"/>
              <a:t>Inspired by the Bolshevik Revolution, he joined the Communist </a:t>
            </a:r>
            <a:r>
              <a:rPr lang="en-GB" dirty="0" smtClean="0"/>
              <a:t>Party</a:t>
            </a:r>
          </a:p>
          <a:p>
            <a:r>
              <a:rPr lang="en-GB" dirty="0" smtClean="0"/>
              <a:t>He helped found the </a:t>
            </a:r>
            <a:r>
              <a:rPr lang="en-GB" b="1" dirty="0" smtClean="0"/>
              <a:t>Indochinese Communist Party</a:t>
            </a:r>
            <a:r>
              <a:rPr lang="en-GB" dirty="0" smtClean="0"/>
              <a:t> in 1930 and the League for the Independence of Vietnam, or Viet Minh, in 1941</a:t>
            </a:r>
            <a:endParaRPr lang="cs-CZ" dirty="0" smtClean="0"/>
          </a:p>
          <a:p>
            <a:r>
              <a:rPr lang="en-GB" dirty="0" smtClean="0"/>
              <a:t>He declared </a:t>
            </a:r>
            <a:r>
              <a:rPr lang="en-GB" dirty="0" smtClean="0"/>
              <a:t>a </a:t>
            </a:r>
            <a:r>
              <a:rPr lang="en-GB" b="1" dirty="0" smtClean="0"/>
              <a:t>Democratic State of Vietnam</a:t>
            </a:r>
            <a:r>
              <a:rPr lang="en-GB" dirty="0" smtClean="0"/>
              <a:t> </a:t>
            </a:r>
            <a:r>
              <a:rPr lang="cs-CZ" dirty="0" smtClean="0"/>
              <a:t>in 1945</a:t>
            </a:r>
          </a:p>
          <a:p>
            <a:endParaRPr lang="cs-CZ" dirty="0"/>
          </a:p>
        </p:txBody>
      </p:sp>
      <p:pic>
        <p:nvPicPr>
          <p:cNvPr id="7" name="Zástupný symbol pro obsah 6" descr="Ho_Chi_Minh_1946.jpg"/>
          <p:cNvPicPr>
            <a:picLocks noGrp="1" noChangeAspect="1"/>
          </p:cNvPicPr>
          <p:nvPr>
            <p:ph sz="half" idx="2"/>
          </p:nvPr>
        </p:nvPicPr>
        <p:blipFill>
          <a:blip r:embed="rId2" cstate="print"/>
          <a:stretch>
            <a:fillRect/>
          </a:stretch>
        </p:blipFill>
        <p:spPr>
          <a:xfrm>
            <a:off x="5292080" y="1844824"/>
            <a:ext cx="3410781" cy="463237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052736"/>
            <a:ext cx="4038600" cy="5302189"/>
          </a:xfrm>
        </p:spPr>
        <p:txBody>
          <a:bodyPr>
            <a:normAutofit lnSpcReduction="10000"/>
          </a:bodyPr>
          <a:lstStyle/>
          <a:p>
            <a:r>
              <a:rPr lang="en-GB" dirty="0" smtClean="0"/>
              <a:t>In 1959, armed conflict broke out again, as Communist guerrillas known as the </a:t>
            </a:r>
            <a:r>
              <a:rPr lang="en-GB" b="1" dirty="0" smtClean="0"/>
              <a:t>Viet Cong</a:t>
            </a:r>
            <a:r>
              <a:rPr lang="en-GB" dirty="0" smtClean="0"/>
              <a:t> began launching attacks on targets </a:t>
            </a:r>
            <a:r>
              <a:rPr lang="en-GB" dirty="0" smtClean="0"/>
              <a:t>in </a:t>
            </a:r>
            <a:r>
              <a:rPr lang="en-GB" dirty="0" smtClean="0"/>
              <a:t>South </a:t>
            </a:r>
            <a:r>
              <a:rPr lang="en-GB" dirty="0" smtClean="0"/>
              <a:t>Vietnam</a:t>
            </a:r>
            <a:endParaRPr lang="cs-CZ" dirty="0" smtClean="0"/>
          </a:p>
          <a:p>
            <a:r>
              <a:rPr lang="cs-CZ" dirty="0" smtClean="0"/>
              <a:t>Ho </a:t>
            </a:r>
            <a:r>
              <a:rPr lang="cs-CZ" dirty="0" err="1" smtClean="0"/>
              <a:t>Chi</a:t>
            </a:r>
            <a:r>
              <a:rPr lang="cs-CZ" dirty="0" smtClean="0"/>
              <a:t> </a:t>
            </a:r>
            <a:r>
              <a:rPr lang="cs-CZ" dirty="0" err="1" smtClean="0"/>
              <a:t>Mingh</a:t>
            </a:r>
            <a:r>
              <a:rPr lang="cs-CZ" dirty="0" smtClean="0"/>
              <a:t> </a:t>
            </a:r>
            <a:r>
              <a:rPr lang="cs-CZ" dirty="0" err="1" smtClean="0"/>
              <a:t>died</a:t>
            </a:r>
            <a:r>
              <a:rPr lang="cs-CZ" dirty="0" smtClean="0"/>
              <a:t> in 1969</a:t>
            </a:r>
          </a:p>
          <a:p>
            <a:r>
              <a:rPr lang="cs-CZ" dirty="0" smtClean="0"/>
              <a:t>In 1975 </a:t>
            </a:r>
            <a:r>
              <a:rPr lang="cs-CZ" dirty="0" err="1" smtClean="0"/>
              <a:t>North</a:t>
            </a:r>
            <a:r>
              <a:rPr lang="cs-CZ" dirty="0" smtClean="0"/>
              <a:t> Vietnam </a:t>
            </a:r>
            <a:r>
              <a:rPr lang="cs-CZ" dirty="0" err="1" smtClean="0"/>
              <a:t>forces</a:t>
            </a:r>
            <a:r>
              <a:rPr lang="cs-CZ" dirty="0" smtClean="0"/>
              <a:t> </a:t>
            </a:r>
            <a:r>
              <a:rPr lang="cs-CZ" dirty="0" err="1" smtClean="0"/>
              <a:t>seized</a:t>
            </a:r>
            <a:r>
              <a:rPr lang="cs-CZ" dirty="0" smtClean="0"/>
              <a:t> </a:t>
            </a:r>
            <a:r>
              <a:rPr lang="cs-CZ" dirty="0" err="1" smtClean="0"/>
              <a:t>control</a:t>
            </a:r>
            <a:r>
              <a:rPr lang="cs-CZ" dirty="0" smtClean="0"/>
              <a:t> </a:t>
            </a:r>
            <a:r>
              <a:rPr lang="cs-CZ" dirty="0" err="1" smtClean="0"/>
              <a:t>of</a:t>
            </a:r>
            <a:r>
              <a:rPr lang="cs-CZ" dirty="0" smtClean="0"/>
              <a:t> Saigon, </a:t>
            </a:r>
            <a:r>
              <a:rPr lang="cs-CZ" dirty="0" err="1" smtClean="0"/>
              <a:t>that</a:t>
            </a:r>
            <a:r>
              <a:rPr lang="cs-CZ" dirty="0" smtClean="0"/>
              <a:t> </a:t>
            </a:r>
            <a:r>
              <a:rPr lang="cs-CZ" dirty="0" err="1" smtClean="0"/>
              <a:t>was</a:t>
            </a:r>
            <a:r>
              <a:rPr lang="cs-CZ" dirty="0" smtClean="0"/>
              <a:t> </a:t>
            </a:r>
            <a:r>
              <a:rPr lang="en-GB" dirty="0" err="1" smtClean="0"/>
              <a:t>renam</a:t>
            </a:r>
            <a:r>
              <a:rPr lang="cs-CZ" dirty="0" err="1" smtClean="0"/>
              <a:t>ed</a:t>
            </a:r>
            <a:r>
              <a:rPr lang="en-GB" dirty="0" smtClean="0"/>
              <a:t> </a:t>
            </a:r>
            <a:r>
              <a:rPr lang="en-GB" b="1" dirty="0" smtClean="0"/>
              <a:t>Ho </a:t>
            </a:r>
            <a:r>
              <a:rPr lang="en-GB" b="1" dirty="0" smtClean="0"/>
              <a:t>Chi Minh </a:t>
            </a:r>
            <a:r>
              <a:rPr lang="en-GB" b="1" dirty="0" smtClean="0"/>
              <a:t>City</a:t>
            </a:r>
            <a:endParaRPr lang="cs-CZ" dirty="0"/>
          </a:p>
        </p:txBody>
      </p:sp>
      <p:pic>
        <p:nvPicPr>
          <p:cNvPr id="5" name="Zástupný symbol pro obsah 4" descr="900px-FNL_Flag.svg.png"/>
          <p:cNvPicPr>
            <a:picLocks noGrp="1" noChangeAspect="1"/>
          </p:cNvPicPr>
          <p:nvPr>
            <p:ph sz="half" idx="2"/>
          </p:nvPr>
        </p:nvPicPr>
        <p:blipFill>
          <a:blip r:embed="rId2" cstate="print"/>
          <a:stretch>
            <a:fillRect/>
          </a:stretch>
        </p:blipFill>
        <p:spPr>
          <a:xfrm>
            <a:off x="4788024" y="1916832"/>
            <a:ext cx="4038600" cy="2692400"/>
          </a:xfrm>
        </p:spPr>
      </p:pic>
      <p:sp>
        <p:nvSpPr>
          <p:cNvPr id="6" name="TextovéPole 5"/>
          <p:cNvSpPr txBox="1"/>
          <p:nvPr/>
        </p:nvSpPr>
        <p:spPr>
          <a:xfrm>
            <a:off x="5004048" y="4725144"/>
            <a:ext cx="3744416" cy="646331"/>
          </a:xfrm>
          <a:prstGeom prst="rect">
            <a:avLst/>
          </a:prstGeom>
          <a:noFill/>
        </p:spPr>
        <p:txBody>
          <a:bodyPr wrap="square" rtlCol="0">
            <a:spAutoFit/>
          </a:bodyPr>
          <a:lstStyle/>
          <a:p>
            <a:pPr algn="ctr"/>
            <a:r>
              <a:rPr lang="cs-CZ" b="1" dirty="0" smtClean="0"/>
              <a:t>Flag </a:t>
            </a:r>
            <a:r>
              <a:rPr lang="cs-CZ" b="1" dirty="0" err="1" smtClean="0"/>
              <a:t>of</a:t>
            </a:r>
            <a:r>
              <a:rPr lang="cs-CZ" b="1" dirty="0" smtClean="0"/>
              <a:t> </a:t>
            </a:r>
            <a:r>
              <a:rPr lang="cs-CZ" b="1" dirty="0" err="1" smtClean="0"/>
              <a:t>National</a:t>
            </a:r>
            <a:r>
              <a:rPr lang="cs-CZ" b="1" dirty="0" smtClean="0"/>
              <a:t> </a:t>
            </a:r>
            <a:r>
              <a:rPr lang="cs-CZ" b="1" dirty="0" err="1"/>
              <a:t>Liberation</a:t>
            </a:r>
            <a:r>
              <a:rPr lang="cs-CZ" b="1" dirty="0"/>
              <a:t> </a:t>
            </a:r>
            <a:r>
              <a:rPr lang="cs-CZ" b="1" dirty="0" smtClean="0"/>
              <a:t>Front (</a:t>
            </a:r>
            <a:r>
              <a:rPr lang="cs-CZ" b="1" dirty="0" err="1" smtClean="0"/>
              <a:t>Viet</a:t>
            </a:r>
            <a:r>
              <a:rPr lang="cs-CZ" b="1" dirty="0" smtClean="0"/>
              <a:t> </a:t>
            </a:r>
            <a:r>
              <a:rPr lang="cs-CZ" b="1" dirty="0" err="1" smtClean="0"/>
              <a:t>Cong</a:t>
            </a:r>
            <a:r>
              <a:rPr lang="cs-CZ" b="1" dirty="0" smtClean="0"/>
              <a:t>)</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704088"/>
            <a:ext cx="8229600" cy="780696"/>
          </a:xfrm>
        </p:spPr>
        <p:txBody>
          <a:bodyPr>
            <a:normAutofit/>
          </a:bodyPr>
          <a:lstStyle/>
          <a:p>
            <a:pPr algn="ctr"/>
            <a:r>
              <a:rPr lang="cs-CZ" sz="4400" b="1" dirty="0" err="1" smtClean="0"/>
              <a:t>French</a:t>
            </a:r>
            <a:r>
              <a:rPr lang="cs-CZ" sz="4400" b="1" dirty="0" smtClean="0"/>
              <a:t> </a:t>
            </a:r>
            <a:r>
              <a:rPr lang="cs-CZ" sz="4400" b="1" dirty="0" err="1" smtClean="0"/>
              <a:t>Indochina</a:t>
            </a:r>
            <a:r>
              <a:rPr lang="cs-CZ" sz="4400" b="1" dirty="0" smtClean="0"/>
              <a:t> </a:t>
            </a:r>
            <a:r>
              <a:rPr lang="cs-CZ" sz="4400" b="1" dirty="0" err="1" smtClean="0"/>
              <a:t>after</a:t>
            </a:r>
            <a:r>
              <a:rPr lang="cs-CZ" sz="4400" b="1" dirty="0" smtClean="0"/>
              <a:t> 1945</a:t>
            </a:r>
            <a:endParaRPr lang="cs-CZ" sz="4400" b="1" dirty="0"/>
          </a:p>
        </p:txBody>
      </p:sp>
      <p:sp>
        <p:nvSpPr>
          <p:cNvPr id="6" name="Zástupný symbol pro obsah 5"/>
          <p:cNvSpPr>
            <a:spLocks noGrp="1"/>
          </p:cNvSpPr>
          <p:nvPr>
            <p:ph idx="1"/>
          </p:nvPr>
        </p:nvSpPr>
        <p:spPr/>
        <p:txBody>
          <a:bodyPr/>
          <a:lstStyle/>
          <a:p>
            <a:r>
              <a:rPr lang="en-GB" dirty="0" smtClean="0"/>
              <a:t>France’s long struggle to hold on to its colony in Asia ended in 1954 with the signing of the </a:t>
            </a:r>
            <a:r>
              <a:rPr lang="en-GB" b="1" dirty="0" smtClean="0"/>
              <a:t>Geneva </a:t>
            </a:r>
            <a:r>
              <a:rPr lang="en-GB" b="1" dirty="0" smtClean="0"/>
              <a:t>Accords</a:t>
            </a:r>
            <a:endParaRPr lang="cs-CZ" b="1" dirty="0" smtClean="0"/>
          </a:p>
          <a:p>
            <a:r>
              <a:rPr lang="en-GB" dirty="0" smtClean="0"/>
              <a:t>Laos and Cambodia became neutral states, while Vietnam was divided along the </a:t>
            </a:r>
            <a:r>
              <a:rPr lang="en-GB" b="1" dirty="0" smtClean="0"/>
              <a:t>17th parallel</a:t>
            </a:r>
            <a:r>
              <a:rPr lang="en-GB" dirty="0" smtClean="0"/>
              <a:t>, with the Vietminh under nationalist Communist leader Ho Chi Minh in control of the North </a:t>
            </a:r>
            <a:endParaRPr lang="cs-CZ" dirty="0" smtClean="0"/>
          </a:p>
          <a:p>
            <a:r>
              <a:rPr lang="cs-CZ" dirty="0" smtClean="0"/>
              <a:t>In 1955 </a:t>
            </a:r>
            <a:r>
              <a:rPr lang="en-GB" dirty="0" smtClean="0"/>
              <a:t>the </a:t>
            </a:r>
            <a:r>
              <a:rPr lang="en-GB" dirty="0" smtClean="0"/>
              <a:t>Republic of Vietnam </a:t>
            </a:r>
            <a:r>
              <a:rPr lang="cs-CZ" dirty="0" smtClean="0"/>
              <a:t>in </a:t>
            </a:r>
            <a:r>
              <a:rPr lang="cs-CZ" dirty="0" err="1" smtClean="0"/>
              <a:t>the</a:t>
            </a:r>
            <a:r>
              <a:rPr lang="cs-CZ" dirty="0" smtClean="0"/>
              <a:t> </a:t>
            </a:r>
            <a:r>
              <a:rPr lang="cs-CZ" dirty="0" err="1" smtClean="0"/>
              <a:t>South</a:t>
            </a:r>
            <a:r>
              <a:rPr lang="cs-CZ" dirty="0" smtClean="0"/>
              <a:t> </a:t>
            </a:r>
            <a:r>
              <a:rPr lang="cs-CZ" dirty="0" err="1" smtClean="0"/>
              <a:t>was</a:t>
            </a:r>
            <a:r>
              <a:rPr lang="cs-CZ" dirty="0" smtClean="0"/>
              <a:t> </a:t>
            </a:r>
            <a:r>
              <a:rPr lang="cs-CZ" dirty="0" err="1" smtClean="0"/>
              <a:t>declared</a:t>
            </a:r>
            <a:endParaRPr lang="cs-CZ" dirty="0" smtClean="0"/>
          </a:p>
          <a:p>
            <a:r>
              <a:rPr lang="en-GB" dirty="0" smtClean="0"/>
              <a:t>The United States offered </a:t>
            </a:r>
            <a:r>
              <a:rPr lang="en-GB" dirty="0" smtClean="0"/>
              <a:t>support</a:t>
            </a:r>
            <a:r>
              <a:rPr lang="cs-CZ" dirty="0" smtClean="0"/>
              <a:t> </a:t>
            </a:r>
            <a:r>
              <a:rPr lang="en-GB" dirty="0" smtClean="0"/>
              <a:t>to </a:t>
            </a:r>
            <a:r>
              <a:rPr lang="en-GB" dirty="0" smtClean="0"/>
              <a:t>Ngo </a:t>
            </a:r>
            <a:r>
              <a:rPr lang="en-GB" dirty="0" err="1" smtClean="0"/>
              <a:t>Dinh</a:t>
            </a:r>
            <a:r>
              <a:rPr lang="en-GB" dirty="0" smtClean="0"/>
              <a:t> Diem’s South Vietnam government</a:t>
            </a:r>
            <a:endParaRPr lang="cs-CZ"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sz="half" idx="1"/>
          </p:nvPr>
        </p:nvSpPr>
        <p:spPr>
          <a:xfrm>
            <a:off x="457200" y="1052736"/>
            <a:ext cx="4546848" cy="5302189"/>
          </a:xfrm>
        </p:spPr>
        <p:txBody>
          <a:bodyPr>
            <a:normAutofit fontScale="92500"/>
          </a:bodyPr>
          <a:lstStyle/>
          <a:p>
            <a:r>
              <a:rPr lang="en-GB" dirty="0" smtClean="0"/>
              <a:t>US </a:t>
            </a:r>
            <a:r>
              <a:rPr lang="en-GB" dirty="0" smtClean="0"/>
              <a:t>involvement was escalated </a:t>
            </a:r>
            <a:r>
              <a:rPr lang="en-GB" dirty="0" smtClean="0"/>
              <a:t>gradually</a:t>
            </a:r>
            <a:endParaRPr lang="cs-CZ" dirty="0" smtClean="0"/>
          </a:p>
          <a:p>
            <a:r>
              <a:rPr lang="en-GB" dirty="0" smtClean="0"/>
              <a:t>In November 1961 there were about 948 military advisers in the </a:t>
            </a:r>
            <a:r>
              <a:rPr lang="en-GB" dirty="0" smtClean="0"/>
              <a:t>country</a:t>
            </a:r>
            <a:endParaRPr lang="cs-CZ" dirty="0" smtClean="0"/>
          </a:p>
          <a:p>
            <a:r>
              <a:rPr lang="en-GB" dirty="0" smtClean="0"/>
              <a:t>The number of military personnel rose to 12 000 by end of 1962 and to 75 000 in the middle of </a:t>
            </a:r>
            <a:r>
              <a:rPr lang="en-GB" dirty="0" smtClean="0"/>
              <a:t>1965</a:t>
            </a:r>
            <a:endParaRPr lang="cs-CZ" dirty="0" smtClean="0"/>
          </a:p>
          <a:p>
            <a:r>
              <a:rPr lang="cs-CZ" dirty="0" smtClean="0"/>
              <a:t>U.S. </a:t>
            </a:r>
            <a:r>
              <a:rPr lang="cs-CZ" dirty="0" err="1" smtClean="0"/>
              <a:t>organized</a:t>
            </a:r>
            <a:r>
              <a:rPr lang="cs-CZ" dirty="0" smtClean="0"/>
              <a:t> </a:t>
            </a:r>
            <a:r>
              <a:rPr lang="en-GB" dirty="0" smtClean="0"/>
              <a:t>coup by South Vietnamese generals in the fall of 1963, which resulted in Diem’s assassination</a:t>
            </a:r>
            <a:endParaRPr lang="cs-CZ" dirty="0"/>
          </a:p>
        </p:txBody>
      </p:sp>
      <p:pic>
        <p:nvPicPr>
          <p:cNvPr id="7" name="Zástupný symbol pro obsah 6" descr="Ngo Dinh Diem.jpg"/>
          <p:cNvPicPr>
            <a:picLocks noGrp="1" noChangeAspect="1"/>
          </p:cNvPicPr>
          <p:nvPr>
            <p:ph sz="half" idx="2"/>
          </p:nvPr>
        </p:nvPicPr>
        <p:blipFill>
          <a:blip r:embed="rId3" cstate="print"/>
          <a:stretch>
            <a:fillRect/>
          </a:stretch>
        </p:blipFill>
        <p:spPr>
          <a:xfrm>
            <a:off x="5470500" y="1268761"/>
            <a:ext cx="3277964" cy="4490618"/>
          </a:xfrm>
        </p:spPr>
      </p:pic>
      <p:sp>
        <p:nvSpPr>
          <p:cNvPr id="8" name="TextovéPole 7"/>
          <p:cNvSpPr txBox="1"/>
          <p:nvPr/>
        </p:nvSpPr>
        <p:spPr>
          <a:xfrm>
            <a:off x="5292080" y="6021288"/>
            <a:ext cx="3635896" cy="400110"/>
          </a:xfrm>
          <a:prstGeom prst="rect">
            <a:avLst/>
          </a:prstGeom>
          <a:noFill/>
        </p:spPr>
        <p:txBody>
          <a:bodyPr wrap="square" rtlCol="0">
            <a:spAutoFit/>
          </a:bodyPr>
          <a:lstStyle/>
          <a:p>
            <a:pPr algn="ctr"/>
            <a:r>
              <a:rPr lang="en-GB" sz="2000" b="1" dirty="0"/>
              <a:t>Ngo </a:t>
            </a:r>
            <a:r>
              <a:rPr lang="en-GB" sz="2000" b="1" dirty="0" err="1"/>
              <a:t>Dinh</a:t>
            </a:r>
            <a:r>
              <a:rPr lang="en-GB" sz="2000" b="1" dirty="0"/>
              <a:t> </a:t>
            </a:r>
            <a:r>
              <a:rPr lang="en-GB" sz="2000" b="1" dirty="0" smtClean="0"/>
              <a:t>Diem</a:t>
            </a:r>
            <a:r>
              <a:rPr lang="cs-CZ" sz="2000" b="1" dirty="0" smtClean="0"/>
              <a:t> (1901-1963)</a:t>
            </a:r>
            <a:endParaRPr lang="cs-CZ"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704088"/>
            <a:ext cx="8229600" cy="852704"/>
          </a:xfrm>
        </p:spPr>
        <p:txBody>
          <a:bodyPr>
            <a:normAutofit/>
          </a:bodyPr>
          <a:lstStyle/>
          <a:p>
            <a:pPr algn="ctr"/>
            <a:r>
              <a:rPr lang="cs-CZ" sz="4400" b="1" dirty="0" smtClean="0"/>
              <a:t>Vietnam </a:t>
            </a:r>
            <a:r>
              <a:rPr lang="cs-CZ" sz="4400" b="1" dirty="0" err="1" smtClean="0"/>
              <a:t>War</a:t>
            </a:r>
            <a:endParaRPr lang="cs-CZ" sz="4400" b="1" dirty="0"/>
          </a:p>
        </p:txBody>
      </p:sp>
      <p:sp>
        <p:nvSpPr>
          <p:cNvPr id="6" name="Zástupný symbol pro obsah 5"/>
          <p:cNvSpPr>
            <a:spLocks noGrp="1"/>
          </p:cNvSpPr>
          <p:nvPr>
            <p:ph idx="1"/>
          </p:nvPr>
        </p:nvSpPr>
        <p:spPr>
          <a:xfrm>
            <a:off x="457200" y="1844824"/>
            <a:ext cx="8229600" cy="4479776"/>
          </a:xfrm>
        </p:spPr>
        <p:txBody>
          <a:bodyPr>
            <a:normAutofit fontScale="92500" lnSpcReduction="20000"/>
          </a:bodyPr>
          <a:lstStyle/>
          <a:p>
            <a:r>
              <a:rPr lang="en-GB" dirty="0" smtClean="0"/>
              <a:t>As the war in Vietnam increased in intensity, the Soviet Union became more </a:t>
            </a:r>
            <a:r>
              <a:rPr lang="en-GB" dirty="0" smtClean="0"/>
              <a:t>active</a:t>
            </a:r>
            <a:r>
              <a:rPr lang="cs-CZ" dirty="0" smtClean="0"/>
              <a:t> (</a:t>
            </a:r>
            <a:r>
              <a:rPr lang="cs-CZ" dirty="0" err="1" smtClean="0"/>
              <a:t>between</a:t>
            </a:r>
            <a:r>
              <a:rPr lang="cs-CZ" dirty="0" smtClean="0"/>
              <a:t> </a:t>
            </a:r>
            <a:r>
              <a:rPr lang="en-GB" dirty="0" smtClean="0"/>
              <a:t>1967 </a:t>
            </a:r>
            <a:r>
              <a:rPr lang="cs-CZ" dirty="0" err="1" smtClean="0"/>
              <a:t>and</a:t>
            </a:r>
            <a:r>
              <a:rPr lang="cs-CZ" dirty="0" smtClean="0"/>
              <a:t> </a:t>
            </a:r>
            <a:r>
              <a:rPr lang="en-GB" dirty="0" smtClean="0"/>
              <a:t>1972 </a:t>
            </a:r>
            <a:r>
              <a:rPr lang="en-GB" dirty="0" smtClean="0"/>
              <a:t>it was about one billion dollars </a:t>
            </a:r>
            <a:r>
              <a:rPr lang="en-GB" dirty="0" smtClean="0"/>
              <a:t>annually</a:t>
            </a:r>
            <a:r>
              <a:rPr lang="cs-CZ" dirty="0" smtClean="0"/>
              <a:t>)</a:t>
            </a:r>
          </a:p>
          <a:p>
            <a:r>
              <a:rPr lang="en-GB" dirty="0" smtClean="0"/>
              <a:t>The conflict in Indochina also tied up substantial US </a:t>
            </a:r>
            <a:r>
              <a:rPr lang="en-GB" dirty="0" smtClean="0"/>
              <a:t>resources</a:t>
            </a:r>
            <a:endParaRPr lang="cs-CZ" dirty="0" smtClean="0"/>
          </a:p>
          <a:p>
            <a:r>
              <a:rPr lang="en-GB" dirty="0" smtClean="0"/>
              <a:t>For </a:t>
            </a:r>
            <a:r>
              <a:rPr lang="cs-CZ" dirty="0" err="1" smtClean="0"/>
              <a:t>new</a:t>
            </a:r>
            <a:r>
              <a:rPr lang="cs-CZ" dirty="0" smtClean="0"/>
              <a:t> U.S. president </a:t>
            </a:r>
            <a:r>
              <a:rPr lang="cs-CZ" dirty="0" err="1" smtClean="0"/>
              <a:t>Lyndon</a:t>
            </a:r>
            <a:r>
              <a:rPr lang="cs-CZ" dirty="0" smtClean="0"/>
              <a:t> </a:t>
            </a:r>
            <a:r>
              <a:rPr lang="en-GB" dirty="0" smtClean="0"/>
              <a:t>Johnson</a:t>
            </a:r>
            <a:r>
              <a:rPr lang="en-GB" dirty="0" smtClean="0"/>
              <a:t>, the decision to continue the Vietnam commitment followed the path of his </a:t>
            </a:r>
            <a:r>
              <a:rPr lang="en-GB" dirty="0" smtClean="0"/>
              <a:t>predecessors</a:t>
            </a:r>
            <a:endParaRPr lang="cs-CZ" dirty="0" smtClean="0"/>
          </a:p>
          <a:p>
            <a:r>
              <a:rPr lang="en-GB" b="1" dirty="0" smtClean="0"/>
              <a:t>Gulf of Tonkin </a:t>
            </a:r>
            <a:r>
              <a:rPr lang="en-GB" b="1" dirty="0" smtClean="0"/>
              <a:t>Resolution</a:t>
            </a:r>
            <a:r>
              <a:rPr lang="cs-CZ" dirty="0" smtClean="0"/>
              <a:t> in 1964</a:t>
            </a:r>
            <a:r>
              <a:rPr lang="en-GB" dirty="0" smtClean="0"/>
              <a:t> </a:t>
            </a:r>
            <a:r>
              <a:rPr lang="en-GB" dirty="0" smtClean="0"/>
              <a:t>authorizing the President to take all measures necessary to protect the armed </a:t>
            </a:r>
            <a:r>
              <a:rPr lang="en-GB" dirty="0" smtClean="0"/>
              <a:t>forces</a:t>
            </a:r>
            <a:endParaRPr lang="cs-CZ" dirty="0" smtClean="0"/>
          </a:p>
          <a:p>
            <a:r>
              <a:rPr lang="en-GB" dirty="0" smtClean="0"/>
              <a:t>In February 1965, Johnson authorized </a:t>
            </a:r>
            <a:r>
              <a:rPr lang="en-GB" dirty="0" smtClean="0"/>
              <a:t>the </a:t>
            </a:r>
            <a:r>
              <a:rPr lang="en-GB" dirty="0" smtClean="0"/>
              <a:t>sustained bombing of North Vietnam</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852704"/>
          </a:xfrm>
        </p:spPr>
        <p:txBody>
          <a:bodyPr>
            <a:normAutofit/>
          </a:bodyPr>
          <a:lstStyle/>
          <a:p>
            <a:pPr algn="ctr"/>
            <a:r>
              <a:rPr lang="cs-CZ" sz="4400" b="1" dirty="0" smtClean="0"/>
              <a:t>Vietnam </a:t>
            </a:r>
            <a:r>
              <a:rPr lang="cs-CZ" sz="4400" b="1" dirty="0" err="1" smtClean="0"/>
              <a:t>War</a:t>
            </a:r>
            <a:endParaRPr lang="cs-CZ" sz="4400" b="1" dirty="0"/>
          </a:p>
        </p:txBody>
      </p:sp>
      <p:sp>
        <p:nvSpPr>
          <p:cNvPr id="3" name="Zástupný symbol pro obsah 2"/>
          <p:cNvSpPr>
            <a:spLocks noGrp="1"/>
          </p:cNvSpPr>
          <p:nvPr>
            <p:ph idx="1"/>
          </p:nvPr>
        </p:nvSpPr>
        <p:spPr/>
        <p:txBody>
          <a:bodyPr>
            <a:normAutofit fontScale="92500"/>
          </a:bodyPr>
          <a:lstStyle/>
          <a:p>
            <a:r>
              <a:rPr lang="en-GB" dirty="0" smtClean="0"/>
              <a:t>By early 1968, one-half million American troops were </a:t>
            </a:r>
            <a:r>
              <a:rPr lang="cs-CZ" dirty="0" smtClean="0"/>
              <a:t>in Vietnam</a:t>
            </a:r>
          </a:p>
          <a:p>
            <a:r>
              <a:rPr lang="en-GB" dirty="0" smtClean="0"/>
              <a:t>Over 25,000 Americans had already been </a:t>
            </a:r>
            <a:r>
              <a:rPr lang="en-GB" dirty="0" smtClean="0"/>
              <a:t>killed</a:t>
            </a:r>
            <a:endParaRPr lang="cs-CZ" dirty="0" smtClean="0"/>
          </a:p>
          <a:p>
            <a:r>
              <a:rPr lang="en-GB" b="1" dirty="0" err="1" smtClean="0"/>
              <a:t>Tet</a:t>
            </a:r>
            <a:r>
              <a:rPr lang="en-GB" b="1" dirty="0" smtClean="0"/>
              <a:t> offensive </a:t>
            </a:r>
            <a:r>
              <a:rPr lang="en-GB" dirty="0" smtClean="0"/>
              <a:t>of North Vietnam and the Viet Cong in </a:t>
            </a:r>
            <a:r>
              <a:rPr lang="en-GB" dirty="0" smtClean="0"/>
              <a:t>1968</a:t>
            </a:r>
            <a:r>
              <a:rPr lang="cs-CZ" dirty="0" smtClean="0"/>
              <a:t> – </a:t>
            </a:r>
            <a:r>
              <a:rPr lang="cs-CZ" dirty="0" err="1" smtClean="0"/>
              <a:t>it</a:t>
            </a:r>
            <a:r>
              <a:rPr lang="cs-CZ" dirty="0" smtClean="0"/>
              <a:t> </a:t>
            </a:r>
            <a:r>
              <a:rPr lang="en-GB" dirty="0" smtClean="0"/>
              <a:t>proved </a:t>
            </a:r>
            <a:r>
              <a:rPr lang="en-GB" dirty="0" smtClean="0"/>
              <a:t>that war’s end was nowhere in </a:t>
            </a:r>
            <a:r>
              <a:rPr lang="en-GB" dirty="0" smtClean="0"/>
              <a:t>sight</a:t>
            </a:r>
            <a:endParaRPr lang="cs-CZ" dirty="0" smtClean="0"/>
          </a:p>
          <a:p>
            <a:r>
              <a:rPr lang="cs-CZ" dirty="0" err="1" smtClean="0"/>
              <a:t>Antiwar</a:t>
            </a:r>
            <a:r>
              <a:rPr lang="cs-CZ" dirty="0" smtClean="0"/>
              <a:t> </a:t>
            </a:r>
            <a:r>
              <a:rPr lang="cs-CZ" dirty="0" smtClean="0"/>
              <a:t>protest in </a:t>
            </a:r>
            <a:r>
              <a:rPr lang="cs-CZ" dirty="0" err="1" smtClean="0"/>
              <a:t>the</a:t>
            </a:r>
            <a:r>
              <a:rPr lang="cs-CZ" dirty="0" smtClean="0"/>
              <a:t> U.S.</a:t>
            </a:r>
          </a:p>
          <a:p>
            <a:r>
              <a:rPr lang="en-GB" dirty="0" smtClean="0"/>
              <a:t>Johnson announced to a nationwide television audience that he would not seek </a:t>
            </a:r>
            <a:r>
              <a:rPr lang="en-GB" dirty="0" smtClean="0"/>
              <a:t>re-election</a:t>
            </a:r>
            <a:endParaRPr lang="cs-CZ" dirty="0" smtClean="0"/>
          </a:p>
          <a:p>
            <a:r>
              <a:rPr lang="en-GB" dirty="0" smtClean="0"/>
              <a:t>The war in Vietnam would continue to rage for five more years and claim an additional 33,000 American lives</a:t>
            </a: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TotalTime>
  <Words>692</Words>
  <Application>Microsoft Office PowerPoint</Application>
  <PresentationFormat>Předvádění na obrazovce (4:3)</PresentationFormat>
  <Paragraphs>73</Paragraphs>
  <Slides>14</Slides>
  <Notes>4</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Tok</vt:lpstr>
      <vt:lpstr>Vietnam War</vt:lpstr>
      <vt:lpstr>French Indochina</vt:lpstr>
      <vt:lpstr>French Indochina</vt:lpstr>
      <vt:lpstr>Ho Chi Minh</vt:lpstr>
      <vt:lpstr>Snímek 5</vt:lpstr>
      <vt:lpstr>French Indochina after 1945</vt:lpstr>
      <vt:lpstr>Snímek 7</vt:lpstr>
      <vt:lpstr>Vietnam War</vt:lpstr>
      <vt:lpstr>Vietnam War</vt:lpstr>
      <vt:lpstr>Nixon and end of the Vietnam War</vt:lpstr>
      <vt:lpstr>Snímek 11</vt:lpstr>
      <vt:lpstr>Legacy of Vietnam War</vt:lpstr>
      <vt:lpstr>Snímek 13</vt:lpstr>
      <vt:lpstr>Antiwar movement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Vietnam War</dc:title>
  <dc:creator>dzun</dc:creator>
  <cp:lastModifiedBy>dzun</cp:lastModifiedBy>
  <cp:revision>17</cp:revision>
  <dcterms:created xsi:type="dcterms:W3CDTF">2015-12-07T10:50:48Z</dcterms:created>
  <dcterms:modified xsi:type="dcterms:W3CDTF">2015-12-07T12:41:44Z</dcterms:modified>
</cp:coreProperties>
</file>