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BBE64-0F0F-4335-A3F5-B52A09E7E5D0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99ADD6-E16B-45C4-88D6-BE5D82BAD1D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/>
              <a:t>Cold</a:t>
            </a:r>
            <a:r>
              <a:rPr lang="cs-CZ" sz="4800" dirty="0" smtClean="0"/>
              <a:t> </a:t>
            </a:r>
            <a:r>
              <a:rPr lang="cs-CZ" sz="4800" dirty="0" err="1" smtClean="0"/>
              <a:t>War</a:t>
            </a:r>
            <a:r>
              <a:rPr lang="cs-CZ" sz="4800" dirty="0" smtClean="0"/>
              <a:t> </a:t>
            </a:r>
            <a:r>
              <a:rPr lang="cs-CZ" sz="4800" dirty="0" err="1" smtClean="0"/>
              <a:t>History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7854696" cy="1408120"/>
          </a:xfrm>
        </p:spPr>
        <p:txBody>
          <a:bodyPr/>
          <a:lstStyle/>
          <a:p>
            <a:pPr algn="ctr"/>
            <a:r>
              <a:rPr lang="en-GB" b="1" dirty="0" err="1" smtClean="0"/>
              <a:t>Historiographical</a:t>
            </a:r>
            <a:r>
              <a:rPr lang="en-GB" b="1" dirty="0" smtClean="0"/>
              <a:t> debate on the origins of the Cold War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err="1" smtClean="0"/>
              <a:t>Origins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of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the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Cold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War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scholarly debate on the origins of the Cold War was long dominated by </a:t>
            </a:r>
            <a:r>
              <a:rPr lang="en-GB" dirty="0" smtClean="0"/>
              <a:t>Americans</a:t>
            </a:r>
            <a:endParaRPr lang="cs-CZ" dirty="0" smtClean="0"/>
          </a:p>
          <a:p>
            <a:r>
              <a:rPr lang="en-GB" dirty="0" smtClean="0"/>
              <a:t>Many factors distinguish the three </a:t>
            </a:r>
            <a:r>
              <a:rPr lang="en-GB" dirty="0" smtClean="0"/>
              <a:t>schools</a:t>
            </a:r>
            <a:endParaRPr lang="cs-CZ" dirty="0" smtClean="0"/>
          </a:p>
          <a:p>
            <a:r>
              <a:rPr lang="en-GB" dirty="0" smtClean="0"/>
              <a:t>Three questions are particularly pertinent in defining them: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1)</a:t>
            </a:r>
            <a:r>
              <a:rPr lang="en-GB" dirty="0" smtClean="0"/>
              <a:t>Who </a:t>
            </a:r>
            <a:r>
              <a:rPr lang="en-GB" dirty="0" smtClean="0"/>
              <a:t>was responsible for the Cold War?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2) </a:t>
            </a:r>
            <a:r>
              <a:rPr lang="en-GB" dirty="0" smtClean="0"/>
              <a:t>Who </a:t>
            </a:r>
            <a:r>
              <a:rPr lang="en-GB" dirty="0" smtClean="0"/>
              <a:t>was most active in the years immediately following the Second World War?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3) </a:t>
            </a:r>
            <a:r>
              <a:rPr lang="en-GB" dirty="0" smtClean="0"/>
              <a:t>What </a:t>
            </a:r>
            <a:r>
              <a:rPr lang="en-GB" dirty="0" smtClean="0"/>
              <a:t>are the primary motivating forces, particularly for US foreign policy?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The traditionalists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 policy was characterized by </a:t>
            </a:r>
            <a:r>
              <a:rPr lang="en-GB" dirty="0" smtClean="0"/>
              <a:t>passivity</a:t>
            </a:r>
            <a:endParaRPr lang="cs-CZ" dirty="0" smtClean="0"/>
          </a:p>
          <a:p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Cold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are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found</a:t>
            </a:r>
            <a:r>
              <a:rPr lang="cs-CZ" dirty="0" smtClean="0"/>
              <a:t> in </a:t>
            </a:r>
            <a:r>
              <a:rPr lang="cs-CZ" dirty="0" err="1" smtClean="0"/>
              <a:t>Marxism</a:t>
            </a:r>
            <a:r>
              <a:rPr lang="cs-CZ" dirty="0" smtClean="0"/>
              <a:t>-</a:t>
            </a:r>
            <a:r>
              <a:rPr lang="cs-CZ" dirty="0" err="1" smtClean="0"/>
              <a:t>Leninism</a:t>
            </a:r>
            <a:endParaRPr lang="cs-CZ" dirty="0" smtClean="0"/>
          </a:p>
          <a:p>
            <a:r>
              <a:rPr lang="cs-CZ" dirty="0" err="1" smtClean="0"/>
              <a:t>Policies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capitalists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are </a:t>
            </a:r>
            <a:r>
              <a:rPr lang="cs-CZ" dirty="0" err="1" smtClean="0"/>
              <a:t>fundementally</a:t>
            </a:r>
            <a:r>
              <a:rPr lang="cs-CZ" dirty="0" smtClean="0"/>
              <a:t> </a:t>
            </a:r>
            <a:r>
              <a:rPr lang="cs-CZ" dirty="0" err="1" smtClean="0"/>
              <a:t>hostile</a:t>
            </a:r>
            <a:endParaRPr lang="cs-CZ" dirty="0" smtClean="0"/>
          </a:p>
          <a:p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expansionism</a:t>
            </a:r>
            <a:endParaRPr lang="cs-CZ" dirty="0" smtClean="0"/>
          </a:p>
          <a:p>
            <a:r>
              <a:rPr lang="cs-CZ" dirty="0" smtClean="0"/>
              <a:t>Truman </a:t>
            </a:r>
            <a:r>
              <a:rPr lang="cs-CZ" dirty="0" err="1" smtClean="0"/>
              <a:t>misjudged</a:t>
            </a:r>
            <a:r>
              <a:rPr lang="cs-CZ" dirty="0" smtClean="0"/>
              <a:t> </a:t>
            </a:r>
            <a:r>
              <a:rPr lang="cs-CZ" dirty="0" err="1" smtClean="0"/>
              <a:t>expansionist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 smtClean="0"/>
          </a:p>
          <a:p>
            <a:r>
              <a:rPr lang="cs-CZ" dirty="0" smtClean="0"/>
              <a:t>William H. </a:t>
            </a:r>
            <a:r>
              <a:rPr lang="cs-CZ" dirty="0" err="1" smtClean="0"/>
              <a:t>McNeill</a:t>
            </a:r>
            <a:r>
              <a:rPr lang="cs-CZ" dirty="0" smtClean="0"/>
              <a:t>, Herbert </a:t>
            </a:r>
            <a:r>
              <a:rPr lang="cs-CZ" dirty="0" err="1" smtClean="0"/>
              <a:t>Feis</a:t>
            </a:r>
            <a:r>
              <a:rPr lang="cs-CZ" dirty="0" smtClean="0"/>
              <a:t>, </a:t>
            </a:r>
            <a:r>
              <a:rPr lang="cs-CZ" dirty="0" err="1" smtClean="0"/>
              <a:t>Arthur</a:t>
            </a:r>
            <a:r>
              <a:rPr lang="cs-CZ" dirty="0" smtClean="0"/>
              <a:t> </a:t>
            </a:r>
            <a:r>
              <a:rPr lang="cs-CZ" dirty="0" err="1" smtClean="0"/>
              <a:t>Schlesinger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The revisionists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United States had tried to limit the influence of the Soviet Union </a:t>
            </a:r>
            <a:endParaRPr lang="cs-CZ" dirty="0" smtClean="0"/>
          </a:p>
          <a:p>
            <a:r>
              <a:rPr lang="en-GB" dirty="0" smtClean="0"/>
              <a:t>The United States had such wide-ranging </a:t>
            </a:r>
            <a:r>
              <a:rPr lang="en-GB" dirty="0" smtClean="0"/>
              <a:t>goals</a:t>
            </a:r>
            <a:endParaRPr lang="cs-CZ" dirty="0" smtClean="0"/>
          </a:p>
          <a:p>
            <a:r>
              <a:rPr lang="en-GB" dirty="0" smtClean="0"/>
              <a:t>In order to attain their goals, the Americans employed a number of different instruments, from atomic bombs to loans and other forms of economic </a:t>
            </a:r>
            <a:r>
              <a:rPr lang="en-GB" dirty="0" smtClean="0"/>
              <a:t>support</a:t>
            </a:r>
            <a:endParaRPr lang="cs-CZ" dirty="0" smtClean="0"/>
          </a:p>
          <a:p>
            <a:r>
              <a:rPr lang="en-GB" dirty="0" smtClean="0"/>
              <a:t>The Soviet Union is considered defensive in </a:t>
            </a:r>
            <a:r>
              <a:rPr lang="en-GB" dirty="0" smtClean="0"/>
              <a:t>orientation</a:t>
            </a:r>
            <a:endParaRPr lang="cs-CZ" dirty="0" smtClean="0"/>
          </a:p>
          <a:p>
            <a:r>
              <a:rPr lang="en-GB" dirty="0" smtClean="0"/>
              <a:t>Soviet policies in Eastern Europe were to a great extent a response to American ambitions in the </a:t>
            </a:r>
            <a:r>
              <a:rPr lang="en-GB" dirty="0" smtClean="0"/>
              <a:t>area</a:t>
            </a:r>
            <a:endParaRPr lang="cs-CZ" dirty="0" smtClean="0"/>
          </a:p>
          <a:p>
            <a:r>
              <a:rPr lang="cs-CZ" dirty="0" smtClean="0"/>
              <a:t>William A. </a:t>
            </a:r>
            <a:r>
              <a:rPr lang="cs-CZ" dirty="0" err="1" smtClean="0"/>
              <a:t>Williams</a:t>
            </a:r>
            <a:r>
              <a:rPr lang="cs-CZ" dirty="0" smtClean="0"/>
              <a:t>, Gabriel </a:t>
            </a:r>
            <a:r>
              <a:rPr lang="cs-CZ" dirty="0" err="1" smtClean="0"/>
              <a:t>Kolko</a:t>
            </a:r>
            <a:r>
              <a:rPr lang="cs-CZ" dirty="0" smtClean="0"/>
              <a:t>, </a:t>
            </a:r>
            <a:r>
              <a:rPr lang="cs-CZ" dirty="0" err="1" smtClean="0"/>
              <a:t>Gar</a:t>
            </a:r>
            <a:r>
              <a:rPr lang="cs-CZ" dirty="0" smtClean="0"/>
              <a:t> </a:t>
            </a:r>
            <a:r>
              <a:rPr lang="cs-CZ" dirty="0" err="1" smtClean="0"/>
              <a:t>Alperowitz</a:t>
            </a:r>
            <a:r>
              <a:rPr lang="cs-CZ" dirty="0" smtClean="0"/>
              <a:t>, </a:t>
            </a:r>
            <a:r>
              <a:rPr lang="cs-CZ" dirty="0" err="1" smtClean="0"/>
              <a:t>Lloyd</a:t>
            </a:r>
            <a:r>
              <a:rPr lang="cs-CZ" dirty="0" smtClean="0"/>
              <a:t> C. </a:t>
            </a:r>
            <a:r>
              <a:rPr lang="cs-CZ" dirty="0" err="1" smtClean="0"/>
              <a:t>Gardner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The post-revisionists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agree with the revisionists that important element in US policy had fallen into place before the Truman Doctrine and the Marshall </a:t>
            </a:r>
            <a:r>
              <a:rPr lang="en-GB" dirty="0" smtClean="0"/>
              <a:t>Plan</a:t>
            </a:r>
            <a:endParaRPr lang="cs-CZ" dirty="0" smtClean="0"/>
          </a:p>
          <a:p>
            <a:r>
              <a:rPr lang="en-GB" dirty="0" smtClean="0"/>
              <a:t>United States implemented a number of different measures to promote its </a:t>
            </a:r>
            <a:r>
              <a:rPr lang="en-GB" dirty="0" smtClean="0"/>
              <a:t>interests</a:t>
            </a:r>
            <a:endParaRPr lang="cs-CZ" dirty="0" smtClean="0"/>
          </a:p>
          <a:p>
            <a:r>
              <a:rPr lang="en-GB" dirty="0" smtClean="0"/>
              <a:t>hey maintain that the revisionists are too eager to perceive the use of these measures as motivated only by anti-Soviet </a:t>
            </a:r>
            <a:r>
              <a:rPr lang="en-GB" dirty="0" smtClean="0"/>
              <a:t>considerations</a:t>
            </a:r>
            <a:endParaRPr lang="cs-CZ" dirty="0" smtClean="0"/>
          </a:p>
          <a:p>
            <a:r>
              <a:rPr lang="en-GB" dirty="0" smtClean="0"/>
              <a:t>reject the idea that Soviet policy in Eastern Europe can be considered a result of US </a:t>
            </a:r>
            <a:r>
              <a:rPr lang="en-GB" dirty="0" smtClean="0"/>
              <a:t>ambitions</a:t>
            </a:r>
            <a:endParaRPr lang="cs-CZ" dirty="0" smtClean="0"/>
          </a:p>
          <a:p>
            <a:r>
              <a:rPr lang="cs-CZ" dirty="0" smtClean="0"/>
              <a:t>John L. </a:t>
            </a:r>
            <a:r>
              <a:rPr lang="cs-CZ" dirty="0" err="1" smtClean="0"/>
              <a:t>Gaddis</a:t>
            </a:r>
            <a:r>
              <a:rPr lang="cs-CZ" dirty="0" smtClean="0"/>
              <a:t>, </a:t>
            </a:r>
            <a:r>
              <a:rPr lang="cs-CZ" dirty="0" err="1" smtClean="0"/>
              <a:t>Melvyn</a:t>
            </a:r>
            <a:r>
              <a:rPr lang="cs-CZ" dirty="0" smtClean="0"/>
              <a:t> P. </a:t>
            </a:r>
            <a:r>
              <a:rPr lang="cs-CZ" dirty="0" err="1" smtClean="0"/>
              <a:t>Leffler</a:t>
            </a:r>
            <a:r>
              <a:rPr lang="cs-CZ" dirty="0" smtClean="0"/>
              <a:t>, Vojtech </a:t>
            </a:r>
            <a:r>
              <a:rPr lang="cs-CZ" dirty="0" err="1" smtClean="0"/>
              <a:t>Mastny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23018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recent years the debate on the origins of the Cold War has become increasingly </a:t>
            </a:r>
            <a:r>
              <a:rPr lang="en-US" dirty="0" smtClean="0"/>
              <a:t>complex</a:t>
            </a:r>
            <a:endParaRPr lang="cs-CZ" dirty="0" smtClean="0"/>
          </a:p>
          <a:p>
            <a:r>
              <a:rPr lang="en-US" dirty="0" smtClean="0"/>
              <a:t>the emphasis has shifted from a post-revisionist towards a more traditionalist direction </a:t>
            </a:r>
            <a:r>
              <a:rPr lang="en-US" dirty="0" smtClean="0"/>
              <a:t>again</a:t>
            </a:r>
            <a:endParaRPr lang="cs-CZ" dirty="0" smtClean="0"/>
          </a:p>
          <a:p>
            <a:r>
              <a:rPr lang="en-US" dirty="0" smtClean="0"/>
              <a:t>renewed emphasis on ideology, and particularly on a Soviet “revolutionary-imperial” paradigm</a:t>
            </a:r>
            <a:endParaRPr lang="cs-CZ" dirty="0"/>
          </a:p>
        </p:txBody>
      </p:sp>
      <p:pic>
        <p:nvPicPr>
          <p:cNvPr id="7" name="Picture 4" descr="C:\Users\dzun\Downloads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52325"/>
            <a:ext cx="3600400" cy="4793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315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Cold War History</vt:lpstr>
      <vt:lpstr>Origins of the Cold War</vt:lpstr>
      <vt:lpstr>The traditionalists </vt:lpstr>
      <vt:lpstr>The revisionists </vt:lpstr>
      <vt:lpstr>The post-revisionists </vt:lpstr>
      <vt:lpstr>Snímek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History</dc:title>
  <dc:creator>dzun</dc:creator>
  <cp:lastModifiedBy>dzun</cp:lastModifiedBy>
  <cp:revision>5</cp:revision>
  <dcterms:created xsi:type="dcterms:W3CDTF">2015-12-03T06:47:47Z</dcterms:created>
  <dcterms:modified xsi:type="dcterms:W3CDTF">2015-12-03T07:06:25Z</dcterms:modified>
</cp:coreProperties>
</file>