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8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FC291-1893-41EB-963C-65F7E042FDA0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A8E9-C3FF-4AC4-8BC5-F2315EF8D79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https://www.youtube.com/watch?v=28N6TSaKQ-g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A8E9-C3FF-4AC4-8BC5-F2315EF8D795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youtube.com</a:t>
            </a:r>
            <a:r>
              <a:rPr lang="cs-CZ" sz="1200" dirty="0" smtClean="0"/>
              <a:t>/</a:t>
            </a:r>
            <a:r>
              <a:rPr lang="cs-CZ" sz="1200" dirty="0" err="1" smtClean="0"/>
              <a:t>watch</a:t>
            </a:r>
            <a:r>
              <a:rPr lang="cs-CZ" sz="1200" dirty="0" smtClean="0"/>
              <a:t>?v=554ZJUv-</a:t>
            </a:r>
            <a:r>
              <a:rPr lang="cs-CZ" sz="1200" dirty="0" err="1" smtClean="0"/>
              <a:t>avQ</a:t>
            </a:r>
            <a:r>
              <a:rPr lang="cs-CZ" sz="1200" dirty="0" smtClean="0"/>
              <a:t>&amp;feature=</a:t>
            </a:r>
            <a:r>
              <a:rPr lang="cs-CZ" sz="1200" dirty="0" err="1" smtClean="0"/>
              <a:t>PlayList</a:t>
            </a:r>
            <a:r>
              <a:rPr lang="cs-CZ" sz="1200" dirty="0" smtClean="0"/>
              <a:t>&amp;p=614072DF2C9808FD&amp;index=0&amp;</a:t>
            </a:r>
            <a:r>
              <a:rPr lang="cs-CZ" sz="1200" dirty="0" err="1" smtClean="0"/>
              <a:t>playnext</a:t>
            </a:r>
            <a:r>
              <a:rPr lang="cs-CZ" sz="1200" dirty="0" smtClean="0"/>
              <a:t>=1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A8E9-C3FF-4AC4-8BC5-F2315EF8D795}" type="slidenum">
              <a:rPr lang="cs-CZ" smtClean="0"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B6B18E3-85AB-465F-9A67-6D36074E52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F886C4E-82D5-47EA-A332-9250AC301F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B205926-0DE0-42B9-9BB3-62F86D303C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16486E5-9F14-4D4C-9C39-811BF4B0AF6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41D4649-1D3D-4718-AB1B-9F92663776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2CAFEF-9DD3-47DE-BDB6-9354D56C7A1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807CE5-6FDF-4642-904F-5263C4EF5F5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1648" cy="1049288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 smtClean="0"/>
              <a:t>Communism</a:t>
            </a:r>
            <a:r>
              <a:rPr lang="cs-CZ" sz="4800" dirty="0" smtClean="0"/>
              <a:t> in </a:t>
            </a:r>
            <a:r>
              <a:rPr lang="cs-CZ" sz="4800" dirty="0" err="1" smtClean="0"/>
              <a:t>Eastern</a:t>
            </a:r>
            <a:r>
              <a:rPr lang="cs-CZ" sz="4800" dirty="0" smtClean="0"/>
              <a:t> </a:t>
            </a:r>
            <a:r>
              <a:rPr lang="cs-CZ" sz="4800" dirty="0" err="1" smtClean="0"/>
              <a:t>Europe</a:t>
            </a:r>
            <a:endParaRPr lang="cs-CZ" sz="4800" dirty="0"/>
          </a:p>
        </p:txBody>
      </p:sp>
      <p:pic>
        <p:nvPicPr>
          <p:cNvPr id="4" name="Picture 7" descr="madarsko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2996952"/>
            <a:ext cx="3960440" cy="2797636"/>
          </a:xfrm>
          <a:noFill/>
          <a:ln/>
        </p:spPr>
      </p:pic>
      <p:pic>
        <p:nvPicPr>
          <p:cNvPr id="5" name="Picture 7" descr="madarsko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2780928"/>
            <a:ext cx="5104203" cy="360558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673870" cy="3403331"/>
          </a:xfrm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4038600" cy="405784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Eastern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Bloc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 1950s</a:t>
            </a:r>
            <a:endParaRPr lang="cs-CZ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702423" cy="48529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On 5</a:t>
            </a:r>
            <a:r>
              <a:rPr lang="en-US" sz="2800" baseline="30000" dirty="0"/>
              <a:t>th</a:t>
            </a:r>
            <a:r>
              <a:rPr lang="en-US" sz="2800" dirty="0"/>
              <a:t> March 1953 Stalin died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a quarter century the Soviet Union had been dominated by him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Although </a:t>
            </a:r>
            <a:r>
              <a:rPr lang="cs-CZ" sz="2800" b="1" dirty="0" err="1" smtClean="0"/>
              <a:t>Nikita</a:t>
            </a:r>
            <a:r>
              <a:rPr lang="cs-CZ" sz="2800" b="1" dirty="0" smtClean="0"/>
              <a:t> </a:t>
            </a:r>
            <a:r>
              <a:rPr lang="en-US" sz="2800" b="1" dirty="0" smtClean="0"/>
              <a:t>Khrushchev </a:t>
            </a:r>
            <a:r>
              <a:rPr lang="en-US" sz="2800" dirty="0" smtClean="0"/>
              <a:t>gradually emerged as the new leader of the Soviet Union, he never attained the authority Stalin had </a:t>
            </a:r>
            <a:r>
              <a:rPr lang="en-US" sz="2800" dirty="0" smtClean="0"/>
              <a:t>had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smtClean="0"/>
              <a:t>role of the security police was reduced, and thousands of the political prisoners were released</a:t>
            </a:r>
            <a:endParaRPr lang="cs-CZ" sz="2800" dirty="0"/>
          </a:p>
        </p:txBody>
      </p:sp>
      <p:pic>
        <p:nvPicPr>
          <p:cNvPr id="15368" name="Picture 8" descr="stali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0352" y="1844824"/>
            <a:ext cx="3613448" cy="4254351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6815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De-Stalinization</a:t>
            </a:r>
            <a:endParaRPr lang="cs-CZ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12875"/>
            <a:ext cx="4716463" cy="5256213"/>
          </a:xfrm>
        </p:spPr>
        <p:txBody>
          <a:bodyPr/>
          <a:lstStyle/>
          <a:p>
            <a:r>
              <a:rPr lang="en-US" sz="2400"/>
              <a:t>At the 20</a:t>
            </a:r>
            <a:r>
              <a:rPr lang="en-US" sz="2400" baseline="30000"/>
              <a:t>th</a:t>
            </a:r>
            <a:r>
              <a:rPr lang="en-US" sz="2400"/>
              <a:t> Congress of Communistic Party of Soviet Union (25 February 1956) he pursued a course of reform</a:t>
            </a:r>
          </a:p>
          <a:p>
            <a:r>
              <a:rPr lang="en-US" sz="2400"/>
              <a:t>Shocked delegates with famous speech denouncing the </a:t>
            </a:r>
            <a:r>
              <a:rPr lang="en-US" sz="2400" i="1"/>
              <a:t>“cult of personality”</a:t>
            </a:r>
          </a:p>
          <a:p>
            <a:r>
              <a:rPr lang="en-US" sz="2400"/>
              <a:t>Krushchev proceeded to make a full-scale denunciation of Stalinism, detailing in long procession the crimes of the dead tyrant</a:t>
            </a:r>
            <a:endParaRPr lang="cs-CZ" sz="2400"/>
          </a:p>
        </p:txBody>
      </p:sp>
      <p:pic>
        <p:nvPicPr>
          <p:cNvPr id="18438" name="Picture 6" descr="chruscov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3463" y="1412875"/>
            <a:ext cx="4075112" cy="4752975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528" y="3861048"/>
            <a:ext cx="8540750" cy="2519362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/>
              <a:t>Khrushchev</a:t>
            </a:r>
            <a:r>
              <a:rPr lang="cs-CZ" sz="2400" dirty="0" smtClean="0"/>
              <a:t> m</a:t>
            </a:r>
            <a:r>
              <a:rPr lang="en-US" sz="2400" dirty="0" err="1" smtClean="0"/>
              <a:t>ade</a:t>
            </a:r>
            <a:r>
              <a:rPr lang="en-US" sz="2400" dirty="0" smtClean="0"/>
              <a:t> </a:t>
            </a:r>
            <a:r>
              <a:rPr lang="en-US" sz="2400" dirty="0"/>
              <a:t>Stalin responsible for a great list of tragedies – from the horrors of the 1930’s to the split with Yugoslavia</a:t>
            </a:r>
          </a:p>
          <a:p>
            <a:r>
              <a:rPr lang="en-US" sz="2400" dirty="0"/>
              <a:t>These changes did not mean that the Soviet Union was about to become a liberal democracy – it was just to avoid the bloody caprice of autocracy, avoid the repetition of mass executions etc.</a:t>
            </a:r>
            <a:endParaRPr lang="cs-CZ" sz="2400" dirty="0"/>
          </a:p>
        </p:txBody>
      </p:sp>
      <p:pic>
        <p:nvPicPr>
          <p:cNvPr id="20487" name="Picture 7" descr="congres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404664"/>
            <a:ext cx="5903913" cy="3092450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Influence of De-Stalinization in 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Satellites</a:t>
            </a:r>
            <a:endParaRPr lang="cs-CZ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News of De-Stalinization soon spread throughout the Communist world</a:t>
            </a:r>
          </a:p>
          <a:p>
            <a:pPr>
              <a:lnSpc>
                <a:spcPct val="90000"/>
              </a:lnSpc>
            </a:pPr>
            <a:r>
              <a:rPr lang="en-US" dirty="0"/>
              <a:t>Some of the satellite countries began to see a glimpse of freedom for the first time in a decade</a:t>
            </a:r>
          </a:p>
          <a:p>
            <a:pPr>
              <a:lnSpc>
                <a:spcPct val="90000"/>
              </a:lnSpc>
            </a:pPr>
            <a:r>
              <a:rPr lang="en-US" dirty="0"/>
              <a:t>Especially in Poland and Hungary members of the Communist Party were thrown into great dispute over the course which the new line should </a:t>
            </a:r>
            <a:r>
              <a:rPr lang="en-US" dirty="0" smtClean="0"/>
              <a:t>take</a:t>
            </a: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Tito was rehabilitated and declared a </a:t>
            </a:r>
            <a:r>
              <a:rPr lang="en-US" dirty="0" smtClean="0"/>
              <a:t>“good communist”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new tensions were first expressed in the June 1953 demonstration in Czechoslovakia and East Germany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Situation in Poland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 1956</a:t>
            </a:r>
          </a:p>
        </p:txBody>
      </p:sp>
      <p:pic>
        <p:nvPicPr>
          <p:cNvPr id="25605" name="Picture 5" descr="pozna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700808"/>
            <a:ext cx="6192838" cy="45370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536" y="1170087"/>
            <a:ext cx="4463802" cy="56879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Workers rebellion in June 1956 at the industrial city of Poznan against the communistic government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Demonstrates demanded better social condition in Poland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Tens of people were died and hundreds injured and arrested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After the protests, many Polish communists tended to a more moderate program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cs-CZ" sz="2800" dirty="0"/>
          </a:p>
        </p:txBody>
      </p:sp>
      <p:pic>
        <p:nvPicPr>
          <p:cNvPr id="27654" name="Picture 6" descr="Poznańskie_Krzyże_RB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3006" y="1196751"/>
            <a:ext cx="3562544" cy="5111973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404664"/>
            <a:ext cx="4630738" cy="6048524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en-US" sz="2800" dirty="0"/>
          </a:p>
          <a:p>
            <a:r>
              <a:rPr lang="en-US" sz="2800" dirty="0"/>
              <a:t>The new First Secretary of the Polish Communist Party was proposed </a:t>
            </a:r>
            <a:r>
              <a:rPr lang="en-US" sz="2800" b="1" dirty="0" err="1"/>
              <a:t>Wladyslaw</a:t>
            </a:r>
            <a:r>
              <a:rPr lang="en-US" sz="2800" b="1" dirty="0"/>
              <a:t> Gomulka</a:t>
            </a:r>
          </a:p>
          <a:p>
            <a:r>
              <a:rPr lang="en-US" sz="2800" dirty="0"/>
              <a:t>The minority of old-line Polish Stalinist leaders were gravely alarmed and appealed to the Russian government to intervene</a:t>
            </a:r>
          </a:p>
          <a:p>
            <a:r>
              <a:rPr lang="en-US" sz="2800" dirty="0"/>
              <a:t>Khrushchev flew to Warsaw to investigate the matter and then ordered the Soviet forces to retire</a:t>
            </a:r>
            <a:endParaRPr lang="cs-CZ" sz="2800" dirty="0"/>
          </a:p>
        </p:txBody>
      </p:sp>
      <p:pic>
        <p:nvPicPr>
          <p:cNvPr id="30726" name="Picture 6" descr="gomulk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908720"/>
            <a:ext cx="3528392" cy="5283757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Hungarian Revolt of 1956</a:t>
            </a:r>
            <a:endParaRPr lang="cs-CZ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5" name="Picture 7" descr="madarsko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060848"/>
            <a:ext cx="6123575" cy="432566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520" y="764704"/>
            <a:ext cx="7870775" cy="53278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There was the opposition among students, workers and even the Party intellectuals against Hungarian Stalinists who controlled the government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popular demonstrations against the Hungarian government broke out in Budapest on 23 October and soon turned into an armed rebellion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Leader of the moderate faction in the Hungarian Communist party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b="1" dirty="0" err="1"/>
              <a:t>Imre</a:t>
            </a:r>
            <a:r>
              <a:rPr lang="en-US" sz="2400" b="1" dirty="0"/>
              <a:t> Nagy </a:t>
            </a:r>
            <a:r>
              <a:rPr lang="en-US" sz="2400" dirty="0"/>
              <a:t>was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made premier and negotiated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the withdrawal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of the Russian troops stationed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/>
              <a:t>	in the country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34822" name="Picture 6" descr="nagy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3573016"/>
            <a:ext cx="3329991" cy="2959992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Forming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</a:t>
            </a:r>
            <a:r>
              <a:rPr lang="en-GB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 </a:t>
            </a: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Eastern Bloc</a:t>
            </a:r>
            <a:r>
              <a:rPr lang="en-GB" sz="4000" b="1" dirty="0"/>
              <a:t> </a:t>
            </a:r>
            <a:endParaRPr lang="cs-CZ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3951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Eastern Europe was more important to the Soviet Union than </a:t>
            </a:r>
            <a:r>
              <a:rPr lang="en-GB" dirty="0" smtClean="0"/>
              <a:t>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endParaRPr lang="cs-CZ" dirty="0" smtClean="0"/>
          </a:p>
          <a:p>
            <a:r>
              <a:rPr lang="cs-CZ" dirty="0" err="1" smtClean="0"/>
              <a:t>Bloc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= </a:t>
            </a:r>
            <a:r>
              <a:rPr lang="en-GB" dirty="0"/>
              <a:t>new important element in the international </a:t>
            </a:r>
            <a:r>
              <a:rPr lang="en-GB" dirty="0" smtClean="0"/>
              <a:t>relations</a:t>
            </a:r>
            <a:endParaRPr lang="cs-CZ" dirty="0" smtClean="0"/>
          </a:p>
          <a:p>
            <a:r>
              <a:rPr lang="en-GB" dirty="0" smtClean="0"/>
              <a:t>Exiles returning from Moscow played a crucial role</a:t>
            </a:r>
            <a:endParaRPr lang="cs-CZ" dirty="0"/>
          </a:p>
          <a:p>
            <a:r>
              <a:rPr lang="en-GB" b="1" dirty="0"/>
              <a:t>Communization</a:t>
            </a:r>
            <a:r>
              <a:rPr lang="cs-CZ" dirty="0"/>
              <a:t> = </a:t>
            </a:r>
            <a:r>
              <a:rPr lang="en-GB" dirty="0"/>
              <a:t>the process of the abolition of the private ownership</a:t>
            </a:r>
            <a:r>
              <a:rPr lang="cs-CZ" dirty="0"/>
              <a:t>. </a:t>
            </a:r>
          </a:p>
          <a:p>
            <a:r>
              <a:rPr lang="en-GB" b="1" dirty="0" err="1"/>
              <a:t>Sovietization</a:t>
            </a:r>
            <a:r>
              <a:rPr lang="cs-CZ" dirty="0"/>
              <a:t> = </a:t>
            </a:r>
            <a:r>
              <a:rPr lang="en-GB" dirty="0"/>
              <a:t>adoption of Soviet-like institutions, laws, customs, traditions and the Soviet way of life</a:t>
            </a:r>
            <a:r>
              <a:rPr lang="cs-CZ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980728"/>
            <a:ext cx="8446839" cy="561692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power of the Hungarian Communist party had been completely broken by popular rebellion and the revolutionaries were planning to establish a new regime which would break the old ties with the Soviet block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Russians couldn’t tolerate it and on 4 November reentered Hungary in massive strength to crush the rebellion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Hungarian rebels were completely crushed and the Communist regime reestablished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4000 people died, thousands were injured, arrested or deported to the Soviet Union. 200 000 fled the Hungary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Imre</a:t>
            </a:r>
            <a:r>
              <a:rPr lang="en-US" sz="2800" dirty="0"/>
              <a:t> Nagy was with another leaders of the rebellion executed in June 1958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nagy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548680"/>
            <a:ext cx="6665114" cy="5063777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413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Berlin </a:t>
            </a:r>
            <a:r>
              <a:rPr lang="cs-CZ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Crisis</a:t>
            </a:r>
            <a:r>
              <a:rPr lang="cs-CZ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1958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1961</a:t>
            </a:r>
            <a:endParaRPr lang="cs-CZ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412875"/>
            <a:ext cx="4316288" cy="5184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Within fifteen years over two million people had fled from East Germany to the West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The main point of exit for escapees was the western-held section of the city of Berlin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exodus reached a high point in the summer of 1961, the Communist authorities in East Germany took matters into their own hands.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On 13</a:t>
            </a:r>
            <a:r>
              <a:rPr lang="en-US" sz="2400" baseline="30000" dirty="0"/>
              <a:t>th</a:t>
            </a:r>
            <a:r>
              <a:rPr lang="en-US" sz="2400" dirty="0"/>
              <a:t> August 1961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border</a:t>
            </a:r>
            <a:r>
              <a:rPr lang="cs-CZ" sz="2400" dirty="0"/>
              <a:t> to </a:t>
            </a:r>
            <a:r>
              <a:rPr lang="cs-CZ" sz="2400" dirty="0" err="1"/>
              <a:t>West</a:t>
            </a:r>
            <a:r>
              <a:rPr lang="cs-CZ" sz="2400" dirty="0"/>
              <a:t> Berlin had </a:t>
            </a:r>
            <a:r>
              <a:rPr lang="cs-CZ" sz="2400" dirty="0" err="1"/>
              <a:t>been</a:t>
            </a:r>
            <a:r>
              <a:rPr lang="cs-CZ" sz="2400" dirty="0"/>
              <a:t> </a:t>
            </a:r>
            <a:r>
              <a:rPr lang="cs-CZ" sz="2400" dirty="0" err="1"/>
              <a:t>shut</a:t>
            </a:r>
            <a:r>
              <a:rPr lang="cs-CZ" sz="2400" dirty="0"/>
              <a:t> </a:t>
            </a:r>
            <a:r>
              <a:rPr lang="en-US" sz="2400" dirty="0"/>
              <a:t>and started construction of </a:t>
            </a:r>
            <a:r>
              <a:rPr lang="en-US" sz="2400" b="1" dirty="0"/>
              <a:t>Berlin Wall</a:t>
            </a:r>
            <a:endParaRPr lang="cs-CZ" sz="2400" b="1" dirty="0"/>
          </a:p>
        </p:txBody>
      </p:sp>
      <p:pic>
        <p:nvPicPr>
          <p:cNvPr id="40965" name="Picture 5" descr="wal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4566083" cy="4390877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heckpoint_Charlie_Berlin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358012"/>
            <a:ext cx="7512571" cy="5741163"/>
          </a:xfrm>
          <a:noFill/>
          <a:ln/>
        </p:spPr>
      </p:pic>
      <p:sp>
        <p:nvSpPr>
          <p:cNvPr id="3" name="TextovéPole 2"/>
          <p:cNvSpPr txBox="1"/>
          <p:nvPr/>
        </p:nvSpPr>
        <p:spPr>
          <a:xfrm>
            <a:off x="1691680" y="630932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Check</a:t>
            </a:r>
            <a:r>
              <a:rPr lang="cs-CZ" sz="2400" b="1" dirty="0" smtClean="0"/>
              <a:t> Point Charlie in Berlin</a:t>
            </a:r>
            <a:endParaRPr lang="cs-CZ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Forming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of</a:t>
            </a:r>
            <a:r>
              <a:rPr lang="cs-CZ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</a:t>
            </a:r>
            <a:r>
              <a:rPr lang="en-GB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 Eastern Bloc</a:t>
            </a:r>
            <a:r>
              <a:rPr lang="en-GB" sz="4000" b="1" dirty="0" smtClean="0"/>
              <a:t>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September 1947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</a:t>
            </a:r>
            <a:r>
              <a:rPr lang="en-GB" dirty="0" smtClean="0"/>
              <a:t>the </a:t>
            </a:r>
            <a:r>
              <a:rPr lang="en-GB" b="1" dirty="0" smtClean="0"/>
              <a:t>Communist Information Bureau</a:t>
            </a:r>
            <a:r>
              <a:rPr lang="en-GB" dirty="0" smtClean="0"/>
              <a:t> (</a:t>
            </a:r>
            <a:r>
              <a:rPr lang="en-GB" dirty="0" err="1" smtClean="0"/>
              <a:t>Cominform</a:t>
            </a:r>
            <a:r>
              <a:rPr lang="en-GB" dirty="0" smtClean="0"/>
              <a:t>)</a:t>
            </a:r>
            <a:r>
              <a:rPr lang="cs-CZ" dirty="0" smtClean="0"/>
              <a:t> - </a:t>
            </a:r>
            <a:r>
              <a:rPr lang="en-GB" dirty="0" smtClean="0"/>
              <a:t>responsible </a:t>
            </a:r>
            <a:r>
              <a:rPr lang="en-GB" dirty="0" smtClean="0"/>
              <a:t>for binding together the East European Communist </a:t>
            </a:r>
            <a:r>
              <a:rPr lang="en-GB" dirty="0" smtClean="0"/>
              <a:t>parties</a:t>
            </a:r>
            <a:endParaRPr lang="cs-CZ" dirty="0" smtClean="0"/>
          </a:p>
          <a:p>
            <a:r>
              <a:rPr lang="en-GB" dirty="0" smtClean="0"/>
              <a:t>Politically, the countries in the region were governed at first by coalition governments under varying degrees of Communist/Soviet </a:t>
            </a:r>
            <a:r>
              <a:rPr lang="en-GB" dirty="0" smtClean="0"/>
              <a:t>influence</a:t>
            </a:r>
            <a:endParaRPr lang="cs-CZ" dirty="0" smtClean="0"/>
          </a:p>
          <a:p>
            <a:r>
              <a:rPr lang="en-GB" dirty="0" smtClean="0"/>
              <a:t>The Eastern European economies were subjugated to the Soviet </a:t>
            </a:r>
            <a:r>
              <a:rPr lang="en-GB" dirty="0" smtClean="0"/>
              <a:t>economy</a:t>
            </a:r>
            <a:endParaRPr lang="cs-CZ" dirty="0" smtClean="0"/>
          </a:p>
          <a:p>
            <a:r>
              <a:rPr lang="en-US" b="1" dirty="0" smtClean="0"/>
              <a:t>Council for Mutual Economic </a:t>
            </a:r>
            <a:r>
              <a:rPr lang="en-US" b="1" dirty="0" smtClean="0"/>
              <a:t>Assistance</a:t>
            </a:r>
            <a:r>
              <a:rPr lang="cs-CZ" b="1" dirty="0" smtClean="0"/>
              <a:t> (</a:t>
            </a:r>
            <a:r>
              <a:rPr lang="en-GB" dirty="0" smtClean="0"/>
              <a:t>COMECON</a:t>
            </a:r>
            <a:r>
              <a:rPr lang="cs-CZ" dirty="0" smtClean="0"/>
              <a:t>)</a:t>
            </a:r>
            <a:r>
              <a:rPr lang="cs-CZ" dirty="0" smtClean="0"/>
              <a:t> </a:t>
            </a:r>
            <a:r>
              <a:rPr lang="en-GB" dirty="0" smtClean="0"/>
              <a:t>was </a:t>
            </a:r>
            <a:r>
              <a:rPr lang="en-GB" dirty="0" smtClean="0"/>
              <a:t>established in 1949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 smtClean="0"/>
              <a:t>Poland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important Eastern European country for the Soviet </a:t>
            </a:r>
            <a:r>
              <a:rPr lang="en-GB" dirty="0" smtClean="0"/>
              <a:t>Union</a:t>
            </a:r>
            <a:endParaRPr lang="cs-CZ" dirty="0" smtClean="0"/>
          </a:p>
          <a:p>
            <a:r>
              <a:rPr lang="en-GB" dirty="0" smtClean="0"/>
              <a:t>Lublin </a:t>
            </a:r>
            <a:r>
              <a:rPr lang="en-GB" dirty="0" smtClean="0"/>
              <a:t>group</a:t>
            </a:r>
            <a:r>
              <a:rPr lang="cs-CZ" dirty="0" smtClean="0"/>
              <a:t> x exile </a:t>
            </a:r>
            <a:r>
              <a:rPr lang="cs-CZ" dirty="0" err="1" smtClean="0"/>
              <a:t>government</a:t>
            </a:r>
            <a:r>
              <a:rPr lang="cs-CZ" dirty="0" smtClean="0"/>
              <a:t> in London</a:t>
            </a:r>
          </a:p>
          <a:p>
            <a:r>
              <a:rPr lang="en-GB" dirty="0" smtClean="0"/>
              <a:t>In the elections of January 1947 the Communists and their allies won 384 out of 444 </a:t>
            </a:r>
            <a:r>
              <a:rPr lang="en-GB" dirty="0" smtClean="0"/>
              <a:t>seats</a:t>
            </a:r>
            <a:endParaRPr lang="cs-CZ" dirty="0" smtClean="0"/>
          </a:p>
          <a:p>
            <a:r>
              <a:rPr lang="en-GB" dirty="0" smtClean="0"/>
              <a:t>The Peasant Party leader </a:t>
            </a:r>
            <a:r>
              <a:rPr lang="en-GB" dirty="0" err="1" smtClean="0"/>
              <a:t>Mikołajczyk</a:t>
            </a:r>
            <a:r>
              <a:rPr lang="cs-CZ" dirty="0" smtClean="0"/>
              <a:t> </a:t>
            </a:r>
            <a:r>
              <a:rPr lang="en-GB" dirty="0" smtClean="0"/>
              <a:t>resigned </a:t>
            </a:r>
            <a:r>
              <a:rPr lang="en-GB" dirty="0" smtClean="0"/>
              <a:t>and fled into exile in </a:t>
            </a:r>
            <a:r>
              <a:rPr lang="en-GB" dirty="0" smtClean="0"/>
              <a:t>London</a:t>
            </a:r>
            <a:endParaRPr lang="cs-CZ" dirty="0" smtClean="0"/>
          </a:p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  <a:r>
              <a:rPr lang="en-GB" dirty="0" smtClean="0"/>
              <a:t>Communist government banned other political parties and established a one-party state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urope-cold-w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125162" cy="53438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 smtClean="0"/>
              <a:t>Hungary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1945 </a:t>
            </a:r>
            <a:r>
              <a:rPr lang="cs-CZ" dirty="0" err="1" smtClean="0"/>
              <a:t>elections</a:t>
            </a:r>
            <a:r>
              <a:rPr lang="cs-CZ" dirty="0" smtClean="0"/>
              <a:t> - </a:t>
            </a:r>
            <a:r>
              <a:rPr lang="en-GB" dirty="0" smtClean="0"/>
              <a:t>Stalinists </a:t>
            </a:r>
            <a:r>
              <a:rPr lang="en-GB" dirty="0" smtClean="0"/>
              <a:t>were trounced, receiving only 17 % of the </a:t>
            </a:r>
            <a:r>
              <a:rPr lang="en-GB" dirty="0" smtClean="0"/>
              <a:t>vote</a:t>
            </a:r>
            <a:r>
              <a:rPr lang="cs-CZ" dirty="0" smtClean="0"/>
              <a:t> </a:t>
            </a:r>
            <a:r>
              <a:rPr lang="cs-CZ" dirty="0" smtClean="0"/>
              <a:t>-</a:t>
            </a:r>
            <a:r>
              <a:rPr lang="en-GB" dirty="0" smtClean="0"/>
              <a:t> coalition government under Prime Minister </a:t>
            </a:r>
            <a:r>
              <a:rPr lang="en-GB" dirty="0" err="1" smtClean="0"/>
              <a:t>Zoltán</a:t>
            </a:r>
            <a:r>
              <a:rPr lang="en-GB" dirty="0" smtClean="0"/>
              <a:t> </a:t>
            </a:r>
            <a:r>
              <a:rPr lang="en-GB" dirty="0" err="1" smtClean="0"/>
              <a:t>Tildy</a:t>
            </a:r>
            <a:endParaRPr lang="cs-CZ" dirty="0" smtClean="0"/>
          </a:p>
          <a:p>
            <a:r>
              <a:rPr lang="en-US" dirty="0" smtClean="0"/>
              <a:t>“</a:t>
            </a:r>
            <a:r>
              <a:rPr lang="en-GB" dirty="0" smtClean="0"/>
              <a:t>salami tactics”</a:t>
            </a:r>
            <a:r>
              <a:rPr lang="cs-CZ" dirty="0" smtClean="0"/>
              <a:t> - </a:t>
            </a:r>
            <a:r>
              <a:rPr lang="en-GB" dirty="0" err="1" smtClean="0"/>
              <a:t>Mátyás</a:t>
            </a:r>
            <a:r>
              <a:rPr lang="en-GB" dirty="0" smtClean="0"/>
              <a:t> </a:t>
            </a:r>
            <a:r>
              <a:rPr lang="en-GB" dirty="0" err="1" smtClean="0"/>
              <a:t>Rákosi</a:t>
            </a:r>
            <a:r>
              <a:rPr lang="en-GB" dirty="0" smtClean="0"/>
              <a:t> invented the term, which described his tactic slicing up enemies like pieces of </a:t>
            </a:r>
            <a:r>
              <a:rPr lang="en-GB" dirty="0" smtClean="0"/>
              <a:t>salami</a:t>
            </a:r>
          </a:p>
          <a:p>
            <a:r>
              <a:rPr lang="en-GB" dirty="0" smtClean="0"/>
              <a:t>Repression was harsher in Hungary than in the other satellite </a:t>
            </a:r>
            <a:r>
              <a:rPr lang="en-GB" dirty="0" smtClean="0"/>
              <a:t>countries</a:t>
            </a:r>
          </a:p>
          <a:p>
            <a:r>
              <a:rPr lang="en-GB" dirty="0" smtClean="0"/>
              <a:t>Approximately 350,000 Hungarian officials and intellectuals were purged from 1948 to 1956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Yugoslavia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Yugoslavia was only aligned with the Soviet Union for 3 post-war </a:t>
            </a:r>
            <a:r>
              <a:rPr lang="en-GB" dirty="0" smtClean="0"/>
              <a:t>years</a:t>
            </a:r>
          </a:p>
          <a:p>
            <a:r>
              <a:rPr lang="en-GB" dirty="0" smtClean="0"/>
              <a:t>Tito–Stalin split of </a:t>
            </a:r>
            <a:r>
              <a:rPr lang="en-GB" dirty="0" smtClean="0"/>
              <a:t>1948 </a:t>
            </a:r>
            <a:r>
              <a:rPr lang="cs-CZ" dirty="0" smtClean="0"/>
              <a:t>– </a:t>
            </a:r>
            <a:r>
              <a:rPr lang="cs-CZ" dirty="0" err="1" smtClean="0"/>
              <a:t>Yugoslavia</a:t>
            </a:r>
            <a:r>
              <a:rPr lang="cs-CZ" dirty="0" smtClean="0"/>
              <a:t> </a:t>
            </a:r>
            <a:r>
              <a:rPr lang="en-GB" dirty="0" smtClean="0"/>
              <a:t>was </a:t>
            </a:r>
            <a:r>
              <a:rPr lang="en-GB" dirty="0" smtClean="0"/>
              <a:t>expelled from </a:t>
            </a:r>
            <a:r>
              <a:rPr lang="en-GB" dirty="0" err="1" smtClean="0"/>
              <a:t>Cominform</a:t>
            </a:r>
            <a:r>
              <a:rPr lang="en-GB" dirty="0" smtClean="0"/>
              <a:t> in 1948 and publicly </a:t>
            </a:r>
            <a:r>
              <a:rPr lang="en-GB" dirty="0" smtClean="0"/>
              <a:t>denounced</a:t>
            </a:r>
            <a:endParaRPr lang="cs-CZ" dirty="0" smtClean="0"/>
          </a:p>
          <a:p>
            <a:r>
              <a:rPr lang="en-GB" dirty="0" smtClean="0"/>
              <a:t>The split </a:t>
            </a:r>
            <a:r>
              <a:rPr lang="en-GB" dirty="0" smtClean="0"/>
              <a:t>revealed </a:t>
            </a:r>
            <a:r>
              <a:rPr lang="en-GB" dirty="0" smtClean="0"/>
              <a:t>the limits of Soviet military, political, and economic power</a:t>
            </a:r>
            <a:endParaRPr lang="cs-CZ" dirty="0"/>
          </a:p>
        </p:txBody>
      </p:sp>
      <p:pic>
        <p:nvPicPr>
          <p:cNvPr id="7" name="Zástupný symbol pro obsah 6" descr="Ti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974370"/>
            <a:ext cx="3312368" cy="43803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 err="1" smtClean="0"/>
              <a:t>Czechoslovakia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076056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in 1938 - </a:t>
            </a:r>
            <a:r>
              <a:rPr lang="en-GB" dirty="0" smtClean="0"/>
              <a:t>sense of scepticism toward the West </a:t>
            </a:r>
            <a:endParaRPr lang="cs-CZ" dirty="0" smtClean="0"/>
          </a:p>
          <a:p>
            <a:r>
              <a:rPr lang="cs-CZ" dirty="0" err="1" smtClean="0"/>
              <a:t>Elections</a:t>
            </a:r>
            <a:r>
              <a:rPr lang="cs-CZ" dirty="0" smtClean="0"/>
              <a:t> 1946 – </a:t>
            </a:r>
            <a:r>
              <a:rPr lang="cs-CZ" dirty="0" err="1" smtClean="0"/>
              <a:t>Communist</a:t>
            </a:r>
            <a:r>
              <a:rPr lang="cs-CZ" dirty="0" smtClean="0"/>
              <a:t> Party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(KSČ) </a:t>
            </a:r>
            <a:r>
              <a:rPr lang="en-GB" dirty="0" smtClean="0"/>
              <a:t>emerged as the largest single party (38 </a:t>
            </a:r>
            <a:r>
              <a:rPr lang="cs-CZ" dirty="0" smtClean="0"/>
              <a:t>%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coalition</a:t>
            </a:r>
            <a:r>
              <a:rPr lang="cs-CZ" dirty="0" smtClean="0"/>
              <a:t> </a:t>
            </a:r>
            <a:r>
              <a:rPr lang="cs-CZ" dirty="0" err="1" smtClean="0"/>
              <a:t>cabinet</a:t>
            </a:r>
            <a:r>
              <a:rPr lang="cs-CZ" dirty="0" smtClean="0"/>
              <a:t> </a:t>
            </a:r>
            <a:r>
              <a:rPr lang="cs-CZ" dirty="0" err="1" smtClean="0"/>
              <a:t>leaded</a:t>
            </a:r>
            <a:r>
              <a:rPr lang="cs-CZ" dirty="0" smtClean="0"/>
              <a:t> by </a:t>
            </a:r>
            <a:r>
              <a:rPr lang="cs-CZ" b="1" dirty="0" smtClean="0"/>
              <a:t>Klement Gottwald</a:t>
            </a:r>
          </a:p>
          <a:p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refused</a:t>
            </a:r>
            <a:r>
              <a:rPr lang="cs-CZ" dirty="0" smtClean="0"/>
              <a:t> </a:t>
            </a:r>
            <a:r>
              <a:rPr lang="cs-CZ" dirty="0" err="1" smtClean="0"/>
              <a:t>Marshall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in 1947 (</a:t>
            </a:r>
            <a:r>
              <a:rPr lang="cs-CZ" dirty="0" err="1" smtClean="0"/>
              <a:t>forced</a:t>
            </a:r>
            <a:r>
              <a:rPr lang="cs-CZ" dirty="0" smtClean="0"/>
              <a:t> by </a:t>
            </a:r>
            <a:r>
              <a:rPr lang="cs-CZ" dirty="0" err="1" smtClean="0"/>
              <a:t>Soviets</a:t>
            </a:r>
            <a:r>
              <a:rPr lang="cs-CZ" dirty="0" smtClean="0"/>
              <a:t>)</a:t>
            </a:r>
          </a:p>
          <a:p>
            <a:r>
              <a:rPr lang="cs-CZ" dirty="0" smtClean="0"/>
              <a:t>B</a:t>
            </a:r>
            <a:r>
              <a:rPr lang="en-US" dirty="0" smtClean="0"/>
              <a:t>y February 1948 the communists had forced the other coalition parties out of the government</a:t>
            </a:r>
            <a:endParaRPr lang="cs-CZ" dirty="0" smtClean="0"/>
          </a:p>
          <a:p>
            <a:r>
              <a:rPr lang="en-US" dirty="0" smtClean="0"/>
              <a:t>On February 25, </a:t>
            </a:r>
            <a:r>
              <a:rPr lang="cs-CZ" dirty="0" smtClean="0"/>
              <a:t>President </a:t>
            </a:r>
            <a:r>
              <a:rPr lang="en-US" dirty="0" smtClean="0"/>
              <a:t>Benes  accepted the resignations of the non-Communist ministers and appointed a new government in accordance with KSČ demands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gottwa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700808"/>
            <a:ext cx="3493489" cy="44836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err="1" smtClean="0"/>
              <a:t>Communist</a:t>
            </a:r>
            <a:r>
              <a:rPr lang="cs-CZ" sz="4000" b="1" dirty="0" smtClean="0"/>
              <a:t> propaganda in </a:t>
            </a:r>
            <a:r>
              <a:rPr lang="cs-CZ" sz="4000" b="1" dirty="0" err="1" smtClean="0"/>
              <a:t>Eastern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Bloc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overpopulation of the potato beetle in Czechoslovakia during the summer of 1950 meant a real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en-GB" dirty="0" smtClean="0"/>
              <a:t>threat</a:t>
            </a:r>
            <a:endParaRPr lang="cs-CZ" dirty="0" smtClean="0"/>
          </a:p>
          <a:p>
            <a:r>
              <a:rPr lang="en-GB" dirty="0" smtClean="0"/>
              <a:t>Czechoslovak </a:t>
            </a:r>
            <a:r>
              <a:rPr lang="en-GB" dirty="0" smtClean="0"/>
              <a:t>Government launched </a:t>
            </a:r>
            <a:r>
              <a:rPr lang="cs-CZ" dirty="0" smtClean="0"/>
              <a:t>in 1950 </a:t>
            </a:r>
            <a:r>
              <a:rPr lang="en-GB" dirty="0" smtClean="0"/>
              <a:t>the </a:t>
            </a:r>
            <a:r>
              <a:rPr lang="en-GB" dirty="0" smtClean="0"/>
              <a:t>propaganda campaign against the “</a:t>
            </a:r>
            <a:r>
              <a:rPr lang="en-GB" b="1" dirty="0" smtClean="0"/>
              <a:t>American Bug</a:t>
            </a:r>
            <a:r>
              <a:rPr lang="en-GB" dirty="0" smtClean="0"/>
              <a:t>”</a:t>
            </a:r>
            <a:endParaRPr lang="cs-CZ" dirty="0" smtClean="0"/>
          </a:p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en-GB" dirty="0" smtClean="0"/>
              <a:t>claimed </a:t>
            </a:r>
            <a:r>
              <a:rPr lang="en-GB" dirty="0" smtClean="0"/>
              <a:t>this to be an artificially-induced situation, caused by the United States of </a:t>
            </a:r>
            <a:r>
              <a:rPr lang="en-GB" dirty="0" smtClean="0"/>
              <a:t>America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en-GB" dirty="0" smtClean="0"/>
              <a:t>intentionally </a:t>
            </a:r>
            <a:r>
              <a:rPr lang="en-GB" dirty="0" smtClean="0"/>
              <a:t>disseminating the potato bug from airplanes in order to harm Czechoslovak </a:t>
            </a:r>
            <a:r>
              <a:rPr lang="en-GB" dirty="0" smtClean="0"/>
              <a:t>economy</a:t>
            </a:r>
            <a:endParaRPr lang="cs-CZ" dirty="0" smtClean="0"/>
          </a:p>
          <a:p>
            <a:r>
              <a:rPr lang="cs-CZ" dirty="0" smtClean="0"/>
              <a:t>O</a:t>
            </a:r>
            <a:r>
              <a:rPr lang="en-GB" dirty="0" err="1" smtClean="0"/>
              <a:t>utbreak</a:t>
            </a:r>
            <a:r>
              <a:rPr lang="en-GB" dirty="0" smtClean="0"/>
              <a:t> </a:t>
            </a:r>
            <a:r>
              <a:rPr lang="en-GB" dirty="0" smtClean="0"/>
              <a:t>of the Korean War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en-GB" dirty="0" smtClean="0"/>
              <a:t>for </a:t>
            </a:r>
            <a:r>
              <a:rPr lang="en-GB" dirty="0" smtClean="0"/>
              <a:t>this propaganda campaign and began to compare the fight with the potato beetle to the war conflict in the Korean peninsula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1005</Words>
  <Application>Microsoft Office PowerPoint</Application>
  <PresentationFormat>Předvádění na obrazovce (4:3)</PresentationFormat>
  <Paragraphs>90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Tok</vt:lpstr>
      <vt:lpstr>Communism in Eastern Europe</vt:lpstr>
      <vt:lpstr>Forming of the Eastern Bloc </vt:lpstr>
      <vt:lpstr>Forming of the Eastern Bloc </vt:lpstr>
      <vt:lpstr>Poland</vt:lpstr>
      <vt:lpstr>Snímek 5</vt:lpstr>
      <vt:lpstr>Hungary</vt:lpstr>
      <vt:lpstr>Yugoslavia</vt:lpstr>
      <vt:lpstr>Czechoslovakia</vt:lpstr>
      <vt:lpstr>Communist propaganda in Eastern Bloc</vt:lpstr>
      <vt:lpstr>Snímek 10</vt:lpstr>
      <vt:lpstr>Eastern Bloc in 1950s</vt:lpstr>
      <vt:lpstr>De-Stalinization</vt:lpstr>
      <vt:lpstr>Snímek 13</vt:lpstr>
      <vt:lpstr>Influence of De-Stalinization in Satellites</vt:lpstr>
      <vt:lpstr>Situation in Poland 1956</vt:lpstr>
      <vt:lpstr>Snímek 16</vt:lpstr>
      <vt:lpstr>Snímek 17</vt:lpstr>
      <vt:lpstr>Hungarian Revolt of 1956</vt:lpstr>
      <vt:lpstr>Snímek 19</vt:lpstr>
      <vt:lpstr>Snímek 20</vt:lpstr>
      <vt:lpstr>Snímek 21</vt:lpstr>
      <vt:lpstr>Berlin Crisis 1958–1961</vt:lpstr>
      <vt:lpstr>Snímek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Communism in Eastern Europe</dc:title>
  <dc:creator>dzun</dc:creator>
  <cp:lastModifiedBy>dzun</cp:lastModifiedBy>
  <cp:revision>13</cp:revision>
  <dcterms:created xsi:type="dcterms:W3CDTF">2015-11-10T11:13:05Z</dcterms:created>
  <dcterms:modified xsi:type="dcterms:W3CDTF">2015-11-10T12:18:48Z</dcterms:modified>
</cp:coreProperties>
</file>