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8" r:id="rId5"/>
    <p:sldId id="266" r:id="rId6"/>
    <p:sldId id="265" r:id="rId7"/>
    <p:sldId id="285" r:id="rId8"/>
    <p:sldId id="267" r:id="rId9"/>
    <p:sldId id="284" r:id="rId10"/>
    <p:sldId id="270" r:id="rId11"/>
    <p:sldId id="273" r:id="rId12"/>
    <p:sldId id="286" r:id="rId13"/>
    <p:sldId id="272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3" r:id="rId22"/>
    <p:sldId id="281" r:id="rId23"/>
    <p:sldId id="257" r:id="rId24"/>
    <p:sldId id="287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/>
    <p:restoredTop sz="74745"/>
  </p:normalViewPr>
  <p:slideViewPr>
    <p:cSldViewPr snapToGrid="0" snapToObjects="1">
      <p:cViewPr varScale="1">
        <p:scale>
          <a:sx n="60" d="100"/>
          <a:sy n="60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4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4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4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8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66C2-6BBF-1441-B8E2-3CAF19205467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0872-EC15-9144-AC8B-21CD4949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COTJ8G862jc" TargetMode="Externa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los.cz/sluzby-aktivity/celostni-lecba-rozvoj-osobnosti/holotropni-dychani/holotropni-dychani-ve-vode" TargetMode="External"/><Relationship Id="rId4" Type="http://schemas.openxmlformats.org/officeDocument/2006/relationships/hyperlink" Target="http://www.regiony24.cz/11-176567-v-metylovicich-probehl-mezinarodni-seminar-holotropniho-dychani-ve-vode" TargetMode="External"/><Relationship Id="rId5" Type="http://schemas.openxmlformats.org/officeDocument/2006/relationships/hyperlink" Target="http://www.vize.cz/aktualita.php?id=188" TargetMode="External"/><Relationship Id="rId6" Type="http://schemas.openxmlformats.org/officeDocument/2006/relationships/hyperlink" Target="http://otestujte.grigare.cz/" TargetMode="External"/><Relationship Id="rId7" Type="http://schemas.openxmlformats.org/officeDocument/2006/relationships/hyperlink" Target="http://holotropnidychani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olos.cz/o-nas/pracovnici/milanhrabane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2857500"/>
            <a:ext cx="5803900" cy="2716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19103"/>
          </a:xfrm>
        </p:spPr>
        <p:txBody>
          <a:bodyPr/>
          <a:lstStyle/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Holotropní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030133" cy="1971796"/>
          </a:xfrm>
        </p:spPr>
        <p:txBody>
          <a:bodyPr/>
          <a:lstStyle/>
          <a:p>
            <a:pPr algn="l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Adéla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Boubelová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algn="l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Dominika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Štěchová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1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jsou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rizika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HT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?</a:t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" b="6377"/>
          <a:stretch/>
        </p:blipFill>
        <p:spPr>
          <a:xfrm>
            <a:off x="9292167" y="2755900"/>
            <a:ext cx="2899833" cy="41021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1466"/>
            <a:ext cx="10515600" cy="5706534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Odumírání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mozkových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buněk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hyperventilaci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Rozvinutí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psychotického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či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jiného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psychického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onemocnění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U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citlivých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osob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infarkt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epileptický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záchvat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bezvědomí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Těhotné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ženy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mohou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potratit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Zranění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zvracení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úrazy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Možné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poškození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kostí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svalů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vazů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pokud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úrazu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,,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Odstartování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”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psychózy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,,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Psychospirituální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krize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”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Diabasis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/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proces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nelze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jednoduše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přerušit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51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Výzkumy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054"/>
            <a:ext cx="10515600" cy="47719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Snížení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strachu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ze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smrti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zvýšení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self-esteem  (Holmes, Morris,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Clance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Putney, 1996)</a:t>
            </a:r>
            <a:endParaRPr lang="en-US" sz="26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Deprese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6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zkostnost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Rhinewine</a:t>
            </a:r>
            <a:r>
              <a:rPr lang="en-US" sz="26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Williams</a:t>
            </a:r>
            <a:r>
              <a:rPr lang="en-US" sz="26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2007)</a:t>
            </a:r>
            <a:endParaRPr lang="en-US" sz="26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50000"/>
              </a:lnSpc>
            </a:pP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Dlouhodobá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abstinence,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proti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relapsům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léčba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závislosti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-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zlepšení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úzkost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depresivita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stres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self-esteem,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spiritualita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zlepšení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fungování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vztahů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(Brewerton,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Eyerman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Cappetta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Mithoefer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2011)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6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267630"/>
            <a:ext cx="10246112" cy="9749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2098"/>
            <a:ext cx="10515600" cy="5284865"/>
          </a:xfrm>
        </p:spPr>
        <p:txBody>
          <a:bodyPr/>
          <a:lstStyle/>
          <a:p>
            <a:r>
              <a:rPr lang="en-US" dirty="0" smtClean="0"/>
              <a:t>During HB he experienced the sense of flying through the sky with a “smiling, loving Jesus” as well as the sense of being loved unconditionally, and forgiven. In other HB sessions he expressed his anger and rage at his parents and came to a point of profound acceptance and forgiveness of them, seeing their own childhood abuse with compassion.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Úskalí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metodologie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Hiragino Mincho Pro W3" charset="-128"/>
                <a:ea typeface="Hiragino Mincho Pro W3" charset="-128"/>
                <a:cs typeface="Hiragino Mincho Pro W3" charset="-128"/>
              </a:rPr>
              <a:t>Forma výzkumu – převažuje 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kvalitativní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Metoda </a:t>
            </a:r>
            <a:r>
              <a:rPr lang="cs-CZ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vs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terapie (Vančura vs. Grof)</a:t>
            </a:r>
            <a:endParaRPr lang="cs-CZ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10000"/>
              </a:lnSpc>
            </a:pPr>
            <a:r>
              <a:rPr lang="cs-CZ" dirty="0">
                <a:latin typeface="Hiragino Mincho Pro W3" charset="-128"/>
                <a:ea typeface="Hiragino Mincho Pro W3" charset="-128"/>
                <a:cs typeface="Hiragino Mincho Pro W3" charset="-128"/>
              </a:rPr>
              <a:t>J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ak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se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měří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účinek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u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doplňující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metody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?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HD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vyhledávají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určité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typy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lidí</a:t>
            </a:r>
            <a:r>
              <a:rPr lang="cs-CZ" dirty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  <a:endParaRPr lang="cs-CZ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poznáme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nejedná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pouze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o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náhodně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vygenerované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abstraktní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výjevy</a:t>
            </a:r>
            <a:r>
              <a:rPr lang="cs-CZ" dirty="0">
                <a:latin typeface="Hiragino Mincho Pro W3" charset="-128"/>
                <a:ea typeface="Hiragino Mincho Pro W3" charset="-128"/>
                <a:cs typeface="Hiragino Mincho Pro W3" charset="-128"/>
              </a:rPr>
              <a:t> – (</a:t>
            </a:r>
            <a:r>
              <a:rPr lang="cs-CZ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Popperova</a:t>
            </a:r>
            <a:r>
              <a:rPr lang="cs-CZ" dirty="0">
                <a:latin typeface="Hiragino Mincho Pro W3" charset="-128"/>
                <a:ea typeface="Hiragino Mincho Pro W3" charset="-128"/>
                <a:cs typeface="Hiragino Mincho Pro W3" charset="-128"/>
              </a:rPr>
              <a:t> břitva)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42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Mínusy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– 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Jeroným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Klimeš</a:t>
            </a:r>
            <a:r>
              <a:rPr lang="en-US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334"/>
            <a:ext cx="10515600" cy="5012266"/>
          </a:xfrm>
        </p:spPr>
        <p:txBody>
          <a:bodyPr>
            <a:noAutofit/>
          </a:bodyPr>
          <a:lstStyle/>
          <a:p>
            <a:pPr fontAlgn="base"/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v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souvislosti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 HT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častěji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nalezneme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odkazy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různé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šamanistické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praktiky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esoterické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vhledy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mystická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prozření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karmické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systémy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ne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odkazy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kontrolované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experimenty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pokusy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o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přesné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uchopení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jevu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endParaRPr lang="cs-CZ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cs-CZ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Zdůrazňuje, že paměť není nahrávkou minulých zážitků. Perinatální prožitky při HD považuje za zcela nové zážitky plynoucí z hyperventilace.</a:t>
            </a:r>
          </a:p>
          <a:p>
            <a:pPr fontAlgn="base"/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U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řady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poruch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jsou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abreaktivní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metody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buď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zcela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neúčinné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či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vysloveně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škodlivé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Jsou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to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zpravidla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ty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poruchy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které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nevznikly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krátkodobým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traumatem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které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je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popíráno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či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jinak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vytěsňováno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z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mysli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endParaRPr lang="cs-CZ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cs-CZ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Bude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tato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metoda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vhodná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pro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hraniční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pacientku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?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Pomůže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poruchami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osobnosti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?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pomáhá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u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impulzivních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lidí</a:t>
            </a:r>
            <a:r>
              <a:rPr lang="cs-CZ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?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Odstraní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kompulsivní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sklony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? Je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vhodná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psychické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neplodnosti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? To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už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nám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nikdo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nepoví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Obvykle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tyto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mezery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zaplácne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psychologický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leitmotiv: "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Tonoucí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stébla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chytá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když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to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nepomůže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tak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to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jistě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neuškodí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." Ale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toto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je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výraz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naší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bezmoci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důkazem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že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naše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věda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je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stále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ještě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sz="2000" b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plenkách</a:t>
            </a:r>
            <a:r>
              <a:rPr lang="en-US" sz="2000" b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</a:p>
          <a:p>
            <a:endParaRPr lang="en-US" sz="16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7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Kdy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případně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ANO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ANO (ale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tak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rizika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  <a:endParaRPr lang="en-US" b="0" dirty="0" smtClean="0">
              <a:effectLst/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Naprosto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duševně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psychicky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zdravý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člověk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Dospělý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zralý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Rodina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bez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psychického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onemocnění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Dostupná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zdravotní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péče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Bezpečné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prostředí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oblečení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(setting)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Dobrý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set </a:t>
            </a:r>
          </a:p>
          <a:p>
            <a:pPr fontAlgn="base"/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kušený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sitter (?)</a:t>
            </a:r>
          </a:p>
          <a:p>
            <a:pPr fontAlgn="base"/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 fontAlgn="base">
              <a:buNone/>
            </a:pPr>
            <a: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Pro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koho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NE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roblémy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se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srdcem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oběhovým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systémem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</a:p>
          <a:p>
            <a:pPr fontAlgn="base"/>
            <a:r>
              <a:rPr lang="cs-CZ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G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laukom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(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oční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chorobu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pPr fontAlgn="base"/>
            <a:r>
              <a:rPr lang="cs-CZ" dirty="0">
                <a:latin typeface="Hiragino Mincho Pro W3" charset="-128"/>
                <a:ea typeface="Hiragino Mincho Pro W3" charset="-128"/>
                <a:cs typeface="Hiragino Mincho Pro W3" charset="-128"/>
              </a:rPr>
              <a:t>V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nedávné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době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operaci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úraz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zlomeniny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nejsou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dosud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zhojeni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natolik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aby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pohyb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námaha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neztěžovaly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proces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hojení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</a:p>
          <a:p>
            <a:pPr fontAlgn="base"/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Epilepsie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může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ale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nemusí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být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problémem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podobně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některé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typy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psychických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onemocnění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některé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typy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léků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</a:p>
          <a:p>
            <a:pPr fontAlgn="base"/>
            <a:r>
              <a:rPr lang="cs-CZ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ěhotenství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je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uváděno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kontraindikace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cs-CZ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ezralost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buNone/>
            </a:pP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0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U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případně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ano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u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certifikovaného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odborníka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psychologickým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ídeálně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medicínským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vzděláním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(seznam od Grofa)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předchozím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pohovoru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zvážení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jiných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méně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rizikových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metod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seberozvoje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Mgr. Michal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Vančura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lvl="1"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Psychologie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FFUK</a:t>
            </a:r>
          </a:p>
          <a:p>
            <a:pPr lvl="1"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Klinický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psycholog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lvl="1"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Výcvik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u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Grofa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 fontAlgn="base">
              <a:buNone/>
            </a:pP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23" y="3611033"/>
            <a:ext cx="4800177" cy="270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U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rozhodně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U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neodborníka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bez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praxe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Nevyžaduje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předchozí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pohovor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Sám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podle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návodu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internetu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Podce</a:t>
            </a:r>
            <a:r>
              <a:rPr lang="cs-CZ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ňuje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rizika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buNone/>
            </a:pP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0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Zajímavost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04467" cy="4405842"/>
          </a:xfrm>
        </p:spPr>
        <p:txBody>
          <a:bodyPr/>
          <a:lstStyle/>
          <a:p>
            <a:pPr fontAlgn="base"/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vyhledávání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běžném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vyhledavači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najdete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spíše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samá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pozitiva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PVP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zde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katedře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-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Úvod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do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transpersonálního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myšlení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psychologii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- APS300317 (Mgr. Michael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Vančura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1690688"/>
            <a:ext cx="3881699" cy="258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6400" y="4555067"/>
            <a:ext cx="5113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HD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vodě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Holos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specifka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HD + Floating tank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7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8533"/>
            <a:ext cx="10515600" cy="1809221"/>
          </a:xfrm>
        </p:spPr>
        <p:txBody>
          <a:bodyPr/>
          <a:lstStyle/>
          <a:p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Co to je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terapie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/dýchání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?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37733"/>
            <a:ext cx="8300508" cy="4704294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– „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zcelující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“</a:t>
            </a:r>
            <a:endParaRPr lang="cs-CZ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cs-CZ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Terapie x podpůrná metoda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cs-CZ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(Grof x Vančura)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cs-CZ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etoda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aktivního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autoterapeutického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změněného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stavu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vědomí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Je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kombinací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dechových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cvičení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specifické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rytmické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hudby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práce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 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tělem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za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účelem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vyvolání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stavu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změněného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stavu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vědomí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důsledku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hyperventilace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překysličení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mozku</a:t>
            </a:r>
            <a:r>
              <a:rPr lang="en-US" sz="20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sz="2000" u="sng" dirty="0" err="1" smtClean="0">
                <a:latin typeface="Hiragino Mincho Pro W3" charset="-128"/>
                <a:ea typeface="Hiragino Mincho Pro W3" charset="-128"/>
                <a:cs typeface="Hiragino Mincho Pro W3" charset="-128"/>
                <a:hlinkClick r:id="rId2"/>
              </a:rPr>
              <a:t>Ukázka</a:t>
            </a:r>
            <a:r>
              <a:rPr lang="en-US" sz="2000" u="sng" dirty="0" smtClean="0">
                <a:latin typeface="Hiragino Mincho Pro W3" charset="-128"/>
                <a:ea typeface="Hiragino Mincho Pro W3" charset="-128"/>
                <a:cs typeface="Hiragino Mincho Pro W3" charset="-128"/>
                <a:hlinkClick r:id="rId2"/>
              </a:rPr>
              <a:t> </a:t>
            </a:r>
            <a:r>
              <a:rPr lang="en-US" sz="2000" u="sng" dirty="0">
                <a:latin typeface="Hiragino Mincho Pro W3" charset="-128"/>
                <a:ea typeface="Hiragino Mincho Pro W3" charset="-128"/>
                <a:cs typeface="Hiragino Mincho Pro W3" charset="-128"/>
                <a:hlinkClick r:id="rId2"/>
              </a:rPr>
              <a:t>holotropního </a:t>
            </a:r>
            <a:r>
              <a:rPr lang="en-US" sz="2000" u="sng" dirty="0" smtClean="0">
                <a:latin typeface="Hiragino Mincho Pro W3" charset="-128"/>
                <a:ea typeface="Hiragino Mincho Pro W3" charset="-128"/>
                <a:cs typeface="Hiragino Mincho Pro W3" charset="-128"/>
                <a:hlinkClick r:id="rId2"/>
              </a:rPr>
              <a:t>dýchání</a:t>
            </a:r>
            <a:endParaRPr lang="en-US" sz="20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908" y="1690688"/>
            <a:ext cx="29008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Zvláštní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ocenění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metody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HT</a:t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rmAutofit/>
          </a:bodyPr>
          <a:lstStyle/>
          <a:p>
            <a:pPr fontAlgn="base">
              <a:lnSpc>
                <a:spcPct val="10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Bludný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balvan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klubu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Sysifos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2000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sz="1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,,</a:t>
            </a:r>
            <a:r>
              <a:rPr lang="en-US" sz="18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za</a:t>
            </a:r>
            <a:r>
              <a:rPr lang="en-US" sz="1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přetavení</a:t>
            </a:r>
            <a:r>
              <a:rPr lang="en-US" sz="1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šamanských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praktik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hyperventilace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do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tak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zvaného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holotropního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skrze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něž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lze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způsobit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mozku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chemickou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bouři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navodit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tak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přiotrávenému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mimořádné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pocity</a:t>
            </a:r>
            <a:r>
              <a:rPr lang="en-US" sz="1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1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zážitky</a:t>
            </a:r>
            <a:r>
              <a:rPr lang="en-US" sz="1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“</a:t>
            </a:r>
            <a:endParaRPr lang="en-US" sz="18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0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Bludný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Arcibalvan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klubu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Sysifos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2008</a:t>
            </a:r>
            <a: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b="0" dirty="0" smtClean="0">
                <a:effectLst/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X</a:t>
            </a:r>
            <a:endParaRPr lang="en-US" b="0" dirty="0" smtClean="0">
              <a:effectLst/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00000"/>
              </a:lnSpc>
            </a:pP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Cena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Nadace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Dagmar a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Václava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Havlových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VIZE 97 pro prof.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Stanislava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Grofa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4" y="3181940"/>
            <a:ext cx="3970866" cy="24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Bilance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9333"/>
            <a:ext cx="10515600" cy="4737630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+  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Duchovní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rozměr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psychiky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Rozvoj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osobnosti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nový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úhel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pohledu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Zážitek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překročení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ega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/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setkání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archetypy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mohutné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abstrakce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Dlouhodobý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výsledek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Nenašly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jsme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mnoho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lidí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negativní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zkušeností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endParaRPr lang="en-US" sz="2000" b="0" dirty="0" smtClean="0">
              <a:effectLst/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buNone/>
            </a:pP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3600" b="1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–  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dravotní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rizika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infarkt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schizofrenie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atd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.)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Psychicky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velmi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náročné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Kombinace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podezřelými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metodami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směry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(New age,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ezo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Založeno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víře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minulé</a:t>
            </a:r>
            <a:r>
              <a:rPr lang="en-US" sz="20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životy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r>
              <a:rPr lang="en-US" sz="20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Jednorázové</a:t>
            </a:r>
            <a:endParaRPr lang="en-US" sz="20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8699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Celková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známka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b="1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4-</a:t>
            </a:r>
            <a:r>
              <a:rPr lang="en-US" sz="4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spíše ne</a:t>
            </a:r>
            <a:endParaRPr lang="en-US" sz="4800" dirty="0" smtClean="0">
              <a:effectLst/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pokud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vede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odborník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naprosto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zdraví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dospělý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člověk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(ale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tak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rizika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) 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endParaRPr lang="en-US" b="0" dirty="0">
              <a:effectLst/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buNone/>
            </a:pPr>
            <a:r>
              <a:rPr lang="en-US" sz="4800" b="1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5-</a:t>
            </a:r>
            <a:r>
              <a:rPr lang="en-US" sz="4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rozhodně ne</a:t>
            </a:r>
            <a:endParaRPr lang="en-US" sz="4800" dirty="0" smtClean="0">
              <a:effectLst/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pokud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nevede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odborník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brán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ohled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kontraindikace</a:t>
            </a:r>
            <a:endParaRPr lang="en-US" b="0" dirty="0" smtClean="0">
              <a:effectLst/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0" indent="0">
              <a:buNone/>
            </a:pP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66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278467" cy="549275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Zdroje</a:t>
            </a:r>
            <a:endParaRPr lang="en-US" sz="24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  <a:hlinkClick r:id="rId2"/>
            </a:endParaRPr>
          </a:p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  <a:hlinkClick r:id="rId2"/>
              </a:rPr>
              <a:t>https://www.holos.cz/o-nas/pracovnici/milanhrabanek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(Milan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Hrabánek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  <a:hlinkClick r:id="rId3"/>
              </a:rPr>
              <a:t>https://www.holos.cz/sluzby-aktivity/celostni-lecba-rozvoj-osobnosti/holotropni-dychani/holotropni-dychani-ve-vode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(HD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vodě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  <a:hlinkClick r:id="rId4"/>
              </a:rPr>
              <a:t>http://www.regiony24.cz/11-176567-v-metylovicich-probehl-mezinarodni-seminar-holotropniho-dychani-ve-vode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  <a:hlinkClick r:id="rId5"/>
              </a:rPr>
              <a:t>http://www.vize.cz/aktualita.php?id=188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Vize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97)</a:t>
            </a:r>
          </a:p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http://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www.osud.cz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/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jak-jsem-dychal-holotropne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u="sng" dirty="0">
                <a:latin typeface="Hiragino Mincho Pro W3" charset="-128"/>
                <a:ea typeface="Hiragino Mincho Pro W3" charset="-128"/>
                <a:cs typeface="Hiragino Mincho Pro W3" charset="-128"/>
                <a:hlinkClick r:id="rId6"/>
              </a:rPr>
              <a:t>http://otestujte.grigare.cz/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Zdena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Kmuníčková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r>
              <a:rPr lang="en-US" u="sng" dirty="0">
                <a:latin typeface="Hiragino Mincho Pro W3" charset="-128"/>
                <a:ea typeface="Hiragino Mincho Pro W3" charset="-128"/>
                <a:cs typeface="Hiragino Mincho Pro W3" charset="-128"/>
                <a:hlinkClick r:id="rId7"/>
              </a:rPr>
              <a:t>http://holotropnidychani.cz/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(Michael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Vančura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http://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video.aktualne.cz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/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dvtv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/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holotropni-dychani-stavy-jako-pri-poziti-lsd-rika-odbornik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/r~a283721ae38811e49e4e002590604f2e/?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utm_source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=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centrumHP&amp;utm_medium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=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dynamicleadbox&amp;utm_term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=position-1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Vymětal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J. (2010).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Úvod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do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psychoterapie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 (3.,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aktualiz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dopl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vyd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., 287 s.) 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Praha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: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Grada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7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437"/>
            <a:ext cx="10515600" cy="48585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Výzkumy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Brewerton, T.,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Eyerman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J.,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Cappetta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P., &amp;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Mithoefer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M. (2012). Long-Term Abstinence Following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Holotropic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Breathwork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as Adjunctive Treatment of Substance Use Disorders and Related Psychiatric Comorbidity. </a:t>
            </a:r>
            <a:r>
              <a:rPr lang="en-US" i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International Journal of Mental Health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10(3), pp. 453-459. DOI: 10.1007/s11469-011-9352-3.</a:t>
            </a:r>
          </a:p>
          <a:p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Holmes, S., Morris, R.,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Clance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P., &amp; Putney, R. (1996).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Holotropic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breathwork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: An experiential approach to psychotherapy. </a:t>
            </a:r>
            <a:r>
              <a:rPr lang="en-US" i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Psychotherapy: Theory, Research, Practice, Training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33(1), pp. 114-120. DOI: 10.1037/0033-3204.33.1.114.</a:t>
            </a:r>
          </a:p>
          <a:p>
            <a:pPr marL="0" indent="0">
              <a:buNone/>
            </a:pP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Rhinewine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J., &amp; Williams, O. (2007).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Holotropic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Breathwork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: The Potential Role of a Prolonged, Voluntary Hyperventilation Procedure as an Adjunct to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Psychotherapy.</a:t>
            </a:r>
            <a:r>
              <a:rPr lang="en-US" i="1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Journal</a:t>
            </a:r>
            <a:r>
              <a:rPr lang="en-US" i="1" dirty="0">
                <a:latin typeface="Hiragino Mincho Pro W3" charset="-128"/>
                <a:ea typeface="Hiragino Mincho Pro W3" charset="-128"/>
                <a:cs typeface="Hiragino Mincho Pro W3" charset="-128"/>
              </a:rPr>
              <a:t> of Alternative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13(7), pp. 771-776. DOI: 10.1089/acm.2006.6203.</a:t>
            </a:r>
          </a:p>
          <a:p>
            <a:pPr marL="0" indent="0">
              <a:buNone/>
            </a:pP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/>
            </a:r>
            <a:b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83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5125"/>
            <a:ext cx="10947400" cy="5155142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Děkujeme</a:t>
            </a:r>
            <a:r>
              <a:rPr lang="en-US" sz="5000" b="1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5000" b="1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za</a:t>
            </a:r>
            <a:r>
              <a:rPr lang="en-US" sz="5000" b="1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5000" b="1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pozornost</a:t>
            </a:r>
            <a:endParaRPr lang="en-US" sz="5000" b="1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85" y="0"/>
            <a:ext cx="4059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1455739"/>
            <a:ext cx="3259667" cy="2444750"/>
          </a:xfrm>
        </p:spPr>
      </p:pic>
      <p:sp>
        <p:nvSpPr>
          <p:cNvPr id="5" name="TextBox 4"/>
          <p:cNvSpPr txBox="1"/>
          <p:nvPr/>
        </p:nvSpPr>
        <p:spPr>
          <a:xfrm>
            <a:off x="338667" y="1690688"/>
            <a:ext cx="81142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charset="0"/>
              <a:buChar char="•"/>
            </a:pP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Autorem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metody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je Stanislav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Grof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</a:p>
          <a:p>
            <a:pPr marL="457200" indent="-457200" fontAlgn="base">
              <a:buFont typeface="Arial" charset="0"/>
              <a:buChar char="•"/>
            </a:pP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Je to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český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psychiatr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žijící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v USA.</a:t>
            </a:r>
          </a:p>
          <a:p>
            <a:pPr marL="457200" indent="-457200" fontAlgn="base">
              <a:buFont typeface="Arial" charset="0"/>
              <a:buChar char="•"/>
            </a:pP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V 60.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letech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zabýval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výzkumem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LSD,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dokud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to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nezakázali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</a:p>
          <a:p>
            <a:pPr marL="457200" indent="-457200" fontAlgn="base">
              <a:buFont typeface="Arial" charset="0"/>
              <a:buChar char="•"/>
            </a:pP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HT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legální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 ,,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náhrada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”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za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LSD </a:t>
            </a:r>
            <a:endParaRPr lang="en-US" sz="28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457200" indent="-457200" fontAlgn="base">
              <a:buFont typeface="Arial" charset="0"/>
              <a:buChar char="•"/>
            </a:pPr>
            <a:r>
              <a:rPr lang="en-US" sz="28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Metoda</a:t>
            </a:r>
            <a:r>
              <a:rPr lang="en-US" sz="2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vznikla</a:t>
            </a:r>
            <a:r>
              <a:rPr lang="en-US" sz="2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v 70. </a:t>
            </a:r>
            <a:r>
              <a:rPr lang="en-US" sz="28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letech</a:t>
            </a:r>
            <a:r>
              <a:rPr lang="en-US" sz="2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20. </a:t>
            </a:r>
            <a:r>
              <a:rPr lang="en-US" sz="28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století</a:t>
            </a:r>
            <a:r>
              <a:rPr lang="en-US" sz="28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  <a:endParaRPr lang="en-US" sz="28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457200" indent="-457200" fontAlgn="base">
              <a:buFont typeface="Arial" charset="0"/>
              <a:buChar char="•"/>
            </a:pP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Inspiroval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šamanskými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praktikami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např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extrakční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operace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filipínských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léčitelů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) a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dalších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východních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duchovních</a:t>
            </a:r>
            <a:r>
              <a:rPr lang="en-US" sz="28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8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směrů</a:t>
            </a:r>
            <a:endParaRPr lang="en-US" sz="28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Kdo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je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autorem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metody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HT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?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074" y="3098834"/>
            <a:ext cx="2218267" cy="34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cvičení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probíhá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?</a:t>
            </a:r>
            <a:b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24" y="1315844"/>
            <a:ext cx="7676052" cy="5196468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Obvykle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víkendové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setkání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(v ČR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cena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cca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2000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Kč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Samotnému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předchází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pohovor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odborníkem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školení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Meditace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relaxace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Samotné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probíhá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dvojících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–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jeden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dohlíží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(sitter) 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druhý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Po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probíhá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sdílení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možnost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individuální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konzultace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kresba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zážitku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...</a:t>
            </a:r>
          </a:p>
          <a:p>
            <a:pPr fontAlgn="base">
              <a:lnSpc>
                <a:spcPct val="120000"/>
              </a:lnSpc>
            </a:pP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V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průběhu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je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obvyklá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bolest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hlavy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zvracení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teorie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říká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že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je to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očistný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proces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organismu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76" y="662689"/>
            <a:ext cx="3878277" cy="3768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33" y="4166130"/>
            <a:ext cx="2028867" cy="20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Mapa</a:t>
            </a:r>
            <a:r>
              <a:rPr lang="en-US" dirty="0" smtClean="0"/>
              <a:t> </a:t>
            </a:r>
            <a:r>
              <a:rPr lang="en-US" dirty="0" err="1" smtClean="0"/>
              <a:t>vědomí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Aktivace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překonávání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senzorických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barier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(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teplo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brnění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křeče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)</a:t>
            </a:r>
          </a:p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Biografická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oblast</a:t>
            </a:r>
          </a:p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Perinatální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oblastí</a:t>
            </a: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Transpersonální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oblast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prožitků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4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6608"/>
          </a:xfrm>
        </p:spPr>
        <p:txBody>
          <a:bodyPr>
            <a:normAutofit/>
          </a:bodyPr>
          <a:lstStyle/>
          <a:p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Co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terapie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slibuje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?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3200"/>
            <a:ext cx="10515600" cy="5215467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pětovné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prožítí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obsahů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nevědomí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což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může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mít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případě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potlačených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traumat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uvolňující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úlevný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ozdravný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efekt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U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možňuje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přesah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do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transcendentních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oblastí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lidské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psychiky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Přístup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všem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rovinám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lidských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zážitků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potlačovaných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emocí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Objevný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pohled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sebe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sama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v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novém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kontextu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duchovní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jednoty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vší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existencí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endParaRPr lang="cs-CZ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>
              <a:lnSpc>
                <a:spcPct val="120000"/>
              </a:lnSpc>
            </a:pP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Podpora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léčbě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nutkavých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závislých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stavů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depresí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u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lidí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symptomatikou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spojenou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stresem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atd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.,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zlepšení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u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lidí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psychosomatickými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příznaky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</a:p>
          <a:p>
            <a:pPr fontAlgn="base">
              <a:lnSpc>
                <a:spcPct val="120000"/>
              </a:lnSpc>
            </a:pPr>
            <a:endParaRPr lang="en-US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00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Co </a:t>
            </a:r>
            <a:r>
              <a:rPr lang="cs-CZ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můžeme prožít</a:t>
            </a:r>
            <a:r>
              <a:rPr lang="en-US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5625"/>
            <a:ext cx="7514669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20000"/>
              </a:lnSpc>
              <a:buFont typeface="Arial" charset="0"/>
              <a:buChar char="•"/>
            </a:pPr>
            <a:r>
              <a:rPr lang="cs-CZ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Znovuprožití traumatu zrození (perinatální matice)</a:t>
            </a:r>
          </a:p>
          <a:p>
            <a:pPr marL="285750" indent="-285750" fontAlgn="base">
              <a:lnSpc>
                <a:spcPct val="120000"/>
              </a:lnSpc>
              <a:buFont typeface="Arial" charset="0"/>
              <a:buChar char="•"/>
            </a:pPr>
            <a:r>
              <a:rPr lang="cs-CZ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Znovuprožití traumatu z minulého života</a:t>
            </a:r>
          </a:p>
          <a:p>
            <a:pPr marL="285750" indent="-285750" fontAlgn="base">
              <a:lnSpc>
                <a:spcPct val="120000"/>
              </a:lnSpc>
              <a:buFont typeface="Arial" charset="0"/>
              <a:buChar char="•"/>
            </a:pPr>
            <a:r>
              <a:rPr lang="cs-CZ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„Prožitky HD vykazují známky hluboké korelace s archetypálními poli tranzitujících planet. (</a:t>
            </a:r>
            <a:r>
              <a:rPr lang="cs-CZ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Groff</a:t>
            </a:r>
            <a:r>
              <a:rPr lang="cs-CZ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 2006)“</a:t>
            </a:r>
            <a:endParaRPr lang="en-US" sz="26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285750" indent="-285750" fontAlgn="base">
              <a:lnSpc>
                <a:spcPct val="120000"/>
              </a:lnSpc>
              <a:buFont typeface="Arial" charset="0"/>
              <a:buChar char="•"/>
            </a:pP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Propojení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individua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s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kosmickým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vědomím</a:t>
            </a:r>
            <a:endParaRPr lang="en-US" sz="26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285750" indent="-285750" fontAlgn="base">
              <a:lnSpc>
                <a:spcPct val="120000"/>
              </a:lnSpc>
              <a:buFont typeface="Arial" charset="0"/>
              <a:buChar char="•"/>
            </a:pP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Ohýbání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kovových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předmětů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silou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mysli</a:t>
            </a:r>
            <a:endParaRPr lang="cs-CZ" sz="26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marL="285750" indent="-285750" fontAlgn="base">
              <a:lnSpc>
                <a:spcPct val="120000"/>
              </a:lnSpc>
              <a:buFont typeface="Arial" charset="0"/>
              <a:buChar char="•"/>
            </a:pPr>
            <a:r>
              <a:rPr lang="cs-CZ" sz="2600" dirty="0">
                <a:latin typeface="Hiragino Mincho Pro W3" charset="-128"/>
                <a:ea typeface="Hiragino Mincho Pro W3" charset="-128"/>
                <a:cs typeface="Hiragino Mincho Pro W3" charset="-128"/>
              </a:rPr>
              <a:t>T</a:t>
            </a:r>
            <a:r>
              <a:rPr lang="en-US" sz="26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elepatie</a:t>
            </a:r>
            <a:r>
              <a:rPr lang="en-US" sz="26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☺</a:t>
            </a:r>
            <a:endParaRPr lang="cs-CZ" sz="2600" dirty="0" smtClean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869" y="1933665"/>
            <a:ext cx="3493099" cy="34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Kazuistiky</a:t>
            </a:r>
            <a:r>
              <a:rPr lang="en-US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citace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Žena</a:t>
            </a:r>
            <a:r>
              <a:rPr lang="en-US" sz="32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stala</a:t>
            </a:r>
            <a:r>
              <a:rPr lang="en-US" sz="32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březí</a:t>
            </a:r>
            <a:r>
              <a:rPr lang="en-US" sz="32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verlybou</a:t>
            </a:r>
            <a:endParaRPr lang="en-US" sz="32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Muž</a:t>
            </a:r>
            <a:r>
              <a:rPr lang="en-US" sz="32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zažíval</a:t>
            </a:r>
            <a:r>
              <a:rPr lang="en-US" sz="32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svět</a:t>
            </a:r>
            <a:r>
              <a:rPr lang="en-US" sz="32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32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jako</a:t>
            </a:r>
            <a:r>
              <a:rPr lang="en-US" sz="32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32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housenka</a:t>
            </a:r>
            <a:endParaRPr lang="cs-CZ" sz="32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pPr fontAlgn="base"/>
            <a:r>
              <a:rPr lang="cs-CZ" sz="32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Setkání třetího druhu</a:t>
            </a:r>
            <a:endParaRPr lang="en-US" sz="32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2" y="3603923"/>
            <a:ext cx="3213100" cy="257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67" y="723900"/>
            <a:ext cx="2937933" cy="220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3" y="3665184"/>
            <a:ext cx="3014134" cy="25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0933"/>
            <a:ext cx="10515600" cy="1961621"/>
          </a:xfrm>
        </p:spPr>
        <p:txBody>
          <a:bodyPr/>
          <a:lstStyle/>
          <a:p>
            <a:r>
              <a:rPr lang="en-US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Ohlasy</a:t>
            </a:r>
            <a:endParaRPr lang="en-US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3733"/>
            <a:ext cx="10515600" cy="5093230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,,</a:t>
            </a:r>
            <a:r>
              <a:rPr lang="en-US" sz="25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Já</a:t>
            </a:r>
            <a:r>
              <a:rPr lang="en-US" sz="25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osobně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byl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holotropním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v 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Nesměni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před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asi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4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lety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patří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tady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u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nás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údajně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k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těm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nejlepším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mne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už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nikdy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více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Totálně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mne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to tam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rozstřelilo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otevřel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mi tam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hluboký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smutek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absolutně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jsem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tehdy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netušil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co s 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tím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dělat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Na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by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měl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být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dle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mne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zkušený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psycholog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aby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mohl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být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případně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nápomocný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Navíc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sezení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mnoho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lidí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potřebuje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aktivní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individuální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psychoterapii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kde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vše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to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prožil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pod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odborným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vedením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zpracuje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integruje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To ale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lidem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nikdo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neřekne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Kdybych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tenkrát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neměl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odborníka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telefonu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přítelkyni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tak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nevím</a:t>
            </a:r>
            <a:r>
              <a:rPr lang="en-US" sz="25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.”</a:t>
            </a:r>
            <a:endParaRPr lang="en-US" sz="25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  <a:p>
            <a:r>
              <a:rPr lang="en-US" sz="25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,,</a:t>
            </a:r>
            <a:r>
              <a:rPr lang="en-US" sz="2500" dirty="0" err="1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Můžu</a:t>
            </a:r>
            <a:r>
              <a:rPr lang="en-US" sz="25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skutečně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potvrdit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že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od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toho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skvělého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víkendu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jsem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začal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některé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věci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světě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vnímat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jinak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zvýšila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moje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citlivost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k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mému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nitru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k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okolí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.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Těším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se,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až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holotropní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dýchání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pojedu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podruhé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už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nebudu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přímo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bát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, ale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má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úcta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jakási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zdravá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bázeň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před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touto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posvátnou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a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intenzivní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technikou</a:t>
            </a:r>
            <a:r>
              <a:rPr lang="en-US" sz="2500" dirty="0">
                <a:latin typeface="Hiragino Mincho Pro W3" charset="-128"/>
                <a:ea typeface="Hiragino Mincho Pro W3" charset="-128"/>
                <a:cs typeface="Hiragino Mincho Pro W3" charset="-128"/>
              </a:rPr>
              <a:t> se </a:t>
            </a:r>
            <a:r>
              <a:rPr lang="en-US" sz="2500" dirty="0" err="1">
                <a:latin typeface="Hiragino Mincho Pro W3" charset="-128"/>
                <a:ea typeface="Hiragino Mincho Pro W3" charset="-128"/>
                <a:cs typeface="Hiragino Mincho Pro W3" charset="-128"/>
              </a:rPr>
              <a:t>nezmenšila</a:t>
            </a:r>
            <a:r>
              <a:rPr lang="en-US" sz="25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  <a:t>.”</a:t>
            </a:r>
            <a:br>
              <a:rPr lang="en-US" sz="2500" dirty="0" smtClean="0">
                <a:latin typeface="Hiragino Mincho Pro W3" charset="-128"/>
                <a:ea typeface="Hiragino Mincho Pro W3" charset="-128"/>
                <a:cs typeface="Hiragino Mincho Pro W3" charset="-128"/>
              </a:rPr>
            </a:br>
            <a:endParaRPr lang="en-US" sz="2500" dirty="0">
              <a:latin typeface="Hiragino Mincho Pro W3" charset="-128"/>
              <a:ea typeface="Hiragino Mincho Pro W3" charset="-128"/>
              <a:cs typeface="Hiragino Mincho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83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1188</Words>
  <Application>Microsoft Macintosh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Hiragino Mincho Pro W3</vt:lpstr>
      <vt:lpstr>Arial</vt:lpstr>
      <vt:lpstr>Office Theme</vt:lpstr>
      <vt:lpstr>Holotropní dýchání</vt:lpstr>
      <vt:lpstr>Co to je holotropní terapie/dýchání?</vt:lpstr>
      <vt:lpstr>Kdo je autorem metody HT?</vt:lpstr>
      <vt:lpstr>Jak cvičení probíhá? </vt:lpstr>
      <vt:lpstr>Mapa vědomí</vt:lpstr>
      <vt:lpstr>Co terapie slibuje?</vt:lpstr>
      <vt:lpstr>Co můžeme prožít? </vt:lpstr>
      <vt:lpstr>Kazuistiky a citace</vt:lpstr>
      <vt:lpstr>Ohlasy</vt:lpstr>
      <vt:lpstr>Jaká jsou rizika HT? </vt:lpstr>
      <vt:lpstr>Výzkumy</vt:lpstr>
      <vt:lpstr>PowerPoint Presentation</vt:lpstr>
      <vt:lpstr>Úskalí metodologie </vt:lpstr>
      <vt:lpstr>Mínusy – Jeroným Klimeš </vt:lpstr>
      <vt:lpstr>Kdy případně ANO  </vt:lpstr>
      <vt:lpstr>Pro koho NE</vt:lpstr>
      <vt:lpstr>U koho případně ano  </vt:lpstr>
      <vt:lpstr>U koho rozhodně ne</vt:lpstr>
      <vt:lpstr>Zajímavost </vt:lpstr>
      <vt:lpstr>Zvláštní ocenění metody HT </vt:lpstr>
      <vt:lpstr>Bilance</vt:lpstr>
      <vt:lpstr>Celková známka</vt:lpstr>
      <vt:lpstr>Zdroje</vt:lpstr>
      <vt:lpstr>PowerPoint Presentation</vt:lpstr>
      <vt:lpstr>Děkujeme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Holotropní dýchání</dc:title>
  <dc:creator>Microsoft Office User</dc:creator>
  <cp:lastModifiedBy>Microsoft Office User</cp:lastModifiedBy>
  <cp:revision>43</cp:revision>
  <dcterms:created xsi:type="dcterms:W3CDTF">2015-11-06T18:15:18Z</dcterms:created>
  <dcterms:modified xsi:type="dcterms:W3CDTF">2015-11-11T14:49:39Z</dcterms:modified>
</cp:coreProperties>
</file>