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3" r:id="rId5"/>
    <p:sldId id="261" r:id="rId6"/>
    <p:sldId id="258" r:id="rId7"/>
    <p:sldId id="259" r:id="rId8"/>
    <p:sldId id="262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EC3F-6409-4664-A5FF-012BD29D3D1C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C03E742-81CB-4E57-B9E6-D4D44698B0C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EC3F-6409-4664-A5FF-012BD29D3D1C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3E742-81CB-4E57-B9E6-D4D44698B0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C03E742-81CB-4E57-B9E6-D4D44698B0C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EC3F-6409-4664-A5FF-012BD29D3D1C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EC3F-6409-4664-A5FF-012BD29D3D1C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C03E742-81CB-4E57-B9E6-D4D44698B0C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EC3F-6409-4664-A5FF-012BD29D3D1C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C03E742-81CB-4E57-B9E6-D4D44698B0C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26DEC3F-6409-4664-A5FF-012BD29D3D1C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3E742-81CB-4E57-B9E6-D4D44698B0C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EC3F-6409-4664-A5FF-012BD29D3D1C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C03E742-81CB-4E57-B9E6-D4D44698B0C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EC3F-6409-4664-A5FF-012BD29D3D1C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C03E742-81CB-4E57-B9E6-D4D44698B0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EC3F-6409-4664-A5FF-012BD29D3D1C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03E742-81CB-4E57-B9E6-D4D44698B0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C03E742-81CB-4E57-B9E6-D4D44698B0C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EC3F-6409-4664-A5FF-012BD29D3D1C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C03E742-81CB-4E57-B9E6-D4D44698B0C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26DEC3F-6409-4664-A5FF-012BD29D3D1C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26DEC3F-6409-4664-A5FF-012BD29D3D1C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C03E742-81CB-4E57-B9E6-D4D44698B0C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umassmed.edu/cfm/stress-reduction/faqs/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omega.org/workshops/mindfulness-based-stress-reduction-in-mind-body-medicine" TargetMode="External"/><Relationship Id="rId2" Type="http://schemas.openxmlformats.org/officeDocument/2006/relationships/hyperlink" Target="http://www.umassmed.edu/cfm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entrum-lavka.cz/" TargetMode="External"/><Relationship Id="rId7" Type="http://schemas.openxmlformats.org/officeDocument/2006/relationships/image" Target="../media/image13.jpeg"/><Relationship Id="rId2" Type="http://schemas.openxmlformats.org/officeDocument/2006/relationships/hyperlink" Target="http://www.mbsr.cz/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jpeg"/><Relationship Id="rId5" Type="http://schemas.openxmlformats.org/officeDocument/2006/relationships/hyperlink" Target="http://www.mindfulschools.org/" TargetMode="External"/><Relationship Id="rId4" Type="http://schemas.openxmlformats.org/officeDocument/2006/relationships/hyperlink" Target="http://www.mindfulness-institut.cz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entrum-senorina.cz/" TargetMode="External"/><Relationship Id="rId2" Type="http://schemas.openxmlformats.org/officeDocument/2006/relationships/hyperlink" Target="http://www.klasicka-joga.cz/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hyperlink" Target="http://stehlikovamonika.wix.com/authenticity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hyperlink" Target="http://www.mindfulnesscds.com/pages/books-by-jon-kabat-zinn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Metodologická praktika v psychologii 2015/1016</a:t>
            </a:r>
          </a:p>
          <a:p>
            <a:r>
              <a:rPr lang="cs-CZ" dirty="0" smtClean="0"/>
              <a:t>Denemarková, </a:t>
            </a:r>
            <a:r>
              <a:rPr lang="cs-CZ" dirty="0" err="1" smtClean="0"/>
              <a:t>Freimannová</a:t>
            </a:r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Mindfulness</a:t>
            </a:r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07704" y="3695700"/>
            <a:ext cx="5184576" cy="26745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Mindfulness</a:t>
            </a:r>
            <a:r>
              <a:rPr lang="cs-CZ" dirty="0" smtClean="0"/>
              <a:t> - představení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7006552" cy="4572000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Soustředěnost na přítomný okamžik</a:t>
            </a:r>
          </a:p>
          <a:p>
            <a:r>
              <a:rPr lang="cs-CZ" dirty="0" smtClean="0"/>
              <a:t>Nehodnotící pozorování, bez snahy o změnu?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mindful</a:t>
            </a:r>
            <a:r>
              <a:rPr lang="cs-CZ" dirty="0" smtClean="0"/>
              <a:t> </a:t>
            </a:r>
            <a:r>
              <a:rPr lang="cs-CZ" dirty="0" err="1" smtClean="0"/>
              <a:t>breathing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ordinary</a:t>
            </a:r>
            <a:r>
              <a:rPr lang="cs-CZ" dirty="0" smtClean="0"/>
              <a:t> </a:t>
            </a:r>
            <a:r>
              <a:rPr lang="cs-CZ" dirty="0" err="1" smtClean="0"/>
              <a:t>breathing</a:t>
            </a:r>
            <a:r>
              <a:rPr lang="cs-CZ" dirty="0" smtClean="0"/>
              <a:t>.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difference</a:t>
            </a:r>
            <a:r>
              <a:rPr lang="cs-CZ" dirty="0" smtClean="0"/>
              <a:t>,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r>
              <a:rPr lang="cs-CZ" dirty="0" smtClean="0"/>
              <a:t>,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u="sng" dirty="0" err="1" smtClean="0"/>
              <a:t>awareness</a:t>
            </a:r>
            <a:r>
              <a:rPr lang="cs-CZ" u="sng" dirty="0" smtClean="0"/>
              <a:t> „</a:t>
            </a:r>
            <a:r>
              <a:rPr lang="cs-CZ" dirty="0" smtClean="0"/>
              <a:t>(</a:t>
            </a:r>
            <a:r>
              <a:rPr lang="en-US" dirty="0" err="1" smtClean="0"/>
              <a:t>Kabat-Zinn</a:t>
            </a:r>
            <a:r>
              <a:rPr lang="en-US" dirty="0" smtClean="0"/>
              <a:t>, 2005</a:t>
            </a:r>
            <a:r>
              <a:rPr lang="cs-CZ" dirty="0" smtClean="0"/>
              <a:t>, str.61) </a:t>
            </a:r>
          </a:p>
          <a:p>
            <a:r>
              <a:rPr lang="cs-CZ" dirty="0" smtClean="0"/>
              <a:t>Meditační pozice?</a:t>
            </a:r>
          </a:p>
          <a:p>
            <a:r>
              <a:rPr lang="cs-CZ" dirty="0" smtClean="0"/>
              <a:t>Snaha popsat jako odlišné od meditace, ale podobnost vysoká</a:t>
            </a:r>
            <a:endParaRPr lang="cs-CZ" dirty="0"/>
          </a:p>
          <a:p>
            <a:endParaRPr lang="cs-CZ" dirty="0" smtClean="0"/>
          </a:p>
          <a:p>
            <a:r>
              <a:rPr lang="en-US" sz="1400" dirty="0" err="1" smtClean="0"/>
              <a:t>Kabat-Zinn</a:t>
            </a:r>
            <a:r>
              <a:rPr lang="en-US" sz="1400" dirty="0" smtClean="0"/>
              <a:t>, J. (2005). </a:t>
            </a:r>
            <a:r>
              <a:rPr lang="en-US" sz="1400" i="1" dirty="0" smtClean="0"/>
              <a:t>Full catastrophe living: Using the wisdom of your body and mind to face stress, pain, and illness</a:t>
            </a:r>
            <a:r>
              <a:rPr lang="en-US" sz="1400" dirty="0" smtClean="0"/>
              <a:t>. New York: Delta Trade Paperback/Bantam Dell. </a:t>
            </a:r>
            <a:endParaRPr lang="cs-CZ" sz="1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96336" y="1398323"/>
            <a:ext cx="1371600" cy="2057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08304" y="4005064"/>
            <a:ext cx="1231392" cy="1889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Pozitiva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Limity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2541793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Zaměřenost na vlastní aktivitu</a:t>
            </a:r>
          </a:p>
          <a:p>
            <a:r>
              <a:rPr lang="cs-CZ" dirty="0" smtClean="0"/>
              <a:t>Práce s tělem</a:t>
            </a:r>
          </a:p>
          <a:p>
            <a:r>
              <a:rPr lang="cs-CZ" dirty="0" smtClean="0"/>
              <a:t>Práce s náhledem a odstupem (?)</a:t>
            </a:r>
          </a:p>
          <a:p>
            <a:r>
              <a:rPr lang="cs-CZ" dirty="0" smtClean="0"/>
              <a:t>Jednoduchost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4800600" y="2471382"/>
            <a:ext cx="4038600" cy="3837937"/>
          </a:xfrm>
        </p:spPr>
        <p:txBody>
          <a:bodyPr>
            <a:normAutofit fontScale="40000" lnSpcReduction="20000"/>
          </a:bodyPr>
          <a:lstStyle/>
          <a:p>
            <a:r>
              <a:rPr lang="cs-CZ" sz="4500" dirty="0" smtClean="0"/>
              <a:t>Jednoduchost - jazyk</a:t>
            </a:r>
          </a:p>
          <a:p>
            <a:r>
              <a:rPr lang="cs-CZ" sz="4500" dirty="0" smtClean="0"/>
              <a:t>Reklamní přístup</a:t>
            </a:r>
          </a:p>
          <a:p>
            <a:r>
              <a:rPr lang="cs-CZ" sz="4500" dirty="0" smtClean="0"/>
              <a:t>Vymezení oblasti zájmu</a:t>
            </a:r>
          </a:p>
          <a:p>
            <a:r>
              <a:rPr lang="cs-CZ" sz="4500" dirty="0" smtClean="0"/>
              <a:t>Průběh výcviku</a:t>
            </a:r>
          </a:p>
          <a:p>
            <a:r>
              <a:rPr lang="cs-CZ" sz="4500" dirty="0" smtClean="0"/>
              <a:t>Všelék?</a:t>
            </a:r>
          </a:p>
          <a:p>
            <a:r>
              <a:rPr lang="cs-CZ" sz="2800" dirty="0" smtClean="0">
                <a:hlinkClick r:id="rId2"/>
              </a:rPr>
              <a:t>http://www.</a:t>
            </a:r>
            <a:r>
              <a:rPr lang="cs-CZ" sz="2800" dirty="0" err="1" smtClean="0">
                <a:hlinkClick r:id="rId2"/>
              </a:rPr>
              <a:t>umassmed.edu</a:t>
            </a:r>
            <a:r>
              <a:rPr lang="cs-CZ" sz="2800" dirty="0" smtClean="0">
                <a:hlinkClick r:id="rId2"/>
              </a:rPr>
              <a:t>/</a:t>
            </a:r>
            <a:r>
              <a:rPr lang="cs-CZ" sz="2800" dirty="0" err="1" smtClean="0">
                <a:hlinkClick r:id="rId2"/>
              </a:rPr>
              <a:t>cfm</a:t>
            </a:r>
            <a:r>
              <a:rPr lang="cs-CZ" sz="2800" dirty="0" smtClean="0">
                <a:hlinkClick r:id="rId2"/>
              </a:rPr>
              <a:t>/stress-</a:t>
            </a:r>
            <a:r>
              <a:rPr lang="cs-CZ" sz="2800" dirty="0" err="1" smtClean="0">
                <a:hlinkClick r:id="rId2"/>
              </a:rPr>
              <a:t>reduction</a:t>
            </a:r>
            <a:r>
              <a:rPr lang="cs-CZ" sz="2800" dirty="0" smtClean="0">
                <a:hlinkClick r:id="rId2"/>
              </a:rPr>
              <a:t>/</a:t>
            </a:r>
            <a:r>
              <a:rPr lang="cs-CZ" sz="2800" dirty="0" err="1" smtClean="0">
                <a:hlinkClick r:id="rId2"/>
              </a:rPr>
              <a:t>faqs</a:t>
            </a:r>
            <a:r>
              <a:rPr lang="cs-CZ" sz="2800" dirty="0" smtClean="0">
                <a:hlinkClick r:id="rId2"/>
              </a:rPr>
              <a:t>/</a:t>
            </a:r>
            <a:endParaRPr lang="cs-CZ" sz="2800" dirty="0" smtClean="0"/>
          </a:p>
          <a:p>
            <a:r>
              <a:rPr lang="cs-CZ" sz="4500" dirty="0" smtClean="0"/>
              <a:t>Liší se od relaxace?</a:t>
            </a:r>
          </a:p>
          <a:p>
            <a:r>
              <a:rPr lang="cs-CZ" sz="4500" dirty="0" smtClean="0"/>
              <a:t>Limity výzkumu</a:t>
            </a:r>
          </a:p>
          <a:p>
            <a:r>
              <a:rPr lang="en-US" sz="2800" dirty="0" smtClean="0"/>
              <a:t>Davidson, R. J., &amp; </a:t>
            </a:r>
            <a:r>
              <a:rPr lang="en-US" sz="2800" dirty="0" err="1" smtClean="0"/>
              <a:t>Kaszniak</a:t>
            </a:r>
            <a:r>
              <a:rPr lang="en-US" sz="2800" dirty="0" smtClean="0"/>
              <a:t>, A. W. (2015). Conceptual and methodological issues in research on mindfulness and meditation. </a:t>
            </a:r>
            <a:r>
              <a:rPr lang="en-US" sz="2800" i="1" dirty="0" smtClean="0"/>
              <a:t>American Psychologist</a:t>
            </a:r>
            <a:r>
              <a:rPr lang="en-US" sz="2800" dirty="0" smtClean="0"/>
              <a:t>, </a:t>
            </a:r>
            <a:r>
              <a:rPr lang="en-US" sz="2800" i="1" dirty="0" smtClean="0"/>
              <a:t>70</a:t>
            </a:r>
            <a:r>
              <a:rPr lang="en-US" sz="2800" dirty="0" smtClean="0"/>
              <a:t>(7), 581-592.</a:t>
            </a:r>
            <a:endParaRPr lang="cs-CZ" sz="2800" dirty="0" smtClean="0"/>
          </a:p>
          <a:p>
            <a:r>
              <a:rPr lang="cs-CZ" sz="2800" dirty="0" err="1" smtClean="0"/>
              <a:t>Jain</a:t>
            </a:r>
            <a:r>
              <a:rPr lang="cs-CZ" sz="2800" dirty="0" smtClean="0"/>
              <a:t>, S., </a:t>
            </a:r>
            <a:r>
              <a:rPr lang="cs-CZ" sz="2800" dirty="0" err="1" smtClean="0"/>
              <a:t>Shapiro</a:t>
            </a:r>
            <a:r>
              <a:rPr lang="cs-CZ" sz="2800" dirty="0" smtClean="0"/>
              <a:t>, S. L., </a:t>
            </a:r>
            <a:r>
              <a:rPr lang="cs-CZ" sz="2800" dirty="0" err="1" smtClean="0"/>
              <a:t>Swanick</a:t>
            </a:r>
            <a:r>
              <a:rPr lang="cs-CZ" sz="2800" dirty="0" smtClean="0"/>
              <a:t>, S., </a:t>
            </a:r>
            <a:r>
              <a:rPr lang="cs-CZ" sz="2800" dirty="0" err="1" smtClean="0"/>
              <a:t>Roesch</a:t>
            </a:r>
            <a:r>
              <a:rPr lang="cs-CZ" sz="2800" dirty="0" smtClean="0"/>
              <a:t>, S. C., </a:t>
            </a:r>
            <a:r>
              <a:rPr lang="cs-CZ" sz="2800" dirty="0" err="1" smtClean="0"/>
              <a:t>Mills</a:t>
            </a:r>
            <a:r>
              <a:rPr lang="cs-CZ" sz="2800" dirty="0" smtClean="0"/>
              <a:t>, P. J., Bell, I., &amp; </a:t>
            </a:r>
            <a:r>
              <a:rPr lang="cs-CZ" sz="2800" dirty="0" err="1" smtClean="0"/>
              <a:t>Schwartz</a:t>
            </a:r>
            <a:r>
              <a:rPr lang="cs-CZ" sz="2800" dirty="0" smtClean="0"/>
              <a:t>, G. R. (2007). A </a:t>
            </a:r>
            <a:r>
              <a:rPr lang="cs-CZ" sz="2800" dirty="0" err="1" smtClean="0"/>
              <a:t>Randomized</a:t>
            </a:r>
            <a:r>
              <a:rPr lang="cs-CZ" sz="2800" dirty="0" smtClean="0"/>
              <a:t> </a:t>
            </a:r>
            <a:r>
              <a:rPr lang="cs-CZ" sz="2800" dirty="0" err="1" smtClean="0"/>
              <a:t>Controlled</a:t>
            </a:r>
            <a:r>
              <a:rPr lang="cs-CZ" sz="2800" dirty="0" smtClean="0"/>
              <a:t> Trial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Mindfulness</a:t>
            </a:r>
            <a:r>
              <a:rPr lang="cs-CZ" sz="2800" dirty="0" smtClean="0"/>
              <a:t> </a:t>
            </a:r>
            <a:r>
              <a:rPr lang="cs-CZ" sz="2800" dirty="0" err="1" smtClean="0"/>
              <a:t>Meditation</a:t>
            </a:r>
            <a:r>
              <a:rPr lang="cs-CZ" sz="2800" dirty="0" smtClean="0"/>
              <a:t> Versus </a:t>
            </a:r>
            <a:r>
              <a:rPr lang="cs-CZ" sz="2800" dirty="0" err="1" smtClean="0"/>
              <a:t>Relaxation</a:t>
            </a:r>
            <a:r>
              <a:rPr lang="cs-CZ" sz="2800" dirty="0" smtClean="0"/>
              <a:t> </a:t>
            </a:r>
            <a:r>
              <a:rPr lang="cs-CZ" sz="2800" dirty="0" err="1" smtClean="0"/>
              <a:t>Training</a:t>
            </a:r>
            <a:r>
              <a:rPr lang="cs-CZ" sz="2800" dirty="0" smtClean="0"/>
              <a:t>: </a:t>
            </a:r>
            <a:r>
              <a:rPr lang="cs-CZ" sz="2800" dirty="0" err="1" smtClean="0"/>
              <a:t>Effects</a:t>
            </a:r>
            <a:r>
              <a:rPr lang="cs-CZ" sz="2800" dirty="0" smtClean="0"/>
              <a:t> on </a:t>
            </a:r>
            <a:r>
              <a:rPr lang="cs-CZ" sz="2800" dirty="0" err="1" smtClean="0"/>
              <a:t>Distress</a:t>
            </a:r>
            <a:r>
              <a:rPr lang="cs-CZ" sz="2800" dirty="0" smtClean="0"/>
              <a:t>, Positive </a:t>
            </a:r>
            <a:r>
              <a:rPr lang="cs-CZ" sz="2800" dirty="0" err="1" smtClean="0"/>
              <a:t>States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Mind</a:t>
            </a:r>
            <a:r>
              <a:rPr lang="cs-CZ" sz="2800" dirty="0" smtClean="0"/>
              <a:t>, </a:t>
            </a:r>
            <a:r>
              <a:rPr lang="cs-CZ" sz="2800" dirty="0" err="1" smtClean="0"/>
              <a:t>Rumination</a:t>
            </a:r>
            <a:r>
              <a:rPr lang="cs-CZ" sz="2800" dirty="0" smtClean="0"/>
              <a:t>, </a:t>
            </a:r>
            <a:r>
              <a:rPr lang="cs-CZ" sz="2800" dirty="0" err="1" smtClean="0"/>
              <a:t>and</a:t>
            </a:r>
            <a:r>
              <a:rPr lang="cs-CZ" sz="2800" dirty="0" smtClean="0"/>
              <a:t> </a:t>
            </a:r>
            <a:r>
              <a:rPr lang="cs-CZ" sz="2800" dirty="0" err="1" smtClean="0"/>
              <a:t>Distraction</a:t>
            </a:r>
            <a:r>
              <a:rPr lang="cs-CZ" sz="2800" dirty="0" smtClean="0"/>
              <a:t>. </a:t>
            </a:r>
            <a:r>
              <a:rPr lang="cs-CZ" sz="2800" i="1" dirty="0" err="1" smtClean="0"/>
              <a:t>Annals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Of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Behavioral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Medicine</a:t>
            </a:r>
            <a:r>
              <a:rPr lang="cs-CZ" sz="2800" dirty="0" smtClean="0"/>
              <a:t>, </a:t>
            </a:r>
            <a:r>
              <a:rPr lang="cs-CZ" sz="2800" i="1" dirty="0" smtClean="0"/>
              <a:t>33</a:t>
            </a:r>
            <a:r>
              <a:rPr lang="cs-CZ" sz="2800" dirty="0" smtClean="0"/>
              <a:t>(1), 11-21.</a:t>
            </a:r>
            <a:endParaRPr lang="cs-CZ" sz="28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Mindfulness</a:t>
            </a:r>
            <a:r>
              <a:rPr lang="cs-CZ" dirty="0" smtClean="0"/>
              <a:t> – pozitiva a limity</a:t>
            </a:r>
            <a:endParaRPr lang="cs-CZ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87624" y="4797152"/>
            <a:ext cx="2843808" cy="15966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84368" y="2348880"/>
            <a:ext cx="1067587" cy="12455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Indikace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Kontraindikace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2901833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Motivovaný klient</a:t>
            </a:r>
          </a:p>
          <a:p>
            <a:r>
              <a:rPr lang="cs-CZ" dirty="0" smtClean="0"/>
              <a:t>Součást rozsáhlejší terapie</a:t>
            </a:r>
          </a:p>
          <a:p>
            <a:r>
              <a:rPr lang="cs-CZ" dirty="0" smtClean="0"/>
              <a:t>Obtíže se zvládáním stresu</a:t>
            </a:r>
          </a:p>
          <a:p>
            <a:r>
              <a:rPr lang="cs-CZ" dirty="0" smtClean="0"/>
              <a:t>Emoční nerovnováha</a:t>
            </a:r>
          </a:p>
          <a:p>
            <a:r>
              <a:rPr lang="cs-CZ" dirty="0" smtClean="0"/>
              <a:t>Psychohygiena</a:t>
            </a:r>
          </a:p>
          <a:p>
            <a:r>
              <a:rPr lang="cs-CZ" dirty="0" smtClean="0"/>
              <a:t>Posílení vnímání vlastního těla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Velká skeptičnost </a:t>
            </a:r>
            <a:r>
              <a:rPr lang="cs-CZ" dirty="0" smtClean="0"/>
              <a:t>klienta</a:t>
            </a:r>
          </a:p>
          <a:p>
            <a:r>
              <a:rPr lang="cs-CZ" dirty="0" smtClean="0"/>
              <a:t>Lektor </a:t>
            </a:r>
            <a:r>
              <a:rPr lang="cs-CZ" dirty="0" smtClean="0"/>
              <a:t>bez psychoterapeutického </a:t>
            </a:r>
            <a:r>
              <a:rPr lang="cs-CZ" dirty="0" smtClean="0"/>
              <a:t>vzdělání</a:t>
            </a:r>
            <a:endParaRPr lang="cs-CZ" dirty="0" smtClean="0"/>
          </a:p>
          <a:p>
            <a:r>
              <a:rPr lang="cs-CZ" dirty="0" smtClean="0"/>
              <a:t>Vážnější </a:t>
            </a:r>
            <a:r>
              <a:rPr lang="cs-CZ" dirty="0" smtClean="0"/>
              <a:t>psychické stavy</a:t>
            </a:r>
          </a:p>
          <a:p>
            <a:r>
              <a:rPr lang="cs-CZ" dirty="0" smtClean="0"/>
              <a:t>Problémy se soustředěním a vůlí</a:t>
            </a:r>
          </a:p>
          <a:p>
            <a:r>
              <a:rPr lang="cs-CZ" dirty="0" smtClean="0"/>
              <a:t>Jako samostatná terapie</a:t>
            </a:r>
          </a:p>
          <a:p>
            <a:endParaRPr lang="cs-CZ" dirty="0" smtClean="0"/>
          </a:p>
          <a:p>
            <a:r>
              <a:rPr lang="cs-CZ" dirty="0" smtClean="0"/>
              <a:t>Věk?</a:t>
            </a:r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Jaký klient?</a:t>
            </a:r>
            <a:endParaRPr lang="cs-CZ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04248" y="5275358"/>
            <a:ext cx="2028856" cy="101442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19672" y="4862013"/>
            <a:ext cx="2578152" cy="1451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MBSR výcvik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1. Informační schůzka (zdarma)</a:t>
            </a:r>
          </a:p>
          <a:p>
            <a:r>
              <a:rPr lang="cs-CZ" dirty="0" smtClean="0"/>
              <a:t>2. 31h instrukcí (17.294,-) + 1h denně cvičit NEBO online kurz + 5 dní (21.826,-) + 1h denně cvičit</a:t>
            </a:r>
          </a:p>
          <a:p>
            <a:r>
              <a:rPr lang="cs-CZ" dirty="0" smtClean="0"/>
              <a:t>3. 8-týdenní praktikum (46.279,-) NEBO 9 dní (64.169,-)</a:t>
            </a:r>
          </a:p>
          <a:p>
            <a:r>
              <a:rPr lang="cs-CZ" dirty="0" smtClean="0"/>
              <a:t>4. MBSR 7 dní (40.553-44.728,-)</a:t>
            </a:r>
          </a:p>
          <a:p>
            <a:r>
              <a:rPr lang="cs-CZ" dirty="0" smtClean="0"/>
              <a:t>5. TDI 8 dní (63.215,-) – min pro praxi</a:t>
            </a:r>
          </a:p>
          <a:p>
            <a:r>
              <a:rPr lang="cs-CZ" u="sng" dirty="0" smtClean="0"/>
              <a:t>ALE</a:t>
            </a:r>
          </a:p>
          <a:p>
            <a:r>
              <a:rPr lang="cs-CZ" dirty="0" smtClean="0"/>
              <a:t>6. min 10 supervizí (36.974,-) + vést 8-týdenní kurz</a:t>
            </a:r>
          </a:p>
          <a:p>
            <a:r>
              <a:rPr lang="cs-CZ" dirty="0" smtClean="0"/>
              <a:t>7. certifikát (23.735,-) – předchozí body + 4 výjezdy (dva aspoň 9 dní),  literatura, Mgr., zkušenosti v oboru, dokumentace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výjezd 5-10 dní (cena?)</a:t>
            </a:r>
          </a:p>
          <a:p>
            <a:endParaRPr lang="cs-CZ" dirty="0" smtClean="0"/>
          </a:p>
          <a:p>
            <a:r>
              <a:rPr lang="cs-CZ" dirty="0" smtClean="0"/>
              <a:t>Celkem cca 250.000-300.000,-</a:t>
            </a:r>
          </a:p>
          <a:p>
            <a:r>
              <a:rPr lang="cs-CZ" sz="2200" dirty="0" smtClean="0">
                <a:hlinkClick r:id="rId2"/>
              </a:rPr>
              <a:t>http://www.</a:t>
            </a:r>
            <a:r>
              <a:rPr lang="cs-CZ" sz="2200" dirty="0" err="1" smtClean="0">
                <a:hlinkClick r:id="rId2"/>
              </a:rPr>
              <a:t>umassmed.edu</a:t>
            </a:r>
            <a:r>
              <a:rPr lang="cs-CZ" sz="2200" dirty="0" smtClean="0">
                <a:hlinkClick r:id="rId2"/>
              </a:rPr>
              <a:t>/</a:t>
            </a:r>
            <a:r>
              <a:rPr lang="cs-CZ" sz="2200" dirty="0" err="1" smtClean="0">
                <a:hlinkClick r:id="rId2"/>
              </a:rPr>
              <a:t>cfm</a:t>
            </a:r>
            <a:r>
              <a:rPr lang="cs-CZ" sz="2200" dirty="0" smtClean="0">
                <a:hlinkClick r:id="rId2"/>
              </a:rPr>
              <a:t>/</a:t>
            </a:r>
            <a:endParaRPr lang="cs-CZ" sz="2200" dirty="0" smtClean="0"/>
          </a:p>
          <a:p>
            <a:r>
              <a:rPr lang="cs-CZ" sz="2200" dirty="0" smtClean="0">
                <a:hlinkClick r:id="rId3"/>
              </a:rPr>
              <a:t>http://www.</a:t>
            </a:r>
            <a:r>
              <a:rPr lang="cs-CZ" sz="2200" dirty="0" err="1" smtClean="0">
                <a:hlinkClick r:id="rId3"/>
              </a:rPr>
              <a:t>eomega.org</a:t>
            </a:r>
            <a:r>
              <a:rPr lang="cs-CZ" sz="2200" dirty="0" smtClean="0">
                <a:hlinkClick r:id="rId3"/>
              </a:rPr>
              <a:t>/</a:t>
            </a:r>
            <a:r>
              <a:rPr lang="cs-CZ" sz="2200" dirty="0" err="1" smtClean="0">
                <a:hlinkClick r:id="rId3"/>
              </a:rPr>
              <a:t>workshops</a:t>
            </a:r>
            <a:r>
              <a:rPr lang="cs-CZ" sz="2200" dirty="0" smtClean="0">
                <a:hlinkClick r:id="rId3"/>
              </a:rPr>
              <a:t>/</a:t>
            </a:r>
            <a:r>
              <a:rPr lang="cs-CZ" sz="2200" dirty="0" err="1" smtClean="0">
                <a:hlinkClick r:id="rId3"/>
              </a:rPr>
              <a:t>mindfulness</a:t>
            </a:r>
            <a:r>
              <a:rPr lang="cs-CZ" sz="2200" dirty="0" smtClean="0">
                <a:hlinkClick r:id="rId3"/>
              </a:rPr>
              <a:t>-</a:t>
            </a:r>
            <a:r>
              <a:rPr lang="cs-CZ" sz="2200" dirty="0" err="1" smtClean="0">
                <a:hlinkClick r:id="rId3"/>
              </a:rPr>
              <a:t>based</a:t>
            </a:r>
            <a:r>
              <a:rPr lang="cs-CZ" sz="2200" dirty="0" smtClean="0">
                <a:hlinkClick r:id="rId3"/>
              </a:rPr>
              <a:t>-stress-</a:t>
            </a:r>
            <a:r>
              <a:rPr lang="cs-CZ" sz="2200" dirty="0" err="1" smtClean="0">
                <a:hlinkClick r:id="rId3"/>
              </a:rPr>
              <a:t>reduction</a:t>
            </a:r>
            <a:r>
              <a:rPr lang="cs-CZ" sz="2200" dirty="0" smtClean="0">
                <a:hlinkClick r:id="rId3"/>
              </a:rPr>
              <a:t>-in-</a:t>
            </a:r>
            <a:r>
              <a:rPr lang="cs-CZ" sz="2200" dirty="0" err="1" smtClean="0">
                <a:hlinkClick r:id="rId3"/>
              </a:rPr>
              <a:t>mind</a:t>
            </a:r>
            <a:r>
              <a:rPr lang="cs-CZ" sz="2200" dirty="0" smtClean="0">
                <a:hlinkClick r:id="rId3"/>
              </a:rPr>
              <a:t>-body-</a:t>
            </a:r>
            <a:r>
              <a:rPr lang="cs-CZ" sz="2200" dirty="0" err="1" smtClean="0">
                <a:hlinkClick r:id="rId3"/>
              </a:rPr>
              <a:t>medicine</a:t>
            </a:r>
            <a:r>
              <a:rPr lang="cs-CZ" sz="2200" dirty="0" smtClean="0">
                <a:hlinkClick r:id="rId3"/>
              </a:rPr>
              <a:t>#-</a:t>
            </a:r>
            <a:r>
              <a:rPr lang="cs-CZ" sz="2200" dirty="0" smtClean="0">
                <a:hlinkClick r:id="rId3"/>
              </a:rPr>
              <a:t>workshop-</a:t>
            </a:r>
            <a:r>
              <a:rPr lang="cs-CZ" sz="2200" dirty="0" err="1" smtClean="0">
                <a:hlinkClick r:id="rId3"/>
              </a:rPr>
              <a:t>description</a:t>
            </a:r>
            <a:r>
              <a:rPr lang="cs-CZ" sz="2200" dirty="0" smtClean="0">
                <a:hlinkClick r:id="rId3"/>
              </a:rPr>
              <a:t>-</a:t>
            </a:r>
            <a:r>
              <a:rPr lang="cs-CZ" sz="2200" dirty="0" err="1" smtClean="0">
                <a:hlinkClick r:id="rId3"/>
              </a:rPr>
              <a:t>block</a:t>
            </a:r>
            <a:endParaRPr lang="cs-CZ" sz="2200" dirty="0" smtClean="0"/>
          </a:p>
          <a:p>
            <a:r>
              <a:rPr lang="cs-CZ" sz="2200" dirty="0" smtClean="0">
                <a:hlinkClick r:id="rId3"/>
              </a:rPr>
              <a:t>http://www.</a:t>
            </a:r>
            <a:r>
              <a:rPr lang="cs-CZ" sz="2200" dirty="0" err="1" smtClean="0">
                <a:hlinkClick r:id="rId3"/>
              </a:rPr>
              <a:t>eomega.org</a:t>
            </a:r>
            <a:r>
              <a:rPr lang="cs-CZ" sz="2200" dirty="0" smtClean="0">
                <a:hlinkClick r:id="rId3"/>
              </a:rPr>
              <a:t>/</a:t>
            </a:r>
            <a:r>
              <a:rPr lang="cs-CZ" sz="2200" dirty="0" err="1" smtClean="0">
                <a:hlinkClick r:id="rId3"/>
              </a:rPr>
              <a:t>workshops</a:t>
            </a:r>
            <a:r>
              <a:rPr lang="cs-CZ" sz="2200" dirty="0" smtClean="0">
                <a:hlinkClick r:id="rId3"/>
              </a:rPr>
              <a:t>/</a:t>
            </a:r>
            <a:r>
              <a:rPr lang="cs-CZ" sz="2200" dirty="0" err="1" smtClean="0">
                <a:hlinkClick r:id="rId3"/>
              </a:rPr>
              <a:t>mindfulness</a:t>
            </a:r>
            <a:r>
              <a:rPr lang="cs-CZ" sz="2200" dirty="0" smtClean="0">
                <a:hlinkClick r:id="rId3"/>
              </a:rPr>
              <a:t>-</a:t>
            </a:r>
            <a:r>
              <a:rPr lang="cs-CZ" sz="2200" dirty="0" err="1" smtClean="0">
                <a:hlinkClick r:id="rId3"/>
              </a:rPr>
              <a:t>based</a:t>
            </a:r>
            <a:r>
              <a:rPr lang="cs-CZ" sz="2200" dirty="0" smtClean="0">
                <a:hlinkClick r:id="rId3"/>
              </a:rPr>
              <a:t>-stress-</a:t>
            </a:r>
            <a:r>
              <a:rPr lang="cs-CZ" sz="2200" dirty="0" err="1" smtClean="0">
                <a:hlinkClick r:id="rId3"/>
              </a:rPr>
              <a:t>reduction</a:t>
            </a:r>
            <a:r>
              <a:rPr lang="cs-CZ" sz="2200" dirty="0" smtClean="0">
                <a:hlinkClick r:id="rId3"/>
              </a:rPr>
              <a:t>-in-</a:t>
            </a:r>
            <a:r>
              <a:rPr lang="cs-CZ" sz="2200" dirty="0" err="1" smtClean="0">
                <a:hlinkClick r:id="rId3"/>
              </a:rPr>
              <a:t>mind</a:t>
            </a:r>
            <a:r>
              <a:rPr lang="cs-CZ" sz="2200" dirty="0" smtClean="0">
                <a:hlinkClick r:id="rId3"/>
              </a:rPr>
              <a:t>-body-</a:t>
            </a:r>
            <a:r>
              <a:rPr lang="cs-CZ" sz="2200" dirty="0" err="1" smtClean="0">
                <a:hlinkClick r:id="rId3"/>
              </a:rPr>
              <a:t>medicine</a:t>
            </a:r>
            <a:r>
              <a:rPr lang="cs-CZ" sz="2200" dirty="0" smtClean="0">
                <a:hlinkClick r:id="rId3"/>
              </a:rPr>
              <a:t>#-</a:t>
            </a:r>
            <a:r>
              <a:rPr lang="cs-CZ" sz="2200" dirty="0" smtClean="0">
                <a:hlinkClick r:id="rId3"/>
              </a:rPr>
              <a:t>workshop-</a:t>
            </a:r>
            <a:r>
              <a:rPr lang="cs-CZ" sz="2200" dirty="0" err="1" smtClean="0">
                <a:hlinkClick r:id="rId3"/>
              </a:rPr>
              <a:t>description</a:t>
            </a:r>
            <a:r>
              <a:rPr lang="cs-CZ" sz="2200" dirty="0" smtClean="0">
                <a:hlinkClick r:id="rId3"/>
              </a:rPr>
              <a:t>-</a:t>
            </a:r>
            <a:r>
              <a:rPr lang="cs-CZ" sz="2200" dirty="0" err="1" smtClean="0">
                <a:hlinkClick r:id="rId3"/>
              </a:rPr>
              <a:t>block</a:t>
            </a:r>
            <a:endParaRPr lang="cs-CZ" sz="2200" smtClean="0"/>
          </a:p>
          <a:p>
            <a:endParaRPr lang="cs-CZ" sz="22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55976" y="4077072"/>
            <a:ext cx="4163006" cy="91452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56176" y="2276872"/>
            <a:ext cx="2736304" cy="10364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Mgr. Jaroslav Chýle</a:t>
            </a:r>
            <a:endParaRPr lang="cs-CZ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Jan </a:t>
            </a:r>
            <a:r>
              <a:rPr lang="cs-CZ" dirty="0" err="1" smtClean="0"/>
              <a:t>Honzík</a:t>
            </a:r>
            <a:r>
              <a:rPr lang="cs-CZ" dirty="0" smtClean="0"/>
              <a:t>, PhD.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Výcvik MBSR</a:t>
            </a:r>
          </a:p>
          <a:p>
            <a:r>
              <a:rPr lang="cs-CZ" dirty="0" smtClean="0"/>
              <a:t>8-týdenní kurz MBSR (asi 30h) 4900,-</a:t>
            </a:r>
          </a:p>
          <a:p>
            <a:r>
              <a:rPr lang="cs-CZ" dirty="0" smtClean="0"/>
              <a:t>Workshop, </a:t>
            </a:r>
            <a:r>
              <a:rPr lang="cs-CZ" dirty="0" err="1" smtClean="0"/>
              <a:t>koučink</a:t>
            </a:r>
            <a:r>
              <a:rPr lang="cs-CZ" dirty="0" smtClean="0"/>
              <a:t>, prezentace a praktický seminář</a:t>
            </a:r>
          </a:p>
          <a:p>
            <a:r>
              <a:rPr lang="cs-CZ" sz="1400" dirty="0" smtClean="0">
                <a:hlinkClick r:id="rId2"/>
              </a:rPr>
              <a:t>http://www.</a:t>
            </a:r>
            <a:r>
              <a:rPr lang="cs-CZ" sz="1400" dirty="0" err="1" smtClean="0">
                <a:hlinkClick r:id="rId2"/>
              </a:rPr>
              <a:t>mbsr.cz</a:t>
            </a:r>
            <a:r>
              <a:rPr lang="cs-CZ" sz="1400" dirty="0" smtClean="0">
                <a:hlinkClick r:id="rId2"/>
              </a:rPr>
              <a:t>/</a:t>
            </a:r>
            <a:endParaRPr lang="cs-CZ" sz="1400" dirty="0" smtClean="0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3-</a:t>
            </a:r>
            <a:r>
              <a:rPr lang="cs-CZ" dirty="0" err="1" smtClean="0"/>
              <a:t>letý</a:t>
            </a:r>
            <a:r>
              <a:rPr lang="cs-CZ" dirty="0" smtClean="0"/>
              <a:t> psychoterapeutický výcvik v </a:t>
            </a:r>
            <a:r>
              <a:rPr lang="cs-CZ" dirty="0" err="1" smtClean="0"/>
              <a:t>satiterapii</a:t>
            </a:r>
            <a:endParaRPr lang="cs-CZ" dirty="0" smtClean="0"/>
          </a:p>
          <a:p>
            <a:r>
              <a:rPr lang="cs-CZ" dirty="0" smtClean="0"/>
              <a:t>8-týdenní program (16h) 3000,-</a:t>
            </a:r>
          </a:p>
          <a:p>
            <a:r>
              <a:rPr lang="cs-CZ" dirty="0" smtClean="0"/>
              <a:t>Individuální hodina 700-800,-</a:t>
            </a:r>
          </a:p>
          <a:p>
            <a:r>
              <a:rPr lang="cs-CZ" dirty="0" smtClean="0"/>
              <a:t>Psychoterapeutické centrum Lávka ALE NE Český </a:t>
            </a:r>
            <a:r>
              <a:rPr lang="cs-CZ" dirty="0" err="1" smtClean="0"/>
              <a:t>Mindfulness</a:t>
            </a:r>
            <a:r>
              <a:rPr lang="cs-CZ" dirty="0" smtClean="0"/>
              <a:t> Institut (Marcela </a:t>
            </a:r>
            <a:r>
              <a:rPr lang="cs-CZ" dirty="0" err="1" smtClean="0"/>
              <a:t>Roflíková</a:t>
            </a:r>
            <a:r>
              <a:rPr lang="cs-CZ" dirty="0" smtClean="0"/>
              <a:t> Ing., MBA)</a:t>
            </a:r>
          </a:p>
          <a:p>
            <a:r>
              <a:rPr lang="cs-CZ" sz="2000" u="sng" dirty="0">
                <a:hlinkClick r:id="rId3"/>
              </a:rPr>
              <a:t>http://centrum-</a:t>
            </a:r>
            <a:r>
              <a:rPr lang="cs-CZ" sz="2000" u="sng" dirty="0" err="1">
                <a:hlinkClick r:id="rId3"/>
              </a:rPr>
              <a:t>lavka.cz</a:t>
            </a:r>
            <a:r>
              <a:rPr lang="cs-CZ" sz="2000" u="sng" dirty="0">
                <a:hlinkClick r:id="rId3"/>
              </a:rPr>
              <a:t>/</a:t>
            </a:r>
            <a:endParaRPr lang="cs-CZ" sz="2000" dirty="0"/>
          </a:p>
          <a:p>
            <a:r>
              <a:rPr lang="cs-CZ" sz="2000" dirty="0" smtClean="0">
                <a:hlinkClick r:id="rId4"/>
              </a:rPr>
              <a:t>http://www.</a:t>
            </a:r>
            <a:r>
              <a:rPr lang="cs-CZ" sz="2000" dirty="0" err="1" smtClean="0">
                <a:hlinkClick r:id="rId4"/>
              </a:rPr>
              <a:t>mindfulness</a:t>
            </a:r>
            <a:r>
              <a:rPr lang="cs-CZ" sz="2000" dirty="0" smtClean="0">
                <a:hlinkClick r:id="rId4"/>
              </a:rPr>
              <a:t>-institut.</a:t>
            </a:r>
            <a:r>
              <a:rPr lang="cs-CZ" sz="2000" dirty="0" err="1" smtClean="0">
                <a:hlinkClick r:id="rId4"/>
              </a:rPr>
              <a:t>cz</a:t>
            </a:r>
            <a:r>
              <a:rPr lang="cs-CZ" sz="2000" dirty="0" smtClean="0">
                <a:hlinkClick r:id="rId4"/>
              </a:rPr>
              <a:t>/</a:t>
            </a:r>
            <a:endParaRPr lang="cs-CZ" sz="2000" dirty="0" smtClean="0"/>
          </a:p>
          <a:p>
            <a:r>
              <a:rPr lang="cs-CZ" sz="2000" u="sng" dirty="0">
                <a:hlinkClick r:id="rId5"/>
              </a:rPr>
              <a:t>http://www.</a:t>
            </a:r>
            <a:r>
              <a:rPr lang="cs-CZ" sz="2000" u="sng" dirty="0" err="1">
                <a:hlinkClick r:id="rId5"/>
              </a:rPr>
              <a:t>mindfulschools.org</a:t>
            </a:r>
            <a:r>
              <a:rPr lang="cs-CZ" sz="2000" u="sng" dirty="0" smtClean="0">
                <a:hlinkClick r:id="rId5"/>
              </a:rPr>
              <a:t>/</a:t>
            </a:r>
            <a:endParaRPr lang="cs-CZ" sz="2000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Mindfulness</a:t>
            </a:r>
            <a:r>
              <a:rPr lang="cs-CZ" dirty="0" smtClean="0"/>
              <a:t> - Kde ANO</a:t>
            </a:r>
            <a:endParaRPr lang="cs-CZ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5817" y="4854415"/>
            <a:ext cx="1512168" cy="151216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72400" y="2806302"/>
            <a:ext cx="804721" cy="10316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Yoga</a:t>
            </a:r>
            <a:r>
              <a:rPr lang="cs-CZ" dirty="0" smtClean="0"/>
              <a:t> - tradiční indická jóga bez příkras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Monika Stehlíková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Martin Hoch – cvičitel </a:t>
            </a:r>
            <a:r>
              <a:rPr lang="cs-CZ" dirty="0" err="1" smtClean="0"/>
              <a:t>II.třídy</a:t>
            </a:r>
            <a:r>
              <a:rPr lang="cs-CZ" dirty="0" smtClean="0"/>
              <a:t> jóga</a:t>
            </a:r>
          </a:p>
          <a:p>
            <a:r>
              <a:rPr lang="cs-CZ" dirty="0" smtClean="0"/>
              <a:t>Štěpánka Švarcová - ????</a:t>
            </a:r>
          </a:p>
          <a:p>
            <a:r>
              <a:rPr lang="cs-CZ" dirty="0" smtClean="0"/>
              <a:t>1xtýdně 90min –150,-/lekce</a:t>
            </a:r>
          </a:p>
          <a:p>
            <a:r>
              <a:rPr lang="cs-CZ" dirty="0" smtClean="0"/>
              <a:t>Emocionální vyrovnanost,  zvládání stresu, aktivace imunitního systému,  odstranění nespavosti a migrén, zpomalení stárnutí</a:t>
            </a:r>
          </a:p>
          <a:p>
            <a:r>
              <a:rPr lang="cs-CZ" sz="1600" dirty="0" smtClean="0">
                <a:hlinkClick r:id="rId2"/>
              </a:rPr>
              <a:t>http://www.</a:t>
            </a:r>
            <a:r>
              <a:rPr lang="cs-CZ" sz="1600" dirty="0" err="1" smtClean="0">
                <a:hlinkClick r:id="rId2"/>
              </a:rPr>
              <a:t>klasicka</a:t>
            </a:r>
            <a:r>
              <a:rPr lang="cs-CZ" sz="1600" dirty="0" smtClean="0">
                <a:hlinkClick r:id="rId2"/>
              </a:rPr>
              <a:t>-</a:t>
            </a:r>
            <a:r>
              <a:rPr lang="cs-CZ" sz="1600" dirty="0" err="1" smtClean="0">
                <a:hlinkClick r:id="rId2"/>
              </a:rPr>
              <a:t>joga.cz</a:t>
            </a:r>
            <a:r>
              <a:rPr lang="cs-CZ" sz="1600" dirty="0" smtClean="0">
                <a:hlinkClick r:id="rId2"/>
              </a:rPr>
              <a:t>/</a:t>
            </a:r>
            <a:endParaRPr lang="cs-CZ" sz="1600" dirty="0" smtClean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Mgr. pedagogika a </a:t>
            </a:r>
            <a:r>
              <a:rPr lang="cs-CZ" dirty="0" err="1" smtClean="0"/>
              <a:t>ped</a:t>
            </a:r>
            <a:r>
              <a:rPr lang="cs-CZ" dirty="0" smtClean="0"/>
              <a:t>. psy. </a:t>
            </a:r>
          </a:p>
          <a:p>
            <a:r>
              <a:rPr lang="cs-CZ" dirty="0" smtClean="0"/>
              <a:t>8-týdenní kurz (16h) 2300,-</a:t>
            </a:r>
          </a:p>
          <a:p>
            <a:pPr lvl="1"/>
            <a:r>
              <a:rPr lang="cs-CZ" dirty="0" smtClean="0"/>
              <a:t>Lehkost a tvořivost, krásu a zdraví, odstranění únavy, …</a:t>
            </a:r>
          </a:p>
          <a:p>
            <a:r>
              <a:rPr lang="cs-CZ" dirty="0" err="1" smtClean="0"/>
              <a:t>Mindful</a:t>
            </a:r>
            <a:r>
              <a:rPr lang="cs-CZ" dirty="0" smtClean="0"/>
              <a:t> </a:t>
            </a:r>
            <a:r>
              <a:rPr lang="cs-CZ" dirty="0" err="1" smtClean="0"/>
              <a:t>Leadership</a:t>
            </a:r>
            <a:endParaRPr lang="cs-CZ" dirty="0"/>
          </a:p>
          <a:p>
            <a:pPr lvl="1"/>
            <a:r>
              <a:rPr lang="cs-CZ" dirty="0" smtClean="0"/>
              <a:t>Potenciál, kreativitu, naplnění, energii, …</a:t>
            </a:r>
          </a:p>
          <a:p>
            <a:r>
              <a:rPr lang="cs-CZ" dirty="0" smtClean="0"/>
              <a:t>Semináře, meditace pro děti, dospívající a dospělé</a:t>
            </a:r>
            <a:endParaRPr lang="cs-CZ" dirty="0"/>
          </a:p>
          <a:p>
            <a:r>
              <a:rPr lang="cs-CZ" dirty="0" smtClean="0"/>
              <a:t>Centrum </a:t>
            </a:r>
            <a:r>
              <a:rPr lang="cs-CZ" dirty="0" err="1" smtClean="0"/>
              <a:t>Seňorina</a:t>
            </a:r>
            <a:endParaRPr lang="cs-CZ" dirty="0" smtClean="0"/>
          </a:p>
          <a:p>
            <a:r>
              <a:rPr lang="cs-CZ" sz="1800" u="sng" dirty="0">
                <a:hlinkClick r:id="rId3"/>
              </a:rPr>
              <a:t>http://centrum-</a:t>
            </a:r>
            <a:r>
              <a:rPr lang="cs-CZ" sz="1800" u="sng" dirty="0" err="1">
                <a:hlinkClick r:id="rId3"/>
              </a:rPr>
              <a:t>senorina.cz</a:t>
            </a:r>
            <a:r>
              <a:rPr lang="cs-CZ" sz="1800" u="sng" dirty="0">
                <a:hlinkClick r:id="rId3"/>
              </a:rPr>
              <a:t>/</a:t>
            </a:r>
            <a:endParaRPr lang="cs-CZ" sz="1800" dirty="0"/>
          </a:p>
          <a:p>
            <a:r>
              <a:rPr lang="cs-CZ" sz="1800" dirty="0" smtClean="0">
                <a:hlinkClick r:id="rId4"/>
              </a:rPr>
              <a:t>http://stehlikovamonika.wix.com/authenticity</a:t>
            </a:r>
            <a:endParaRPr lang="cs-CZ" sz="1800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Mindfulness</a:t>
            </a:r>
            <a:r>
              <a:rPr lang="cs-CZ" dirty="0" smtClean="0"/>
              <a:t> - Kde NE</a:t>
            </a:r>
            <a:endParaRPr lang="cs-CZ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35896" y="1988840"/>
            <a:ext cx="897723" cy="110719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42432" y="1523999"/>
            <a:ext cx="790673" cy="9473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Celková známka 3</a:t>
            </a:r>
          </a:p>
          <a:p>
            <a:r>
              <a:rPr lang="cs-CZ" dirty="0" smtClean="0"/>
              <a:t>Indikace:</a:t>
            </a:r>
          </a:p>
          <a:p>
            <a:pPr lvl="1"/>
            <a:r>
              <a:rPr lang="cs-CZ" dirty="0" err="1" smtClean="0"/>
              <a:t>Mindfulness</a:t>
            </a:r>
            <a:r>
              <a:rPr lang="cs-CZ" dirty="0" smtClean="0"/>
              <a:t> kvalitní podpůrná metoda, ale ne samostatný program</a:t>
            </a:r>
          </a:p>
          <a:p>
            <a:r>
              <a:rPr lang="cs-CZ" dirty="0" smtClean="0"/>
              <a:t>Rizika:</a:t>
            </a:r>
          </a:p>
          <a:p>
            <a:pPr lvl="1"/>
            <a:r>
              <a:rPr lang="cs-CZ" dirty="0" smtClean="0"/>
              <a:t>Velká ostražitost při výběru poskytovatele a lektora</a:t>
            </a:r>
          </a:p>
          <a:p>
            <a:pPr lvl="1"/>
            <a:r>
              <a:rPr lang="cs-CZ" dirty="0" smtClean="0"/>
              <a:t>Nejasné vymezení pojmu a možnosti využití</a:t>
            </a:r>
          </a:p>
          <a:p>
            <a:pPr lvl="1"/>
            <a:r>
              <a:rPr lang="cs-CZ" dirty="0" smtClean="0"/>
              <a:t>Nedostatky výcvikového programu</a:t>
            </a:r>
            <a:endParaRPr lang="cs-CZ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24328" y="4581128"/>
            <a:ext cx="2600127" cy="172526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24128" y="620688"/>
            <a:ext cx="2500980" cy="16555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Publikace </a:t>
            </a:r>
            <a:r>
              <a:rPr lang="cs-CZ" dirty="0" err="1" smtClean="0"/>
              <a:t>Jon</a:t>
            </a:r>
            <a:r>
              <a:rPr lang="cs-CZ" dirty="0" smtClean="0"/>
              <a:t> </a:t>
            </a:r>
            <a:r>
              <a:rPr lang="cs-CZ" dirty="0" err="1" smtClean="0"/>
              <a:t>Kabat</a:t>
            </a:r>
            <a:r>
              <a:rPr lang="cs-CZ" dirty="0" smtClean="0"/>
              <a:t>-</a:t>
            </a:r>
            <a:r>
              <a:rPr lang="cs-CZ" dirty="0" err="1" smtClean="0"/>
              <a:t>Zinn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6934544" cy="4572000"/>
          </a:xfrm>
        </p:spPr>
        <p:txBody>
          <a:bodyPr>
            <a:normAutofit fontScale="92500"/>
          </a:bodyPr>
          <a:lstStyle/>
          <a:p>
            <a:r>
              <a:rPr lang="en-US" sz="2800" dirty="0" err="1" smtClean="0"/>
              <a:t>Kabat-Zinn</a:t>
            </a:r>
            <a:r>
              <a:rPr lang="en-US" sz="2800" dirty="0" smtClean="0"/>
              <a:t>, J. (2005). </a:t>
            </a:r>
            <a:r>
              <a:rPr lang="en-US" sz="2800" i="1" dirty="0" smtClean="0"/>
              <a:t>Full catastrophe living: Using the wisdom of your body and mind to face stress, pain, and illness</a:t>
            </a:r>
            <a:r>
              <a:rPr lang="en-US" sz="2800" dirty="0" smtClean="0"/>
              <a:t>. New York: Delta Trade Paperback/Bantam Dell. </a:t>
            </a:r>
            <a:endParaRPr lang="cs-CZ" sz="2800" dirty="0" smtClean="0"/>
          </a:p>
          <a:p>
            <a:r>
              <a:rPr lang="en-US" sz="2800" dirty="0" err="1" smtClean="0"/>
              <a:t>Kabat-Zinn</a:t>
            </a:r>
            <a:r>
              <a:rPr lang="en-US" sz="2800" dirty="0" smtClean="0"/>
              <a:t>, J.</a:t>
            </a:r>
            <a:r>
              <a:rPr lang="cs-CZ" sz="2800" dirty="0" smtClean="0"/>
              <a:t> (1994). </a:t>
            </a:r>
            <a:r>
              <a:rPr lang="cs-CZ" sz="2800" i="1" dirty="0" err="1" smtClean="0"/>
              <a:t>Wherever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you</a:t>
            </a:r>
            <a:r>
              <a:rPr lang="cs-CZ" sz="2800" i="1" dirty="0" smtClean="0"/>
              <a:t> go, </a:t>
            </a:r>
            <a:r>
              <a:rPr lang="cs-CZ" sz="2800" i="1" dirty="0" err="1" smtClean="0"/>
              <a:t>there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you</a:t>
            </a:r>
            <a:r>
              <a:rPr lang="cs-CZ" sz="2800" i="1" dirty="0" smtClean="0"/>
              <a:t> are: </a:t>
            </a:r>
            <a:r>
              <a:rPr lang="cs-CZ" sz="2800" i="1" dirty="0" err="1" smtClean="0"/>
              <a:t>Mindfulness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meditation</a:t>
            </a:r>
            <a:r>
              <a:rPr lang="cs-CZ" sz="2800" i="1" dirty="0" smtClean="0"/>
              <a:t> in </a:t>
            </a:r>
            <a:r>
              <a:rPr lang="cs-CZ" sz="2800" i="1" dirty="0" err="1" smtClean="0"/>
              <a:t>everyday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life</a:t>
            </a:r>
            <a:r>
              <a:rPr lang="cs-CZ" sz="2800" i="1" dirty="0" smtClean="0"/>
              <a:t>. </a:t>
            </a:r>
            <a:r>
              <a:rPr lang="en-US" sz="2800" dirty="0" smtClean="0"/>
              <a:t>New York </a:t>
            </a:r>
            <a:r>
              <a:rPr lang="cs-CZ" sz="2800" dirty="0" smtClean="0"/>
              <a:t>:</a:t>
            </a:r>
            <a:r>
              <a:rPr lang="cs-CZ" sz="2800" dirty="0" err="1" smtClean="0"/>
              <a:t>Hachette</a:t>
            </a:r>
            <a:r>
              <a:rPr lang="cs-CZ" sz="2800" dirty="0" smtClean="0"/>
              <a:t> </a:t>
            </a:r>
            <a:r>
              <a:rPr lang="cs-CZ" sz="2800" dirty="0" err="1" smtClean="0"/>
              <a:t>Books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Další: </a:t>
            </a:r>
            <a:r>
              <a:rPr lang="cs-CZ" sz="2800" dirty="0" smtClean="0">
                <a:hlinkClick r:id="rId2"/>
              </a:rPr>
              <a:t>http://www.</a:t>
            </a:r>
            <a:r>
              <a:rPr lang="cs-CZ" sz="2800" dirty="0" err="1" smtClean="0">
                <a:hlinkClick r:id="rId2"/>
              </a:rPr>
              <a:t>mindfulnesscds.com</a:t>
            </a:r>
            <a:r>
              <a:rPr lang="cs-CZ" sz="2800" dirty="0" smtClean="0">
                <a:hlinkClick r:id="rId2"/>
              </a:rPr>
              <a:t>/</a:t>
            </a:r>
            <a:r>
              <a:rPr lang="cs-CZ" sz="2800" dirty="0" err="1" smtClean="0">
                <a:hlinkClick r:id="rId2"/>
              </a:rPr>
              <a:t>pages</a:t>
            </a:r>
            <a:r>
              <a:rPr lang="cs-CZ" sz="2800" dirty="0" smtClean="0">
                <a:hlinkClick r:id="rId2"/>
              </a:rPr>
              <a:t>/</a:t>
            </a:r>
            <a:r>
              <a:rPr lang="cs-CZ" sz="2800" dirty="0" err="1" smtClean="0">
                <a:hlinkClick r:id="rId2"/>
              </a:rPr>
              <a:t>books</a:t>
            </a:r>
            <a:r>
              <a:rPr lang="cs-CZ" sz="2800" dirty="0" smtClean="0">
                <a:hlinkClick r:id="rId2"/>
              </a:rPr>
              <a:t>-by-</a:t>
            </a:r>
            <a:r>
              <a:rPr lang="cs-CZ" sz="2800" dirty="0" err="1" smtClean="0">
                <a:hlinkClick r:id="rId2"/>
              </a:rPr>
              <a:t>jon</a:t>
            </a:r>
            <a:r>
              <a:rPr lang="cs-CZ" sz="2800" dirty="0" smtClean="0">
                <a:hlinkClick r:id="rId2"/>
              </a:rPr>
              <a:t>-</a:t>
            </a:r>
            <a:r>
              <a:rPr lang="cs-CZ" sz="2800" dirty="0" err="1" smtClean="0">
                <a:hlinkClick r:id="rId2"/>
              </a:rPr>
              <a:t>kabat</a:t>
            </a:r>
            <a:r>
              <a:rPr lang="cs-CZ" sz="2800" dirty="0" smtClean="0">
                <a:hlinkClick r:id="rId2"/>
              </a:rPr>
              <a:t>-</a:t>
            </a:r>
            <a:r>
              <a:rPr lang="cs-CZ" sz="2800" dirty="0" err="1" smtClean="0">
                <a:hlinkClick r:id="rId2"/>
              </a:rPr>
              <a:t>zinn</a:t>
            </a:r>
            <a:r>
              <a:rPr lang="cs-CZ" sz="2800" dirty="0" smtClean="0">
                <a:hlinkClick r:id="rId2"/>
              </a:rPr>
              <a:t>#</a:t>
            </a:r>
            <a:r>
              <a:rPr lang="cs-CZ" sz="2800" dirty="0" err="1" smtClean="0">
                <a:hlinkClick r:id="rId2"/>
              </a:rPr>
              <a:t>catastrophe</a:t>
            </a:r>
            <a:endParaRPr lang="cs-CZ" sz="2800" dirty="0" smtClean="0"/>
          </a:p>
          <a:p>
            <a:endParaRPr lang="cs-CZ" dirty="0"/>
          </a:p>
        </p:txBody>
      </p:sp>
      <p:pic>
        <p:nvPicPr>
          <p:cNvPr id="9" name="Zástupný symbol pro obsah 8" descr="full.gif"/>
          <p:cNvPicPr>
            <a:picLocks noGrp="1" noChangeAspect="1"/>
          </p:cNvPicPr>
          <p:nvPr>
            <p:ph sz="half" idx="4294967295"/>
          </p:nvPr>
        </p:nvPicPr>
        <p:blipFill>
          <a:blip r:embed="rId3" cstate="print"/>
          <a:stretch>
            <a:fillRect/>
          </a:stretch>
        </p:blipFill>
        <p:spPr>
          <a:xfrm>
            <a:off x="7467727" y="1515905"/>
            <a:ext cx="1368425" cy="2066925"/>
          </a:xfrm>
        </p:spPr>
      </p:pic>
      <p:pic>
        <p:nvPicPr>
          <p:cNvPr id="1026" name="Picture 2" descr="Front Cov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288" y="3861048"/>
            <a:ext cx="1368152" cy="20736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788</TotalTime>
  <Words>630</Words>
  <Application>Microsoft Office PowerPoint</Application>
  <PresentationFormat>Předvádění na obrazovce (4:3)</PresentationFormat>
  <Paragraphs>103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Administrativní</vt:lpstr>
      <vt:lpstr>Mindfulness</vt:lpstr>
      <vt:lpstr>Mindfulness - představení</vt:lpstr>
      <vt:lpstr>Mindfulness – pozitiva a limity</vt:lpstr>
      <vt:lpstr>Jaký klient?</vt:lpstr>
      <vt:lpstr>MBSR výcvik</vt:lpstr>
      <vt:lpstr>Mindfulness - Kde ANO</vt:lpstr>
      <vt:lpstr>Mindfulness - Kde NE</vt:lpstr>
      <vt:lpstr>Shrnutí</vt:lpstr>
      <vt:lpstr>Publikace Jon Kabat-Zinn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Martina</dc:creator>
  <cp:lastModifiedBy>Sára Freimannová</cp:lastModifiedBy>
  <cp:revision>58</cp:revision>
  <dcterms:created xsi:type="dcterms:W3CDTF">2015-10-18T16:32:09Z</dcterms:created>
  <dcterms:modified xsi:type="dcterms:W3CDTF">2015-10-20T12:56:39Z</dcterms:modified>
</cp:coreProperties>
</file>