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9" r:id="rId3"/>
    <p:sldId id="260" r:id="rId4"/>
    <p:sldId id="257" r:id="rId5"/>
    <p:sldId id="261" r:id="rId6"/>
    <p:sldId id="258" r:id="rId7"/>
    <p:sldId id="262" r:id="rId8"/>
    <p:sldId id="263" r:id="rId9"/>
    <p:sldId id="264" r:id="rId10"/>
    <p:sldId id="265" r:id="rId11"/>
    <p:sldId id="266" r:id="rId12"/>
    <p:sldId id="267"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AA7250-E6BB-4409-B636-00398D3F3B65}" type="datetimeFigureOut">
              <a:rPr lang="cs-CZ" smtClean="0"/>
              <a:t>5.11.2015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C907D5-0D0A-40C3-801F-82E1906FE1F7}" type="slidenum">
              <a:rPr lang="cs-CZ" smtClean="0"/>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youtube.com/watch?v=rNG6xzQu1Mw&amp;feature=related"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https://www.youtube.com/watch?v=LitFBCPElZg</a:t>
            </a:r>
            <a:endParaRPr lang="cs-CZ" dirty="0"/>
          </a:p>
        </p:txBody>
      </p:sp>
      <p:sp>
        <p:nvSpPr>
          <p:cNvPr id="4" name="Zástupný symbol pro číslo snímku 3"/>
          <p:cNvSpPr>
            <a:spLocks noGrp="1"/>
          </p:cNvSpPr>
          <p:nvPr>
            <p:ph type="sldNum" sz="quarter" idx="10"/>
          </p:nvPr>
        </p:nvSpPr>
        <p:spPr/>
        <p:txBody>
          <a:bodyPr/>
          <a:lstStyle/>
          <a:p>
            <a:fld id="{B2C907D5-0D0A-40C3-801F-82E1906FE1F7}" type="slidenum">
              <a:rPr lang="cs-CZ" smtClean="0"/>
              <a:t>10</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hlinkClick r:id="rId3"/>
              </a:rPr>
              <a:t>http://www.</a:t>
            </a:r>
            <a:r>
              <a:rPr lang="cs-CZ" dirty="0" err="1" smtClean="0">
                <a:hlinkClick r:id="rId3"/>
              </a:rPr>
              <a:t>youtube.com</a:t>
            </a:r>
            <a:r>
              <a:rPr lang="cs-CZ" dirty="0" smtClean="0">
                <a:hlinkClick r:id="rId3"/>
              </a:rPr>
              <a:t>/</a:t>
            </a:r>
            <a:r>
              <a:rPr lang="cs-CZ" dirty="0" err="1" smtClean="0">
                <a:hlinkClick r:id="rId3"/>
              </a:rPr>
              <a:t>watch</a:t>
            </a:r>
            <a:r>
              <a:rPr lang="cs-CZ" dirty="0" smtClean="0">
                <a:hlinkClick r:id="rId3"/>
              </a:rPr>
              <a:t>?v=rNG6xzQu1Mw&amp;feature=</a:t>
            </a:r>
            <a:r>
              <a:rPr lang="cs-CZ" dirty="0" err="1" smtClean="0">
                <a:hlinkClick r:id="rId3"/>
              </a:rPr>
              <a:t>related</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B2C907D5-0D0A-40C3-801F-82E1906FE1F7}" type="slidenum">
              <a:rPr lang="cs-CZ" smtClean="0"/>
              <a:t>11</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fld id="{0B116ACA-307B-4B16-A8FF-5780EF70E836}" type="datetimeFigureOut">
              <a:rPr lang="cs-CZ" smtClean="0"/>
              <a:pPr/>
              <a:t>5.11.2015</a:t>
            </a:fld>
            <a:endParaRPr lang="cs-CZ"/>
          </a:p>
        </p:txBody>
      </p:sp>
      <p:sp>
        <p:nvSpPr>
          <p:cNvPr id="19" name="Zástupný symbol pro zápatí 18"/>
          <p:cNvSpPr>
            <a:spLocks noGrp="1"/>
          </p:cNvSpPr>
          <p:nvPr>
            <p:ph type="ftr" sz="quarter" idx="11"/>
          </p:nvPr>
        </p:nvSpPr>
        <p:spPr/>
        <p:txBody>
          <a:bodyPr/>
          <a:lstStyle/>
          <a:p>
            <a:endParaRPr lang="cs-CZ"/>
          </a:p>
        </p:txBody>
      </p:sp>
      <p:sp>
        <p:nvSpPr>
          <p:cNvPr id="27" name="Zástupný symbol pro číslo snímku 26"/>
          <p:cNvSpPr>
            <a:spLocks noGrp="1"/>
          </p:cNvSpPr>
          <p:nvPr>
            <p:ph type="sldNum" sz="quarter" idx="12"/>
          </p:nvPr>
        </p:nvSpPr>
        <p:spPr/>
        <p:txBody>
          <a:bodyPr/>
          <a:lstStyle/>
          <a:p>
            <a:fld id="{1DCE657F-2AD9-4CF6-9E65-5C1009A65DC6}"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B116ACA-307B-4B16-A8FF-5780EF70E836}" type="datetimeFigureOut">
              <a:rPr lang="cs-CZ" smtClean="0"/>
              <a:pPr/>
              <a:t>5.11.2015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CE657F-2AD9-4CF6-9E65-5C1009A65DC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B116ACA-307B-4B16-A8FF-5780EF70E836}" type="datetimeFigureOut">
              <a:rPr lang="cs-CZ" smtClean="0"/>
              <a:pPr/>
              <a:t>5.11.2015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CE657F-2AD9-4CF6-9E65-5C1009A65DC6}"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5259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2"/>
          <p:cNvSpPr>
            <a:spLocks noGrp="1" noChangeArrowheads="1"/>
          </p:cNvSpPr>
          <p:nvPr>
            <p:ph type="dt" sz="half" idx="10"/>
          </p:nvPr>
        </p:nvSpPr>
        <p:spPr>
          <a:ln/>
        </p:spPr>
        <p:txBody>
          <a:bodyPr/>
          <a:lstStyle>
            <a:lvl1pPr>
              <a:defRPr/>
            </a:lvl1pPr>
          </a:lstStyle>
          <a:p>
            <a:pPr>
              <a:defRPr/>
            </a:pPr>
            <a:endParaRPr lang="cs-CZ"/>
          </a:p>
        </p:txBody>
      </p:sp>
      <p:sp>
        <p:nvSpPr>
          <p:cNvPr id="6" name="Rectangle 3"/>
          <p:cNvSpPr>
            <a:spLocks noGrp="1" noChangeArrowheads="1"/>
          </p:cNvSpPr>
          <p:nvPr>
            <p:ph type="sldNum" sz="quarter" idx="11"/>
          </p:nvPr>
        </p:nvSpPr>
        <p:spPr>
          <a:ln/>
        </p:spPr>
        <p:txBody>
          <a:bodyPr/>
          <a:lstStyle>
            <a:lvl1pPr>
              <a:defRPr/>
            </a:lvl1pPr>
          </a:lstStyle>
          <a:p>
            <a:pPr>
              <a:defRPr/>
            </a:pPr>
            <a:fld id="{B4817FFD-A115-4F60-90BE-81CDE3AADB28}" type="slidenum">
              <a:rPr lang="cs-CZ"/>
              <a:pPr>
                <a:defRPr/>
              </a:pPr>
              <a:t>‹#›</a:t>
            </a:fld>
            <a:endParaRPr lang="cs-CZ"/>
          </a:p>
        </p:txBody>
      </p:sp>
      <p:sp>
        <p:nvSpPr>
          <p:cNvPr id="7" name="Rectangle 14"/>
          <p:cNvSpPr>
            <a:spLocks noGrp="1" noChangeArrowheads="1"/>
          </p:cNvSpPr>
          <p:nvPr>
            <p:ph type="ftr" sz="quarter" idx="12"/>
          </p:nvPr>
        </p:nvSpPr>
        <p:spPr>
          <a:ln/>
        </p:spPr>
        <p:txBody>
          <a:bodyPr/>
          <a:lstStyle>
            <a:lvl1pPr>
              <a:defRPr/>
            </a:lvl1pPr>
          </a:lstStyle>
          <a:p>
            <a:pPr>
              <a:defRPr/>
            </a:pPr>
            <a:endParaRPr lang="cs-CZ"/>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B116ACA-307B-4B16-A8FF-5780EF70E836}" type="datetimeFigureOut">
              <a:rPr lang="cs-CZ" smtClean="0"/>
              <a:pPr/>
              <a:t>5.11.2015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CE657F-2AD9-4CF6-9E65-5C1009A65DC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0B116ACA-307B-4B16-A8FF-5780EF70E836}" type="datetimeFigureOut">
              <a:rPr lang="cs-CZ" smtClean="0"/>
              <a:pPr/>
              <a:t>5.11.2015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CE657F-2AD9-4CF6-9E65-5C1009A65DC6}"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0B116ACA-307B-4B16-A8FF-5780EF70E836}" type="datetimeFigureOut">
              <a:rPr lang="cs-CZ" smtClean="0"/>
              <a:pPr/>
              <a:t>5.11.2015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CE657F-2AD9-4CF6-9E65-5C1009A65DC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0B116ACA-307B-4B16-A8FF-5780EF70E836}" type="datetimeFigureOut">
              <a:rPr lang="cs-CZ" smtClean="0"/>
              <a:pPr/>
              <a:t>5.11.2015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DCE657F-2AD9-4CF6-9E65-5C1009A65DC6}"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0B116ACA-307B-4B16-A8FF-5780EF70E836}" type="datetimeFigureOut">
              <a:rPr lang="cs-CZ" smtClean="0"/>
              <a:pPr/>
              <a:t>5.11.2015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DCE657F-2AD9-4CF6-9E65-5C1009A65DC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B116ACA-307B-4B16-A8FF-5780EF70E836}" type="datetimeFigureOut">
              <a:rPr lang="cs-CZ" smtClean="0"/>
              <a:pPr/>
              <a:t>5.11.2015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DCE657F-2AD9-4CF6-9E65-5C1009A65DC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0B116ACA-307B-4B16-A8FF-5780EF70E836}" type="datetimeFigureOut">
              <a:rPr lang="cs-CZ" smtClean="0"/>
              <a:pPr/>
              <a:t>5.11.2015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CE657F-2AD9-4CF6-9E65-5C1009A65DC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0B116ACA-307B-4B16-A8FF-5780EF70E836}" type="datetimeFigureOut">
              <a:rPr lang="cs-CZ" smtClean="0"/>
              <a:pPr/>
              <a:t>5.11.2015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fld id="{1DCE657F-2AD9-4CF6-9E65-5C1009A65DC6}" type="slidenum">
              <a:rPr lang="cs-CZ" smtClean="0"/>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B116ACA-307B-4B16-A8FF-5780EF70E836}" type="datetimeFigureOut">
              <a:rPr lang="cs-CZ" smtClean="0"/>
              <a:pPr/>
              <a:t>5.11.2015</a:t>
            </a:fld>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DCE657F-2AD9-4CF6-9E65-5C1009A65DC6}" type="slidenum">
              <a:rPr lang="cs-CZ" smtClean="0"/>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87624" y="2060848"/>
            <a:ext cx="7563616" cy="1152128"/>
          </a:xfrm>
        </p:spPr>
        <p:txBody>
          <a:bodyPr>
            <a:normAutofit fontScale="90000"/>
          </a:bodyPr>
          <a:lstStyle/>
          <a:p>
            <a:pPr algn="ctr"/>
            <a:r>
              <a:rPr lang="cs-CZ" sz="4400" dirty="0" err="1" smtClean="0"/>
              <a:t>Cold</a:t>
            </a:r>
            <a:r>
              <a:rPr lang="cs-CZ" sz="4400" dirty="0" smtClean="0"/>
              <a:t> </a:t>
            </a:r>
            <a:r>
              <a:rPr lang="cs-CZ" sz="4400" dirty="0" err="1" smtClean="0"/>
              <a:t>War</a:t>
            </a:r>
            <a:r>
              <a:rPr lang="cs-CZ" sz="4400" dirty="0" smtClean="0"/>
              <a:t> </a:t>
            </a:r>
            <a:r>
              <a:rPr lang="cs-CZ" sz="4400" dirty="0" err="1" smtClean="0"/>
              <a:t>Expands</a:t>
            </a:r>
            <a:r>
              <a:rPr lang="cs-CZ" sz="4400" dirty="0" smtClean="0"/>
              <a:t> to </a:t>
            </a:r>
            <a:r>
              <a:rPr lang="cs-CZ" sz="4400" dirty="0" err="1" smtClean="0"/>
              <a:t>the</a:t>
            </a:r>
            <a:r>
              <a:rPr lang="cs-CZ" sz="4400" dirty="0" smtClean="0"/>
              <a:t> </a:t>
            </a:r>
            <a:r>
              <a:rPr lang="cs-CZ" sz="4400" dirty="0" err="1" smtClean="0"/>
              <a:t>Third</a:t>
            </a:r>
            <a:r>
              <a:rPr lang="cs-CZ" sz="4400" dirty="0" smtClean="0"/>
              <a:t> </a:t>
            </a:r>
            <a:r>
              <a:rPr lang="cs-CZ" sz="4400" dirty="0" err="1" smtClean="0"/>
              <a:t>World</a:t>
            </a:r>
            <a:endParaRPr lang="cs-CZ" sz="4400" dirty="0"/>
          </a:p>
        </p:txBody>
      </p:sp>
      <p:sp>
        <p:nvSpPr>
          <p:cNvPr id="3" name="Podnadpis 2"/>
          <p:cNvSpPr>
            <a:spLocks noGrp="1"/>
          </p:cNvSpPr>
          <p:nvPr>
            <p:ph type="subTitle" idx="1"/>
          </p:nvPr>
        </p:nvSpPr>
        <p:spPr>
          <a:xfrm>
            <a:off x="755576" y="836712"/>
            <a:ext cx="7854696" cy="936104"/>
          </a:xfrm>
        </p:spPr>
        <p:txBody>
          <a:bodyPr>
            <a:normAutofit/>
          </a:bodyPr>
          <a:lstStyle/>
          <a:p>
            <a:pPr algn="ctr"/>
            <a:r>
              <a:rPr lang="cs-CZ" sz="3600" dirty="0" err="1" smtClean="0"/>
              <a:t>Cold</a:t>
            </a:r>
            <a:r>
              <a:rPr lang="cs-CZ" sz="3600" dirty="0" smtClean="0"/>
              <a:t> </a:t>
            </a:r>
            <a:r>
              <a:rPr lang="cs-CZ" sz="3600" dirty="0" err="1" smtClean="0"/>
              <a:t>War</a:t>
            </a:r>
            <a:r>
              <a:rPr lang="cs-CZ" sz="3600" dirty="0" smtClean="0"/>
              <a:t> </a:t>
            </a:r>
            <a:r>
              <a:rPr lang="cs-CZ" sz="3600" dirty="0" err="1" smtClean="0"/>
              <a:t>History</a:t>
            </a:r>
            <a:endParaRPr lang="cs-CZ" sz="3600" dirty="0"/>
          </a:p>
        </p:txBody>
      </p:sp>
      <p:pic>
        <p:nvPicPr>
          <p:cNvPr id="4" name="Picture 7" descr="koreaanan"/>
          <p:cNvPicPr>
            <a:picLocks noChangeAspect="1" noChangeArrowheads="1"/>
          </p:cNvPicPr>
          <p:nvPr/>
        </p:nvPicPr>
        <p:blipFill>
          <a:blip r:embed="rId2" cstate="print"/>
          <a:srcRect/>
          <a:stretch>
            <a:fillRect/>
          </a:stretch>
        </p:blipFill>
        <p:spPr>
          <a:xfrm>
            <a:off x="3347864" y="3573016"/>
            <a:ext cx="3053900" cy="266394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636680"/>
          </a:xfrm>
        </p:spPr>
        <p:txBody>
          <a:bodyPr>
            <a:normAutofit fontScale="90000"/>
          </a:bodyPr>
          <a:lstStyle/>
          <a:p>
            <a:pPr algn="ctr"/>
            <a:r>
              <a:rPr lang="en-GB" sz="4400" b="1" dirty="0" smtClean="0"/>
              <a:t>Near and Middle East</a:t>
            </a:r>
            <a:endParaRPr lang="cs-CZ" sz="4400" b="1" dirty="0"/>
          </a:p>
        </p:txBody>
      </p:sp>
      <p:sp>
        <p:nvSpPr>
          <p:cNvPr id="3" name="Zástupný symbol pro obsah 2"/>
          <p:cNvSpPr>
            <a:spLocks noGrp="1"/>
          </p:cNvSpPr>
          <p:nvPr>
            <p:ph sz="half" idx="1"/>
          </p:nvPr>
        </p:nvSpPr>
        <p:spPr>
          <a:xfrm>
            <a:off x="457200" y="1844824"/>
            <a:ext cx="4618856" cy="4510101"/>
          </a:xfrm>
        </p:spPr>
        <p:txBody>
          <a:bodyPr>
            <a:normAutofit fontScale="92500" lnSpcReduction="20000"/>
          </a:bodyPr>
          <a:lstStyle/>
          <a:p>
            <a:r>
              <a:rPr lang="en-GB" dirty="0" smtClean="0"/>
              <a:t>Eisenhower’s policy in the Middle East was to restrict Soviet influence and to keep the oil supply open to the United States and other Western </a:t>
            </a:r>
            <a:r>
              <a:rPr lang="en-GB" dirty="0" smtClean="0"/>
              <a:t>countries</a:t>
            </a:r>
            <a:endParaRPr lang="cs-CZ" dirty="0" smtClean="0"/>
          </a:p>
          <a:p>
            <a:r>
              <a:rPr lang="cs-CZ" b="1" dirty="0" smtClean="0"/>
              <a:t>Suez </a:t>
            </a:r>
            <a:r>
              <a:rPr lang="cs-CZ" b="1" dirty="0" err="1" smtClean="0"/>
              <a:t>Crisis</a:t>
            </a:r>
            <a:r>
              <a:rPr lang="cs-CZ" b="1" dirty="0" smtClean="0"/>
              <a:t> </a:t>
            </a:r>
            <a:r>
              <a:rPr lang="cs-CZ" dirty="0" smtClean="0"/>
              <a:t>(1956) - </a:t>
            </a:r>
            <a:r>
              <a:rPr lang="en-GB" dirty="0" err="1" smtClean="0"/>
              <a:t>Gamal</a:t>
            </a:r>
            <a:r>
              <a:rPr lang="en-GB" dirty="0" smtClean="0"/>
              <a:t> Abdel </a:t>
            </a:r>
            <a:r>
              <a:rPr lang="en-GB" dirty="0" smtClean="0"/>
              <a:t>Nasser</a:t>
            </a:r>
            <a:r>
              <a:rPr lang="cs-CZ" dirty="0" smtClean="0"/>
              <a:t> </a:t>
            </a:r>
            <a:r>
              <a:rPr lang="en-GB" dirty="0" smtClean="0"/>
              <a:t>nationalize</a:t>
            </a:r>
            <a:r>
              <a:rPr lang="cs-CZ" dirty="0" smtClean="0"/>
              <a:t>d </a:t>
            </a:r>
            <a:r>
              <a:rPr lang="en-GB" dirty="0" smtClean="0"/>
              <a:t>the </a:t>
            </a:r>
            <a:r>
              <a:rPr lang="en-GB" dirty="0" smtClean="0"/>
              <a:t>Suez Canal </a:t>
            </a:r>
            <a:endParaRPr lang="cs-CZ" dirty="0" smtClean="0"/>
          </a:p>
          <a:p>
            <a:r>
              <a:rPr lang="en-GB" b="1" dirty="0" smtClean="0"/>
              <a:t>Eisenhower Doctrine</a:t>
            </a:r>
            <a:r>
              <a:rPr lang="en-GB" dirty="0" smtClean="0"/>
              <a:t>, more than 14,000 American soldiers were sent to Lebanon in 1958 at the request of the pro-Western government</a:t>
            </a:r>
            <a:endParaRPr lang="cs-CZ" dirty="0"/>
          </a:p>
        </p:txBody>
      </p:sp>
      <p:pic>
        <p:nvPicPr>
          <p:cNvPr id="5" name="Zástupný symbol pro obsah 6" descr="Gamal-002.jpg"/>
          <p:cNvPicPr>
            <a:picLocks noGrp="1" noChangeAspect="1"/>
          </p:cNvPicPr>
          <p:nvPr>
            <p:ph sz="half" idx="2"/>
          </p:nvPr>
        </p:nvPicPr>
        <p:blipFill>
          <a:blip r:embed="rId3" cstate="print"/>
          <a:stretch>
            <a:fillRect/>
          </a:stretch>
        </p:blipFill>
        <p:spPr>
          <a:xfrm>
            <a:off x="5220072" y="1777828"/>
            <a:ext cx="3600400" cy="4432492"/>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704088"/>
            <a:ext cx="8229600" cy="780696"/>
          </a:xfrm>
        </p:spPr>
        <p:txBody>
          <a:bodyPr>
            <a:normAutofit fontScale="90000"/>
          </a:bodyPr>
          <a:lstStyle/>
          <a:p>
            <a:pPr algn="ctr"/>
            <a:r>
              <a:rPr lang="cs-CZ" dirty="0" smtClean="0"/>
              <a:t/>
            </a:r>
            <a:br>
              <a:rPr lang="cs-CZ" dirty="0" smtClean="0"/>
            </a:br>
            <a:r>
              <a:rPr lang="cs-CZ" sz="4900" b="1" dirty="0" smtClean="0"/>
              <a:t>Latin </a:t>
            </a:r>
            <a:r>
              <a:rPr lang="cs-CZ" sz="4900" b="1" dirty="0" err="1" smtClean="0"/>
              <a:t>America</a:t>
            </a:r>
            <a:endParaRPr lang="cs-CZ" sz="4900" b="1" dirty="0"/>
          </a:p>
        </p:txBody>
      </p:sp>
      <p:sp>
        <p:nvSpPr>
          <p:cNvPr id="6" name="Zástupný symbol pro obsah 5"/>
          <p:cNvSpPr>
            <a:spLocks noGrp="1"/>
          </p:cNvSpPr>
          <p:nvPr>
            <p:ph idx="1"/>
          </p:nvPr>
        </p:nvSpPr>
        <p:spPr/>
        <p:txBody>
          <a:bodyPr>
            <a:normAutofit fontScale="92500"/>
          </a:bodyPr>
          <a:lstStyle/>
          <a:p>
            <a:r>
              <a:rPr lang="en-GB" dirty="0" smtClean="0"/>
              <a:t>Since the Monroe Doctrine of 1823, Washington had considered the Western hemisphere its </a:t>
            </a:r>
            <a:r>
              <a:rPr lang="en-US" dirty="0" smtClean="0"/>
              <a:t>“</a:t>
            </a:r>
            <a:r>
              <a:rPr lang="en-GB" dirty="0" smtClean="0"/>
              <a:t>backyard”</a:t>
            </a:r>
          </a:p>
          <a:p>
            <a:r>
              <a:rPr lang="en-GB" b="1" dirty="0" smtClean="0"/>
              <a:t>Rio Treaty </a:t>
            </a:r>
            <a:r>
              <a:rPr lang="en-GB" dirty="0" smtClean="0"/>
              <a:t>in 1947 and the </a:t>
            </a:r>
            <a:r>
              <a:rPr lang="en-GB" b="1" dirty="0" smtClean="0"/>
              <a:t>Organization of American States</a:t>
            </a:r>
            <a:r>
              <a:rPr lang="en-GB" dirty="0" smtClean="0"/>
              <a:t> in </a:t>
            </a:r>
            <a:r>
              <a:rPr lang="en-GB" dirty="0" smtClean="0"/>
              <a:t>1948 </a:t>
            </a:r>
            <a:r>
              <a:rPr lang="cs-CZ" dirty="0" smtClean="0"/>
              <a:t> - </a:t>
            </a:r>
            <a:r>
              <a:rPr lang="en-GB" dirty="0" smtClean="0"/>
              <a:t>the </a:t>
            </a:r>
            <a:r>
              <a:rPr lang="en-GB" dirty="0" smtClean="0"/>
              <a:t>United States had formalized its role as the only major power in this part of the </a:t>
            </a:r>
            <a:r>
              <a:rPr lang="en-GB" dirty="0" smtClean="0"/>
              <a:t>world</a:t>
            </a:r>
            <a:endParaRPr lang="cs-CZ" dirty="0" smtClean="0"/>
          </a:p>
          <a:p>
            <a:r>
              <a:rPr lang="en-GB" dirty="0" smtClean="0"/>
              <a:t>In 1950, the United States began using covert operations to bring about political change in Latin </a:t>
            </a:r>
            <a:r>
              <a:rPr lang="en-GB" dirty="0" smtClean="0"/>
              <a:t>America</a:t>
            </a:r>
            <a:endParaRPr lang="cs-CZ" dirty="0" smtClean="0"/>
          </a:p>
          <a:p>
            <a:r>
              <a:rPr lang="en-GB" dirty="0" smtClean="0"/>
              <a:t>In 1954CIA </a:t>
            </a:r>
            <a:r>
              <a:rPr lang="en-GB" dirty="0" smtClean="0"/>
              <a:t>supported the overthrow of the government of </a:t>
            </a:r>
            <a:r>
              <a:rPr lang="en-GB" dirty="0" smtClean="0"/>
              <a:t>Colonel </a:t>
            </a:r>
            <a:r>
              <a:rPr lang="en-GB" b="1" dirty="0" err="1" smtClean="0"/>
              <a:t>Jacobo</a:t>
            </a:r>
            <a:r>
              <a:rPr lang="en-GB" b="1" dirty="0" smtClean="0"/>
              <a:t> </a:t>
            </a:r>
            <a:r>
              <a:rPr lang="en-GB" b="1" dirty="0" err="1" smtClean="0"/>
              <a:t>Arbenz</a:t>
            </a:r>
            <a:r>
              <a:rPr lang="en-GB" b="1" dirty="0" smtClean="0"/>
              <a:t> Guzman </a:t>
            </a:r>
            <a:r>
              <a:rPr lang="en-GB" dirty="0" smtClean="0"/>
              <a:t>of Guatemala</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852704"/>
          </a:xfrm>
        </p:spPr>
        <p:txBody>
          <a:bodyPr>
            <a:normAutofit/>
          </a:bodyPr>
          <a:lstStyle/>
          <a:p>
            <a:pPr algn="ctr"/>
            <a:r>
              <a:rPr lang="cs-CZ" sz="4400" b="1" dirty="0" smtClean="0"/>
              <a:t>Guatemala 1954</a:t>
            </a:r>
            <a:endParaRPr lang="cs-CZ" sz="4400" b="1" dirty="0"/>
          </a:p>
        </p:txBody>
      </p:sp>
      <p:pic>
        <p:nvPicPr>
          <p:cNvPr id="4" name="Picture 2"/>
          <p:cNvPicPr>
            <a:picLocks noGrp="1" noChangeAspect="1" noChangeArrowheads="1"/>
          </p:cNvPicPr>
          <p:nvPr>
            <p:ph sz="half" idx="1"/>
          </p:nvPr>
        </p:nvPicPr>
        <p:blipFill>
          <a:blip r:embed="rId2" cstate="print"/>
          <a:stretch>
            <a:fillRect/>
          </a:stretch>
        </p:blipFill>
        <p:spPr bwMode="auto">
          <a:xfrm>
            <a:off x="899592" y="2197691"/>
            <a:ext cx="2880320" cy="3543764"/>
          </a:xfrm>
          <a:prstGeom prst="rect">
            <a:avLst/>
          </a:prstGeom>
          <a:noFill/>
          <a:ln w="9525">
            <a:noFill/>
            <a:miter lim="800000"/>
            <a:headEnd/>
            <a:tailEnd/>
          </a:ln>
          <a:effectLst/>
        </p:spPr>
      </p:pic>
      <p:sp>
        <p:nvSpPr>
          <p:cNvPr id="5" name="Zástupný symbol pro obsah 4"/>
          <p:cNvSpPr>
            <a:spLocks noGrp="1"/>
          </p:cNvSpPr>
          <p:nvPr>
            <p:ph sz="half" idx="2"/>
          </p:nvPr>
        </p:nvSpPr>
        <p:spPr/>
        <p:txBody>
          <a:bodyPr/>
          <a:lstStyle/>
          <a:p>
            <a:r>
              <a:rPr lang="en-GB" dirty="0" err="1" smtClean="0"/>
              <a:t>Arbenz</a:t>
            </a:r>
            <a:r>
              <a:rPr lang="en-GB" dirty="0" smtClean="0"/>
              <a:t> supported agrarian land </a:t>
            </a:r>
            <a:r>
              <a:rPr lang="en-GB" dirty="0" smtClean="0"/>
              <a:t>reform</a:t>
            </a:r>
            <a:endParaRPr lang="cs-CZ" dirty="0" smtClean="0"/>
          </a:p>
          <a:p>
            <a:r>
              <a:rPr lang="en-GB" dirty="0" smtClean="0"/>
              <a:t>United Fruit </a:t>
            </a:r>
            <a:r>
              <a:rPr lang="en-GB" dirty="0" smtClean="0"/>
              <a:t>Company</a:t>
            </a:r>
            <a:r>
              <a:rPr lang="cs-CZ" dirty="0" smtClean="0"/>
              <a:t> </a:t>
            </a:r>
            <a:r>
              <a:rPr lang="en-GB" dirty="0" smtClean="0"/>
              <a:t>had excellent contacts within the Eisenhower </a:t>
            </a:r>
            <a:r>
              <a:rPr lang="en-GB" dirty="0" smtClean="0"/>
              <a:t>administration</a:t>
            </a:r>
            <a:endParaRPr lang="cs-CZ" dirty="0" smtClean="0"/>
          </a:p>
          <a:p>
            <a:r>
              <a:rPr lang="en-GB" dirty="0" smtClean="0"/>
              <a:t>CIA was carry out a coup in cooperation with opposition groups in Guatemala</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924712"/>
          </a:xfrm>
        </p:spPr>
        <p:txBody>
          <a:bodyPr>
            <a:normAutofit fontScale="90000"/>
          </a:bodyPr>
          <a:lstStyle/>
          <a:p>
            <a:pPr algn="ctr"/>
            <a:r>
              <a:rPr lang="cs-CZ" dirty="0" smtClean="0"/>
              <a:t/>
            </a:r>
            <a:br>
              <a:rPr lang="cs-CZ" dirty="0" smtClean="0"/>
            </a:br>
            <a:r>
              <a:rPr lang="en-GB" b="1" dirty="0" smtClean="0"/>
              <a:t>China</a:t>
            </a:r>
            <a:endParaRPr lang="cs-CZ" dirty="0"/>
          </a:p>
        </p:txBody>
      </p:sp>
      <p:sp>
        <p:nvSpPr>
          <p:cNvPr id="3" name="Zástupný symbol pro obsah 2"/>
          <p:cNvSpPr>
            <a:spLocks noGrp="1"/>
          </p:cNvSpPr>
          <p:nvPr>
            <p:ph idx="1"/>
          </p:nvPr>
        </p:nvSpPr>
        <p:spPr>
          <a:xfrm>
            <a:off x="457200" y="1700808"/>
            <a:ext cx="8229600" cy="4623792"/>
          </a:xfrm>
        </p:spPr>
        <p:txBody>
          <a:bodyPr>
            <a:normAutofit fontScale="92500" lnSpcReduction="10000"/>
          </a:bodyPr>
          <a:lstStyle/>
          <a:p>
            <a:r>
              <a:rPr lang="cs-CZ" dirty="0" smtClean="0"/>
              <a:t>Civil </a:t>
            </a:r>
            <a:r>
              <a:rPr lang="cs-CZ" dirty="0" err="1" smtClean="0"/>
              <a:t>war</a:t>
            </a:r>
            <a:r>
              <a:rPr lang="cs-CZ" dirty="0" smtClean="0"/>
              <a:t> - </a:t>
            </a:r>
            <a:r>
              <a:rPr lang="en-GB" dirty="0" smtClean="0"/>
              <a:t>Communists </a:t>
            </a:r>
            <a:r>
              <a:rPr lang="cs-CZ" dirty="0" smtClean="0"/>
              <a:t> vs. </a:t>
            </a:r>
            <a:r>
              <a:rPr lang="en-GB" dirty="0" smtClean="0"/>
              <a:t>Chinese </a:t>
            </a:r>
            <a:r>
              <a:rPr lang="en-GB" dirty="0" smtClean="0"/>
              <a:t>Nationalists </a:t>
            </a:r>
            <a:endParaRPr lang="cs-CZ" dirty="0" smtClean="0"/>
          </a:p>
          <a:p>
            <a:r>
              <a:rPr lang="en-GB" dirty="0" smtClean="0"/>
              <a:t>nationalist leader Chiang Kai-shek </a:t>
            </a:r>
            <a:endParaRPr lang="cs-CZ" dirty="0" smtClean="0"/>
          </a:p>
          <a:p>
            <a:r>
              <a:rPr lang="cs-CZ" dirty="0" err="1" smtClean="0"/>
              <a:t>Communist</a:t>
            </a:r>
            <a:r>
              <a:rPr lang="cs-CZ" dirty="0" smtClean="0"/>
              <a:t> leader </a:t>
            </a:r>
            <a:r>
              <a:rPr lang="en-US" dirty="0" smtClean="0"/>
              <a:t>Mao </a:t>
            </a:r>
            <a:r>
              <a:rPr lang="en-US" dirty="0" err="1" smtClean="0"/>
              <a:t>Tse-tung</a:t>
            </a:r>
            <a:endParaRPr lang="cs-CZ" dirty="0" smtClean="0"/>
          </a:p>
          <a:p>
            <a:r>
              <a:rPr lang="en-US" dirty="0" smtClean="0"/>
              <a:t>China Act of 1948. </a:t>
            </a:r>
            <a:r>
              <a:rPr lang="en-US" dirty="0" smtClean="0"/>
              <a:t>It declared to “</a:t>
            </a:r>
            <a:r>
              <a:rPr lang="en-US" dirty="0" smtClean="0"/>
              <a:t>maintain the genuine </a:t>
            </a:r>
            <a:r>
              <a:rPr lang="en-US" dirty="0" smtClean="0"/>
              <a:t>independence </a:t>
            </a:r>
            <a:r>
              <a:rPr lang="en-US" dirty="0" smtClean="0"/>
              <a:t>and the administrative integrity of China, and to sustain and strengthen principles of individual liberty and free institutions in China through a program based on self-help and cooperation.” </a:t>
            </a:r>
            <a:endParaRPr lang="cs-CZ" dirty="0" smtClean="0"/>
          </a:p>
          <a:p>
            <a:r>
              <a:rPr lang="en-GB" dirty="0" smtClean="0"/>
              <a:t>When the Nationalist government collapsed in 1949 and the Communists established the </a:t>
            </a:r>
            <a:r>
              <a:rPr lang="en-GB" b="1" dirty="0" smtClean="0"/>
              <a:t>People’s Republic of China</a:t>
            </a:r>
            <a:r>
              <a:rPr lang="en-GB" dirty="0" smtClean="0"/>
              <a:t>, Chiang Kai-shek and the Nationalists retreated to the island of Formosa (Taiwan).</a:t>
            </a:r>
            <a:endParaRPr lang="cs-CZ" dirty="0" smtClean="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en-GB" sz="4000" b="1" dirty="0" smtClean="0"/>
              <a:t>Superpower’s Asian Policies</a:t>
            </a:r>
            <a:endParaRPr lang="cs-CZ" sz="4000" dirty="0"/>
          </a:p>
        </p:txBody>
      </p:sp>
      <p:sp>
        <p:nvSpPr>
          <p:cNvPr id="3" name="Zástupný symbol pro obsah 2"/>
          <p:cNvSpPr>
            <a:spLocks noGrp="1"/>
          </p:cNvSpPr>
          <p:nvPr>
            <p:ph idx="1"/>
          </p:nvPr>
        </p:nvSpPr>
        <p:spPr/>
        <p:txBody>
          <a:bodyPr/>
          <a:lstStyle/>
          <a:p>
            <a:r>
              <a:rPr lang="en-GB" dirty="0" smtClean="0"/>
              <a:t>The Communist victory in China led to a re-evaluation of Moscow’s Asian </a:t>
            </a:r>
            <a:r>
              <a:rPr lang="en-GB" dirty="0" smtClean="0"/>
              <a:t>policies</a:t>
            </a:r>
            <a:endParaRPr lang="cs-CZ" dirty="0" smtClean="0"/>
          </a:p>
          <a:p>
            <a:r>
              <a:rPr lang="en-GB" dirty="0" smtClean="0"/>
              <a:t>Malenkov declared that Mao’s victory would lead to a new and higher stage in the people’s struggle for independence in Asia </a:t>
            </a:r>
            <a:endParaRPr lang="cs-CZ" dirty="0" smtClean="0"/>
          </a:p>
          <a:p>
            <a:r>
              <a:rPr lang="en-GB" dirty="0" smtClean="0"/>
              <a:t>In December 1949, Truman approved National Security Council (NSC) </a:t>
            </a:r>
            <a:r>
              <a:rPr lang="en-GB" dirty="0" smtClean="0"/>
              <a:t>48/2</a:t>
            </a:r>
            <a:r>
              <a:rPr lang="cs-CZ" dirty="0" smtClean="0"/>
              <a:t> - </a:t>
            </a:r>
            <a:r>
              <a:rPr lang="en-GB" dirty="0" smtClean="0"/>
              <a:t>basis </a:t>
            </a:r>
            <a:r>
              <a:rPr lang="en-GB" dirty="0" smtClean="0"/>
              <a:t>for escalation of </a:t>
            </a:r>
            <a:r>
              <a:rPr lang="cs-CZ" dirty="0" smtClean="0"/>
              <a:t> U.S. </a:t>
            </a:r>
            <a:r>
              <a:rPr lang="en-GB" dirty="0" smtClean="0"/>
              <a:t>economic </a:t>
            </a:r>
            <a:r>
              <a:rPr lang="en-GB" dirty="0" smtClean="0"/>
              <a:t>and military assistance to </a:t>
            </a:r>
            <a:r>
              <a:rPr lang="en-GB" dirty="0" smtClean="0"/>
              <a:t>Asia</a:t>
            </a:r>
            <a:endParaRPr lang="cs-CZ" dirty="0" smtClean="0"/>
          </a:p>
          <a:p>
            <a:r>
              <a:rPr lang="en-GB" dirty="0" smtClean="0"/>
              <a:t>special attention was to be paid to the situation in Vietnam</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457200" y="704088"/>
            <a:ext cx="8229600" cy="780696"/>
          </a:xfrm>
        </p:spPr>
        <p:txBody>
          <a:bodyPr>
            <a:normAutofit/>
          </a:bodyPr>
          <a:lstStyle/>
          <a:p>
            <a:pPr algn="ctr" eaLnBrk="1" hangingPunct="1">
              <a:defRPr/>
            </a:pPr>
            <a:r>
              <a:rPr lang="en-US" sz="4400" b="1" dirty="0" smtClean="0"/>
              <a:t>Korean War 1950-1953</a:t>
            </a:r>
            <a:endParaRPr lang="cs-CZ" sz="4400" b="1" dirty="0" smtClean="0"/>
          </a:p>
        </p:txBody>
      </p:sp>
      <p:sp>
        <p:nvSpPr>
          <p:cNvPr id="27651" name="Rectangle 3"/>
          <p:cNvSpPr>
            <a:spLocks noGrp="1" noChangeArrowheads="1"/>
          </p:cNvSpPr>
          <p:nvPr>
            <p:ph type="body" idx="1"/>
          </p:nvPr>
        </p:nvSpPr>
        <p:spPr/>
        <p:txBody>
          <a:bodyPr>
            <a:normAutofit lnSpcReduction="10000"/>
          </a:bodyPr>
          <a:lstStyle/>
          <a:p>
            <a:pPr eaLnBrk="1" hangingPunct="1">
              <a:lnSpc>
                <a:spcPct val="90000"/>
              </a:lnSpc>
              <a:defRPr/>
            </a:pPr>
            <a:r>
              <a:rPr lang="en-US" sz="2800" dirty="0" smtClean="0"/>
              <a:t>President Truman proposed after WWII a joint occupation of Korea by the two powers where the Soviets would occupied the territory north of the 38 parallel, while the U.S. would control the area south of the line. </a:t>
            </a:r>
          </a:p>
          <a:p>
            <a:pPr eaLnBrk="1" hangingPunct="1">
              <a:lnSpc>
                <a:spcPct val="90000"/>
              </a:lnSpc>
              <a:defRPr/>
            </a:pPr>
            <a:r>
              <a:rPr lang="en-US" sz="2800" dirty="0" smtClean="0"/>
              <a:t>Neither the Soviet Union or the U.S. wanted the peninsula to fall into the other’s hand </a:t>
            </a:r>
          </a:p>
          <a:p>
            <a:pPr eaLnBrk="1" hangingPunct="1">
              <a:lnSpc>
                <a:spcPct val="90000"/>
              </a:lnSpc>
              <a:defRPr/>
            </a:pPr>
            <a:r>
              <a:rPr lang="en-US" sz="2800" dirty="0" smtClean="0"/>
              <a:t>North Korea’s invasion of South Korea in 1950 brought about a United Nations’ action against the aggressors. That immediately produced heavy military and naval involvement by the United States.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4400" b="1" dirty="0" err="1" smtClean="0"/>
              <a:t>Korean</a:t>
            </a:r>
            <a:r>
              <a:rPr lang="cs-CZ" sz="4400" b="1" dirty="0" smtClean="0"/>
              <a:t> </a:t>
            </a:r>
            <a:r>
              <a:rPr lang="cs-CZ" sz="4400" b="1" dirty="0" err="1" smtClean="0"/>
              <a:t>War</a:t>
            </a:r>
            <a:endParaRPr lang="cs-CZ" sz="4400" b="1" dirty="0"/>
          </a:p>
        </p:txBody>
      </p:sp>
      <p:sp>
        <p:nvSpPr>
          <p:cNvPr id="3" name="Zástupný symbol pro obsah 2"/>
          <p:cNvSpPr>
            <a:spLocks noGrp="1"/>
          </p:cNvSpPr>
          <p:nvPr>
            <p:ph idx="1"/>
          </p:nvPr>
        </p:nvSpPr>
        <p:spPr/>
        <p:txBody>
          <a:bodyPr/>
          <a:lstStyle/>
          <a:p>
            <a:r>
              <a:rPr lang="en-GB" dirty="0" smtClean="0"/>
              <a:t>Although 16 countries sent troops, the Korean War was largely a United States </a:t>
            </a:r>
            <a:r>
              <a:rPr lang="en-GB" dirty="0" smtClean="0"/>
              <a:t>operation</a:t>
            </a:r>
            <a:endParaRPr lang="cs-CZ" dirty="0" smtClean="0"/>
          </a:p>
          <a:p>
            <a:r>
              <a:rPr lang="en-GB" dirty="0" smtClean="0"/>
              <a:t>Altogether, more than 1,5 million American men and women served in </a:t>
            </a:r>
            <a:r>
              <a:rPr lang="en-GB" dirty="0" smtClean="0"/>
              <a:t>Korea</a:t>
            </a:r>
            <a:endParaRPr lang="cs-CZ" dirty="0" smtClean="0"/>
          </a:p>
          <a:p>
            <a:r>
              <a:rPr lang="en-GB" dirty="0" smtClean="0"/>
              <a:t>By March 1951, the fighting had stabilized, and Truman was ready to negotiate a settlement to restore the pre-invasion boundary</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sz="half" idx="1"/>
          </p:nvPr>
        </p:nvSpPr>
        <p:spPr>
          <a:xfrm>
            <a:off x="395288" y="981075"/>
            <a:ext cx="4038600" cy="5289550"/>
          </a:xfrm>
        </p:spPr>
        <p:txBody>
          <a:bodyPr/>
          <a:lstStyle/>
          <a:p>
            <a:pPr eaLnBrk="1" hangingPunct="1">
              <a:defRPr/>
            </a:pPr>
            <a:r>
              <a:rPr lang="en-US" sz="2800" dirty="0" smtClean="0"/>
              <a:t>On 27 July 1953, with a new regime in the Soviet Union and the blunting of a final Communist offensive, negotiations concluded and fighting ended</a:t>
            </a:r>
          </a:p>
          <a:p>
            <a:pPr eaLnBrk="1" hangingPunct="1">
              <a:defRPr/>
            </a:pPr>
            <a:r>
              <a:rPr lang="en-US" sz="2800" dirty="0" smtClean="0"/>
              <a:t> Korea was still divided (38 parallel)</a:t>
            </a:r>
          </a:p>
          <a:p>
            <a:pPr eaLnBrk="1" hangingPunct="1">
              <a:defRPr/>
            </a:pPr>
            <a:r>
              <a:rPr lang="en-US" sz="2800" dirty="0" smtClean="0"/>
              <a:t>The Cold War “warmed up”</a:t>
            </a:r>
          </a:p>
        </p:txBody>
      </p:sp>
      <p:pic>
        <p:nvPicPr>
          <p:cNvPr id="24579" name="Picture 6" descr="korea"/>
          <p:cNvPicPr>
            <a:picLocks noGrp="1" noChangeAspect="1" noChangeArrowheads="1"/>
          </p:cNvPicPr>
          <p:nvPr>
            <p:ph sz="half" idx="2"/>
          </p:nvPr>
        </p:nvPicPr>
        <p:blipFill>
          <a:blip r:embed="rId2" cstate="print"/>
          <a:srcRect/>
          <a:stretch>
            <a:fillRect/>
          </a:stretch>
        </p:blipFill>
        <p:spPr>
          <a:xfrm>
            <a:off x="4872594" y="1109309"/>
            <a:ext cx="3947877" cy="5343879"/>
          </a:xfrm>
          <a:noFill/>
        </p:spPr>
      </p:pic>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457200" y="704088"/>
            <a:ext cx="8229600" cy="852704"/>
          </a:xfrm>
        </p:spPr>
        <p:txBody>
          <a:bodyPr>
            <a:normAutofit/>
          </a:bodyPr>
          <a:lstStyle/>
          <a:p>
            <a:r>
              <a:rPr lang="en-GB" sz="3600" b="1" dirty="0" smtClean="0"/>
              <a:t>U.S. foreign policy during </a:t>
            </a:r>
            <a:r>
              <a:rPr lang="cs-CZ" sz="3600" b="1" dirty="0" smtClean="0"/>
              <a:t>E</a:t>
            </a:r>
            <a:r>
              <a:rPr lang="en-GB" sz="3600" b="1" dirty="0" err="1" smtClean="0"/>
              <a:t>isenhower’s</a:t>
            </a:r>
            <a:r>
              <a:rPr lang="en-GB" sz="3600" b="1" dirty="0" smtClean="0"/>
              <a:t> </a:t>
            </a:r>
            <a:r>
              <a:rPr lang="en-GB" sz="3600" b="1" dirty="0" smtClean="0"/>
              <a:t>era</a:t>
            </a:r>
            <a:endParaRPr lang="cs-CZ" sz="3600" dirty="0"/>
          </a:p>
        </p:txBody>
      </p:sp>
      <p:sp>
        <p:nvSpPr>
          <p:cNvPr id="8" name="Zástupný symbol pro obsah 7"/>
          <p:cNvSpPr>
            <a:spLocks noGrp="1"/>
          </p:cNvSpPr>
          <p:nvPr>
            <p:ph sz="half" idx="1"/>
          </p:nvPr>
        </p:nvSpPr>
        <p:spPr>
          <a:xfrm>
            <a:off x="457200" y="1920085"/>
            <a:ext cx="4474840" cy="4434840"/>
          </a:xfrm>
        </p:spPr>
        <p:txBody>
          <a:bodyPr>
            <a:normAutofit fontScale="92500" lnSpcReduction="10000"/>
          </a:bodyPr>
          <a:lstStyle/>
          <a:p>
            <a:r>
              <a:rPr lang="en-GB" dirty="0" smtClean="0"/>
              <a:t>In 1953 it was inaugurated the new U.S. president Dwight D. </a:t>
            </a:r>
            <a:r>
              <a:rPr lang="en-GB" dirty="0" smtClean="0"/>
              <a:t>Eisenhower</a:t>
            </a:r>
            <a:endParaRPr lang="cs-CZ" dirty="0" smtClean="0"/>
          </a:p>
          <a:p>
            <a:r>
              <a:rPr lang="en-GB" dirty="0" smtClean="0"/>
              <a:t>Two month later the Soviet leader J. V. Stalin </a:t>
            </a:r>
            <a:r>
              <a:rPr lang="en-GB" dirty="0" smtClean="0"/>
              <a:t>died</a:t>
            </a:r>
            <a:endParaRPr lang="cs-CZ" dirty="0" smtClean="0"/>
          </a:p>
          <a:p>
            <a:r>
              <a:rPr lang="en-GB" dirty="0" smtClean="0"/>
              <a:t>Eisenhower administration sought to portray the USSR as strictly an aggressor state </a:t>
            </a:r>
            <a:endParaRPr lang="cs-CZ" dirty="0" smtClean="0"/>
          </a:p>
          <a:p>
            <a:r>
              <a:rPr lang="en-GB" dirty="0" smtClean="0"/>
              <a:t>The main Eisenhower adviser in foreign affairs became State Secretary </a:t>
            </a:r>
            <a:r>
              <a:rPr lang="en-GB" b="1" dirty="0" smtClean="0"/>
              <a:t>John Foster Dulles </a:t>
            </a:r>
            <a:r>
              <a:rPr lang="cs-CZ" b="1" dirty="0" smtClean="0"/>
              <a:t> </a:t>
            </a:r>
            <a:r>
              <a:rPr lang="cs-CZ" dirty="0" smtClean="0"/>
              <a:t>- domino </a:t>
            </a:r>
            <a:r>
              <a:rPr lang="cs-CZ" dirty="0" err="1" smtClean="0"/>
              <a:t>theory</a:t>
            </a:r>
            <a:endParaRPr lang="cs-CZ" dirty="0"/>
          </a:p>
        </p:txBody>
      </p:sp>
      <p:pic>
        <p:nvPicPr>
          <p:cNvPr id="10" name="Zástupný symbol pro obsah 9" descr="198px-Eisenhower_official.jpg"/>
          <p:cNvPicPr>
            <a:picLocks noGrp="1" noChangeAspect="1"/>
          </p:cNvPicPr>
          <p:nvPr>
            <p:ph sz="half" idx="2"/>
          </p:nvPr>
        </p:nvPicPr>
        <p:blipFill>
          <a:blip r:embed="rId2" cstate="print"/>
          <a:stretch>
            <a:fillRect/>
          </a:stretch>
        </p:blipFill>
        <p:spPr>
          <a:xfrm>
            <a:off x="5220072" y="1916832"/>
            <a:ext cx="3524879" cy="4450605"/>
          </a:xfrm>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704088"/>
            <a:ext cx="8229600" cy="852704"/>
          </a:xfrm>
        </p:spPr>
        <p:txBody>
          <a:bodyPr>
            <a:normAutofit/>
          </a:bodyPr>
          <a:lstStyle/>
          <a:p>
            <a:pPr algn="ctr"/>
            <a:r>
              <a:rPr lang="cs-CZ" sz="4400" b="1" dirty="0" err="1" smtClean="0"/>
              <a:t>Indochina</a:t>
            </a:r>
            <a:endParaRPr lang="cs-CZ" sz="4400" b="1" dirty="0"/>
          </a:p>
        </p:txBody>
      </p:sp>
      <p:sp>
        <p:nvSpPr>
          <p:cNvPr id="6" name="Zástupný symbol pro obsah 5"/>
          <p:cNvSpPr>
            <a:spLocks noGrp="1"/>
          </p:cNvSpPr>
          <p:nvPr>
            <p:ph idx="1"/>
          </p:nvPr>
        </p:nvSpPr>
        <p:spPr>
          <a:xfrm>
            <a:off x="457200" y="1772816"/>
            <a:ext cx="8229600" cy="4551784"/>
          </a:xfrm>
        </p:spPr>
        <p:txBody>
          <a:bodyPr/>
          <a:lstStyle/>
          <a:p>
            <a:r>
              <a:rPr lang="en-GB" dirty="0" smtClean="0"/>
              <a:t>France’s long struggle to hold on to its colony in Asia ended in 1954 with the signing of the Geneva </a:t>
            </a:r>
            <a:r>
              <a:rPr lang="en-GB" dirty="0" smtClean="0"/>
              <a:t>Accords</a:t>
            </a:r>
            <a:endParaRPr lang="cs-CZ" dirty="0" smtClean="0"/>
          </a:p>
          <a:p>
            <a:r>
              <a:rPr lang="en-GB" dirty="0" smtClean="0"/>
              <a:t>Laos and Cambodia became neutral states, while Vietnam was divided along the 17th parallel, with the Vietminh under nationalist Communist leader </a:t>
            </a:r>
            <a:r>
              <a:rPr lang="en-GB" b="1" dirty="0" smtClean="0"/>
              <a:t>Ho Chi Minh </a:t>
            </a:r>
            <a:r>
              <a:rPr lang="en-GB" dirty="0" smtClean="0"/>
              <a:t>in control of the North and France and the State of Vietnam (which became the Republic of Vietnam in 1955) governing the </a:t>
            </a:r>
            <a:r>
              <a:rPr lang="en-GB" dirty="0" smtClean="0"/>
              <a:t>South</a:t>
            </a:r>
            <a:endParaRPr lang="cs-CZ" dirty="0" smtClean="0"/>
          </a:p>
          <a:p>
            <a:r>
              <a:rPr lang="en-GB" dirty="0" smtClean="0"/>
              <a:t>The United States offered support, including military aid, to </a:t>
            </a:r>
            <a:r>
              <a:rPr lang="en-GB" b="1" dirty="0" smtClean="0"/>
              <a:t>Ngo </a:t>
            </a:r>
            <a:r>
              <a:rPr lang="en-GB" b="1" dirty="0" err="1" smtClean="0"/>
              <a:t>Dinh</a:t>
            </a:r>
            <a:r>
              <a:rPr lang="en-GB" b="1" dirty="0" smtClean="0"/>
              <a:t> Diem’s </a:t>
            </a:r>
            <a:r>
              <a:rPr lang="en-GB" dirty="0" smtClean="0"/>
              <a:t>South Vietnam government </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564672"/>
          </a:xfrm>
        </p:spPr>
        <p:txBody>
          <a:bodyPr>
            <a:normAutofit fontScale="90000"/>
          </a:bodyPr>
          <a:lstStyle/>
          <a:p>
            <a:pPr algn="ctr"/>
            <a:r>
              <a:rPr lang="en-GB" sz="3600" dirty="0" smtClean="0"/>
              <a:t>Southeast Asia Treaty Organization ( SEATO) </a:t>
            </a:r>
            <a:endParaRPr lang="cs-CZ" sz="3600" dirty="0"/>
          </a:p>
        </p:txBody>
      </p:sp>
      <p:pic>
        <p:nvPicPr>
          <p:cNvPr id="4" name="Zástupný symbol pro obsah 3" descr="Map_of_SEATO_member_countries_-_de.svg.png"/>
          <p:cNvPicPr>
            <a:picLocks noGrp="1" noChangeAspect="1"/>
          </p:cNvPicPr>
          <p:nvPr>
            <p:ph idx="1"/>
          </p:nvPr>
        </p:nvPicPr>
        <p:blipFill>
          <a:blip r:embed="rId2" cstate="print"/>
          <a:stretch>
            <a:fillRect/>
          </a:stretch>
        </p:blipFill>
        <p:spPr>
          <a:xfrm>
            <a:off x="1043608" y="1412776"/>
            <a:ext cx="7162800" cy="3634740"/>
          </a:xfrm>
        </p:spPr>
      </p:pic>
      <p:sp>
        <p:nvSpPr>
          <p:cNvPr id="5" name="TextovéPole 4"/>
          <p:cNvSpPr txBox="1"/>
          <p:nvPr/>
        </p:nvSpPr>
        <p:spPr>
          <a:xfrm>
            <a:off x="899592" y="5445224"/>
            <a:ext cx="7776864" cy="646331"/>
          </a:xfrm>
          <a:prstGeom prst="rect">
            <a:avLst/>
          </a:prstGeom>
          <a:noFill/>
        </p:spPr>
        <p:txBody>
          <a:bodyPr wrap="square" rtlCol="0">
            <a:spAutoFit/>
          </a:bodyPr>
          <a:lstStyle/>
          <a:p>
            <a:r>
              <a:rPr lang="cs-CZ" dirty="0" err="1" smtClean="0"/>
              <a:t>Members</a:t>
            </a:r>
            <a:r>
              <a:rPr lang="cs-CZ" dirty="0" smtClean="0"/>
              <a:t>: </a:t>
            </a:r>
            <a:r>
              <a:rPr lang="en-GB" dirty="0" smtClean="0"/>
              <a:t>Philippines</a:t>
            </a:r>
            <a:r>
              <a:rPr lang="en-GB" dirty="0" smtClean="0"/>
              <a:t>, Thailand, Pakistan, Australia, New Zealand, Great Britain, France, and the United States</a:t>
            </a:r>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TotalTime>
  <Words>635</Words>
  <Application>Microsoft Office PowerPoint</Application>
  <PresentationFormat>Předvádění na obrazovce (4:3)</PresentationFormat>
  <Paragraphs>52</Paragraphs>
  <Slides>12</Slides>
  <Notes>2</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Tok</vt:lpstr>
      <vt:lpstr>Cold War Expands to the Third World</vt:lpstr>
      <vt:lpstr> China</vt:lpstr>
      <vt:lpstr>Superpower’s Asian Policies</vt:lpstr>
      <vt:lpstr>Korean War 1950-1953</vt:lpstr>
      <vt:lpstr>Korean War</vt:lpstr>
      <vt:lpstr>Snímek 6</vt:lpstr>
      <vt:lpstr>U.S. foreign policy during Eisenhower’s era</vt:lpstr>
      <vt:lpstr>Indochina</vt:lpstr>
      <vt:lpstr>Southeast Asia Treaty Organization ( SEATO) </vt:lpstr>
      <vt:lpstr>Near and Middle East</vt:lpstr>
      <vt:lpstr> Latin America</vt:lpstr>
      <vt:lpstr>Guatemala 1954</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Cold War Expands to the Third World</dc:title>
  <dc:creator>dzun</dc:creator>
  <cp:lastModifiedBy>dzun</cp:lastModifiedBy>
  <cp:revision>6</cp:revision>
  <dcterms:created xsi:type="dcterms:W3CDTF">2015-10-18T17:33:52Z</dcterms:created>
  <dcterms:modified xsi:type="dcterms:W3CDTF">2015-11-05T08:25:42Z</dcterms:modified>
</cp:coreProperties>
</file>