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4" autoAdjust="0"/>
  </p:normalViewPr>
  <p:slideViewPr>
    <p:cSldViewPr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AC10-C7FF-4F08-945A-3122A93648D0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BEFF-973A-4048-828E-B58A5052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47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Test stromu je relativně jednoduchá</a:t>
            </a:r>
            <a:r>
              <a:rPr lang="cs-CZ" baseline="0" dirty="0" smtClean="0"/>
              <a:t>, časově nenáročná diagnostická metoda umožňující pohled na osobnost v celé její složitosti a dynamice. Patří do skupiny </a:t>
            </a:r>
            <a:r>
              <a:rPr lang="cs-CZ" b="1" baseline="0" dirty="0" smtClean="0"/>
              <a:t>kresebných projektivních metod</a:t>
            </a:r>
            <a:r>
              <a:rPr lang="cs-CZ" baseline="0" dirty="0" smtClean="0"/>
              <a:t>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Neurčitý a mnohoznačný podnět – v tomto případě </a:t>
            </a:r>
            <a:r>
              <a:rPr lang="cs-CZ" b="1" baseline="0" dirty="0" smtClean="0"/>
              <a:t>úkol nakreslit libovolný strom </a:t>
            </a:r>
            <a:r>
              <a:rPr lang="cs-CZ" baseline="0" dirty="0" smtClean="0"/>
              <a:t>– otevírá prostor přirozené tendenci našeho </a:t>
            </a:r>
            <a:r>
              <a:rPr lang="cs-CZ" b="1" baseline="0" dirty="0" smtClean="0"/>
              <a:t>nevědomí</a:t>
            </a:r>
            <a:r>
              <a:rPr lang="cs-CZ" baseline="0" dirty="0" smtClean="0"/>
              <a:t> směřovat k aktuálním vnitřním konfliktům a potlačeným psychickým obsahům. Abstrahují se dominantní obsahy vědomí i nevědomí, které se pak v kresbě projeví v </a:t>
            </a:r>
            <a:r>
              <a:rPr lang="cs-CZ" b="1" baseline="0" dirty="0" smtClean="0"/>
              <a:t>symbolické podobě</a:t>
            </a:r>
            <a:r>
              <a:rPr lang="cs-CZ" baseline="0" dirty="0" smtClean="0"/>
              <a:t>. Vedle toho i celkový způsob, jakým testovaná osoba strukturuje danou situaci, vypovídá o základních aspektech jejího psychického fungování, odráží se tu svět osobních významů, zkušeností, vzorců reagování, způsob prožívání, adaptace apod.</a:t>
            </a:r>
          </a:p>
          <a:p>
            <a:endParaRPr lang="cs-CZ" baseline="0" dirty="0" smtClean="0"/>
          </a:p>
          <a:p>
            <a:r>
              <a:rPr lang="cs-CZ" baseline="0" dirty="0" smtClean="0"/>
              <a:t>Kresbou stromu se nezabývalo mnoho autorů. Za hlavního tvůrce projektivního Testu stromu považujeme </a:t>
            </a:r>
            <a:r>
              <a:rPr lang="cs-CZ" b="1" baseline="0" dirty="0" smtClean="0"/>
              <a:t>Karla Kocha</a:t>
            </a:r>
            <a:r>
              <a:rPr lang="cs-CZ" baseline="0" dirty="0" smtClean="0"/>
              <a:t>, jehož základní práce Der </a:t>
            </a:r>
            <a:r>
              <a:rPr lang="cs-CZ" baseline="0" dirty="0" err="1" smtClean="0"/>
              <a:t>Baumtest</a:t>
            </a:r>
            <a:r>
              <a:rPr lang="cs-CZ" baseline="0" dirty="0" smtClean="0"/>
              <a:t> (s podtitulem Test kresby stromu jako psychodiagnostická pomocná metoda) prvně vyšla v roce 1949. U nás se metodou více zabývá pouze </a:t>
            </a:r>
            <a:r>
              <a:rPr lang="cs-CZ" b="1" baseline="0" dirty="0" smtClean="0"/>
              <a:t>Zdeněk Altman</a:t>
            </a:r>
            <a:r>
              <a:rPr lang="cs-CZ" baseline="0" dirty="0" smtClean="0"/>
              <a:t>, který vydal Příručku k testu stromu (1998, 2002), která vychází z Kochovy práce a je doplněna o jeho velice rozsáhlé zkušenosti v této oblasti.</a:t>
            </a:r>
          </a:p>
          <a:p>
            <a:endParaRPr lang="cs-CZ" dirty="0" smtClean="0"/>
          </a:p>
          <a:p>
            <a:r>
              <a:rPr lang="cs-CZ" dirty="0" smtClean="0"/>
              <a:t>Koch</a:t>
            </a:r>
            <a:r>
              <a:rPr lang="cs-CZ" baseline="0" dirty="0" smtClean="0"/>
              <a:t> byl při vymýšlení této metody výrazně ovlivněn studiem </a:t>
            </a:r>
            <a:r>
              <a:rPr lang="cs-CZ" b="1" baseline="0" dirty="0" smtClean="0"/>
              <a:t>mýtů</a:t>
            </a:r>
            <a:r>
              <a:rPr lang="cs-CZ" baseline="0" dirty="0" smtClean="0"/>
              <a:t>, problematikou Jungových </a:t>
            </a:r>
            <a:r>
              <a:rPr lang="cs-CZ" b="1" baseline="0" dirty="0" smtClean="0"/>
              <a:t>archetypů</a:t>
            </a:r>
            <a:r>
              <a:rPr lang="cs-CZ" baseline="0" dirty="0" smtClean="0"/>
              <a:t>, ale především </a:t>
            </a:r>
            <a:r>
              <a:rPr lang="cs-CZ" b="1" baseline="0" dirty="0" smtClean="0"/>
              <a:t>hlubinnou psychologií a grafologií</a:t>
            </a:r>
            <a:r>
              <a:rPr lang="cs-CZ" baseline="0" dirty="0" smtClean="0"/>
              <a:t>. Zdrojem poznatků při vytváření testu mu byly kresby stromů od několika tisíc normálních i mentálně zaostalých dětí, také pracoval s hypnózou.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Kresba stromu nebyla vybrána náhodou. </a:t>
            </a:r>
            <a:r>
              <a:rPr lang="cs-CZ" b="1" baseline="0" dirty="0" smtClean="0"/>
              <a:t>Strom má vysokou symbolickou hodnotu </a:t>
            </a:r>
            <a:r>
              <a:rPr lang="cs-CZ" baseline="0" dirty="0" smtClean="0"/>
              <a:t>(viz mytologie, lidové zvyky apod.). Vlastnosti stromů vyvolávají řady asociací, které mají pro člověka hluboký niterný význam (strom roste, vyvíjí se, sílí, plodí, poskytuje ochranu, výživu, teplo atd.). U Junga je strom symbolem archetypu Já, zobrazení Já v procesu růstu.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54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Administrace testu</a:t>
            </a:r>
            <a:r>
              <a:rPr lang="cs-CZ" b="0" dirty="0" smtClean="0"/>
              <a:t>:</a:t>
            </a:r>
            <a:r>
              <a:rPr lang="cs-CZ" b="0" baseline="0" dirty="0" smtClean="0"/>
              <a:t> Test není určen k používání samostatně. Bez možnosti ověření nemůžeme přisuzovat jeho výsledkům valnou hodnotu. Proto je nezbytné používat test jako součást testové baterie, čímž nám pomáhá formulovat určité hypotézy ohledně kreslíře. </a:t>
            </a:r>
            <a:r>
              <a:rPr lang="cs-CZ" dirty="0" smtClean="0"/>
              <a:t>Probandovi je předložen papír</a:t>
            </a:r>
            <a:r>
              <a:rPr lang="cs-CZ" baseline="0" dirty="0" smtClean="0"/>
              <a:t> A4 a tužka s pokynem „</a:t>
            </a:r>
            <a:r>
              <a:rPr lang="cs-CZ" altLang="cs-CZ" dirty="0" smtClean="0"/>
              <a:t>Nakreslete strom, jaký chcete, jak nejlépe umíte, ale neměl by to být jehličnan ani palma.“ Kresba</a:t>
            </a:r>
            <a:r>
              <a:rPr lang="cs-CZ" altLang="cs-CZ" baseline="0" dirty="0" smtClean="0"/>
              <a:t> není časově omezena.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Interpretace:</a:t>
            </a:r>
            <a:r>
              <a:rPr lang="cs-CZ" baseline="0" dirty="0" smtClean="0"/>
              <a:t> Výslednou kresbu lze interpretovat na mnoha úrovních: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Posouzení kresby jako celku</a:t>
            </a:r>
            <a:r>
              <a:rPr lang="cs-CZ" baseline="0" dirty="0" smtClean="0"/>
              <a:t>, hodnocení podle toho, jak byl splněn zadaný úkol, způsob provedení, co kresbě dominuje.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Hodnocení  podle </a:t>
            </a:r>
            <a:r>
              <a:rPr lang="cs-CZ" b="1" baseline="0" dirty="0" smtClean="0"/>
              <a:t>umístění a velikosti kresby</a:t>
            </a:r>
            <a:r>
              <a:rPr lang="cs-CZ" baseline="0" dirty="0" smtClean="0"/>
              <a:t>, symbolika plochy.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Celkový dojem</a:t>
            </a:r>
            <a:r>
              <a:rPr lang="cs-CZ" baseline="0" dirty="0" smtClean="0"/>
              <a:t>, hodnocení zobrazeného stromu – jakým subjektivním dojmem strom působí.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Posouzení kresby z grafologického hlediska – </a:t>
            </a:r>
            <a:r>
              <a:rPr lang="cs-CZ" b="1" baseline="0" dirty="0" smtClean="0"/>
              <a:t>tah, tlak, způsob vedení čáry</a:t>
            </a:r>
            <a:r>
              <a:rPr lang="cs-CZ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Posouzení zralosti kresby – přítomnost a množství </a:t>
            </a:r>
            <a:r>
              <a:rPr lang="cs-CZ" b="1" baseline="0" dirty="0" smtClean="0"/>
              <a:t>infantilních znaků</a:t>
            </a:r>
            <a:r>
              <a:rPr lang="cs-CZ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Symbolický výklad</a:t>
            </a:r>
            <a:r>
              <a:rPr lang="cs-CZ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baseline="0" dirty="0" smtClean="0"/>
              <a:t>Interpretace detailů </a:t>
            </a:r>
            <a:r>
              <a:rPr lang="cs-CZ" baseline="0" dirty="0" smtClean="0"/>
              <a:t>podle manuálu.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Posouzení způsobu, jakým jsou části stromu spojeny a propojeny – </a:t>
            </a:r>
            <a:r>
              <a:rPr lang="cs-CZ" b="1" baseline="0" dirty="0" smtClean="0"/>
              <a:t>prostupnost, napojování a zakončení větví kmene</a:t>
            </a:r>
            <a:r>
              <a:rPr lang="cs-CZ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cs-CZ" baseline="0" dirty="0" smtClean="0"/>
              <a:t>Pohled na kresbu stromu jako záznam vývoje osobnosti.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Použití testu: </a:t>
            </a:r>
            <a:r>
              <a:rPr lang="cs-CZ" baseline="0" dirty="0" smtClean="0"/>
              <a:t>Test stromu není vhodné používat jako jedinou samostatnou metodu. Bez možnosti ověření nemůžeme přisuzovat jeho výsledkům valnou hodnotu. Jako součást </a:t>
            </a:r>
            <a:r>
              <a:rPr lang="cs-CZ" b="1" baseline="0" dirty="0" smtClean="0"/>
              <a:t>testové baterie </a:t>
            </a:r>
            <a:r>
              <a:rPr lang="cs-CZ" baseline="0" dirty="0" smtClean="0"/>
              <a:t>však významným způsobem rozšiřuje možnost poznání testované osoby. Součástí vyšetření by vždy mělo být i pozorování a rozhovor.</a:t>
            </a:r>
          </a:p>
          <a:p>
            <a:r>
              <a:rPr lang="cs-CZ" baseline="0" dirty="0" smtClean="0"/>
              <a:t>Zajímavé možnosti nabízí využití kresby jako podkladu a vodítka při diagnostickém nebo terapeutickém </a:t>
            </a:r>
            <a:r>
              <a:rPr lang="cs-CZ" b="1" baseline="0" dirty="0" smtClean="0"/>
              <a:t>rozhovoru</a:t>
            </a:r>
            <a:r>
              <a:rPr lang="cs-CZ" baseline="0" dirty="0" smtClean="0"/>
              <a:t>.</a:t>
            </a:r>
          </a:p>
          <a:p>
            <a:r>
              <a:rPr lang="cs-CZ" b="1" baseline="0" dirty="0" smtClean="0"/>
              <a:t>Opakované zadávání testu </a:t>
            </a:r>
            <a:r>
              <a:rPr lang="cs-CZ" baseline="0" dirty="0" smtClean="0"/>
              <a:t>lze využít jako nástroje k sledování vývoje osobnosti nebo úspěšnosti terapie.</a:t>
            </a:r>
          </a:p>
          <a:p>
            <a:r>
              <a:rPr lang="cs-CZ" baseline="0" dirty="0" smtClean="0"/>
              <a:t>Lze použít i v rámci testové baterie při </a:t>
            </a:r>
            <a:r>
              <a:rPr lang="cs-CZ" b="1" baseline="0" dirty="0" smtClean="0"/>
              <a:t>skupinovém vyšetření </a:t>
            </a:r>
            <a:r>
              <a:rPr lang="cs-CZ" baseline="0" dirty="0" smtClean="0"/>
              <a:t>jak jednoduchou screeningovou metodu k odhalení přítomnosti psychických problémů, poruch chování, asociálních rysů apod.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Nejčastěji je test používán při výběru a posuzování osob (volba školy, výběr pracovníků) v poradenské a klinické praxi (diagnostika např. výchovných a jiných problémů, duševních poruch, organických postižení) a při posudcích ve forenzní psychologii, v soudním znalectví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3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Zdroje a kurzy</a:t>
            </a:r>
            <a:r>
              <a:rPr lang="cs-CZ" dirty="0" smtClean="0"/>
              <a:t>: Kochova</a:t>
            </a:r>
            <a:r>
              <a:rPr lang="cs-CZ" baseline="0" dirty="0" smtClean="0"/>
              <a:t> původní práce je přeložena do několika jazyků, ne však do češtiny. Jinak se ale nevyskytuje žádná další komplexní, na tuto metodu zaměřená publikace (oproti např. </a:t>
            </a:r>
            <a:r>
              <a:rPr lang="cs-CZ" baseline="0" dirty="0" err="1" smtClean="0"/>
              <a:t>Rorschachovi</a:t>
            </a:r>
            <a:r>
              <a:rPr lang="cs-CZ" baseline="0" dirty="0" smtClean="0"/>
              <a:t> či House-</a:t>
            </a:r>
            <a:r>
              <a:rPr lang="cs-CZ" baseline="0" dirty="0" err="1" smtClean="0"/>
              <a:t>Tree</a:t>
            </a:r>
            <a:r>
              <a:rPr lang="cs-CZ" baseline="0" dirty="0" smtClean="0"/>
              <a:t>-Person Test, kde je publikací celá řada).</a:t>
            </a:r>
          </a:p>
          <a:p>
            <a:endParaRPr lang="cs-CZ" baseline="0" dirty="0" smtClean="0"/>
          </a:p>
          <a:p>
            <a:r>
              <a:rPr lang="cs-CZ" baseline="0" dirty="0" smtClean="0"/>
              <a:t>V ČR vyšla ojedinělá </a:t>
            </a:r>
            <a:r>
              <a:rPr lang="cs-CZ" b="1" baseline="0" dirty="0" smtClean="0"/>
              <a:t>příručka testu stromu od Altmana</a:t>
            </a:r>
            <a:r>
              <a:rPr lang="cs-CZ" baseline="0" dirty="0" smtClean="0"/>
              <a:t>, která vychází z práce Kocha a je výrazně doplněna o Altmanovi bohaté zkušenosti. Příručka je platná především pro praktické využití, avšak úplně v ní chybí důležité metodologické údaje, které by měly být součástí každé diagnostické metody (validita, reliabilita, normy, z čeho vychází předpoklady apod.). Příručka je tedy založena spíše na subjektivní zkušenosti, než statisticky ověřených datech.</a:t>
            </a:r>
          </a:p>
          <a:p>
            <a:endParaRPr lang="cs-CZ" baseline="0" dirty="0" smtClean="0"/>
          </a:p>
          <a:p>
            <a:r>
              <a:rPr lang="cs-CZ" baseline="0" dirty="0" smtClean="0"/>
              <a:t>Altman je také jediným odborníkem v ČR, který nabízí </a:t>
            </a:r>
            <a:r>
              <a:rPr lang="cs-CZ" b="1" baseline="0" dirty="0" smtClean="0"/>
              <a:t>kurz</a:t>
            </a:r>
            <a:r>
              <a:rPr lang="cs-CZ" baseline="0" dirty="0" smtClean="0"/>
              <a:t> Testu kresby stromu. Kurzy pořádá a nabízí jak samostatně, tak prostřednictvím ČASP. Cena pro členy ČASP je 1260Kč, pro nečleny 1449Kč. Jedná se o 16 hodinový, do dvou dnů rozdělený kurz na jehož konci absolvent získá osvědčení.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5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Mezi silné stránky testu patří: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Jednoduchá administrace, časová nenáročnost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Celostní pohled na testovaného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Projektivní metoda = nevědomí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Možnost opakování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Malý prostor pro </a:t>
            </a:r>
            <a:r>
              <a:rPr lang="cs-CZ" dirty="0" err="1" smtClean="0"/>
              <a:t>sebestylizaci</a:t>
            </a:r>
            <a:endParaRPr lang="cs-CZ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Přirozený úkol, zábavnost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Konstrukce hypotéz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Mnoho interpretačních rovin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Sledování schopností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Sledování vývoje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Slabé stránky testu jsou</a:t>
            </a:r>
            <a:r>
              <a:rPr lang="cs-CZ" baseline="0" dirty="0" smtClean="0"/>
              <a:t> pak do značné míry společné pro většinu projektivních technik: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Založena na zkušenosti, intuici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Objektivita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Validita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Reliabilita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Normy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Nedostatek zdrojů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Náročné se naučit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Mnohoznačnost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http://www.ncbi.nlm.nih.gov/pmc/articles/PMC4484840/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http://onlinelibrary.wiley.com/doi/10.1046/j.1440-1819.2003.01130.x/abstract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http://onlinelibrary.wiley.com/doi/10.1111/j.1440-1819.2010.02071.x/abstract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http://ci.nii.ac.jp/naid/110004533797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http://onlinelibrary.wiley.com.ezproxy.is.cuni.cz/doi/10.1111/psyg.12142/epdf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http://onlinelibrary.wiley.com.ezproxy.is.cuni.cz/doi/10.1046/j.1440-1819.2002.00928.x/abstract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7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Já osobně bych Test</a:t>
            </a:r>
            <a:r>
              <a:rPr lang="cs-CZ" baseline="0" dirty="0" smtClean="0"/>
              <a:t> stromu jako samostatný diagnostický nástroj řadil do 1. kategorie. V případě však, že vezmeme Test stromu jako nástroj na formulování hypotéz, který musí být součástí testové baterie, zařadil bych ho někam mezi 2-3. kategorii. Jako velké pozitivum vidím obrovský prostor pro interpretaci z mnoha úhlů pohledu, které tento projektivní test nabízí – např. to že zároveň mohu usuzovat na osobnostní faktory, vývoj jedince i senzomotorické schopnosti a kognitivní styl.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76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BEFF-973A-4048-828E-B58A5052C4A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11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6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8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46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2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14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4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6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9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3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81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7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F581C-EDC7-4289-808D-BD75E34525CC}" type="datetimeFigureOut">
              <a:rPr lang="cs-CZ" smtClean="0"/>
              <a:t>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019E-18DD-4BEF-B72A-D8D71C7C0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7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759"/>
            <a:ext cx="3883968" cy="1470025"/>
          </a:xfrm>
        </p:spPr>
        <p:txBody>
          <a:bodyPr/>
          <a:lstStyle/>
          <a:p>
            <a:r>
              <a:rPr lang="cs-CZ" b="1" dirty="0" smtClean="0"/>
              <a:t>TEST STROMU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Metodologická praktika v psychologii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2015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6472"/>
            <a:ext cx="9144000" cy="49469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600980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Jakub Zámečník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12479" y="600980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Karel Straka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4305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3824"/>
            <a:ext cx="4392488" cy="68644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Úvod do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Kresebná projektivní metoda</a:t>
            </a:r>
          </a:p>
          <a:p>
            <a:r>
              <a:rPr lang="cs-CZ" dirty="0" smtClean="0"/>
              <a:t>Tvůrce Karl Koch (1949)</a:t>
            </a:r>
          </a:p>
          <a:p>
            <a:pPr lvl="1"/>
            <a:r>
              <a:rPr lang="cs-CZ" dirty="0" smtClean="0"/>
              <a:t>Čím byl ovlivněn</a:t>
            </a:r>
          </a:p>
          <a:p>
            <a:pPr lvl="1"/>
            <a:r>
              <a:rPr lang="cs-CZ" dirty="0" smtClean="0"/>
              <a:t>Východiska</a:t>
            </a:r>
          </a:p>
          <a:p>
            <a:r>
              <a:rPr lang="cs-CZ" dirty="0" smtClean="0"/>
              <a:t>Zdeněk Altman (1998, 2002)</a:t>
            </a:r>
          </a:p>
          <a:p>
            <a:r>
              <a:rPr lang="cs-CZ" dirty="0" smtClean="0"/>
              <a:t>Symbolika stromu</a:t>
            </a:r>
          </a:p>
        </p:txBody>
      </p:sp>
    </p:spTree>
    <p:extLst>
      <p:ext uri="{BB962C8B-B14F-4D97-AF65-F5344CB8AC3E}">
        <p14:creationId xmlns:p14="http://schemas.microsoft.com/office/powerpoint/2010/main" val="17970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Jak metoda funguje?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Administrace testu</a:t>
            </a:r>
          </a:p>
          <a:p>
            <a:r>
              <a:rPr lang="cs-CZ" dirty="0" smtClean="0"/>
              <a:t>Interpretace výsledku</a:t>
            </a:r>
          </a:p>
          <a:p>
            <a:pPr lvl="1"/>
            <a:r>
              <a:rPr lang="cs-CZ" dirty="0" smtClean="0"/>
              <a:t>Mnoho úrovní</a:t>
            </a:r>
          </a:p>
          <a:p>
            <a:r>
              <a:rPr lang="cs-CZ" dirty="0" smtClean="0"/>
              <a:t>Použití testu</a:t>
            </a:r>
          </a:p>
          <a:p>
            <a:pPr lvl="1"/>
            <a:r>
              <a:rPr lang="cs-CZ" dirty="0" smtClean="0"/>
              <a:t>Jako součást baterie</a:t>
            </a:r>
          </a:p>
          <a:p>
            <a:pPr lvl="1"/>
            <a:r>
              <a:rPr lang="cs-CZ" dirty="0" smtClean="0"/>
              <a:t>Formulace hypotéz</a:t>
            </a:r>
          </a:p>
          <a:p>
            <a:pPr lvl="1"/>
            <a:r>
              <a:rPr lang="cs-CZ" dirty="0" smtClean="0"/>
              <a:t>Podklad pro rozhovor</a:t>
            </a:r>
          </a:p>
          <a:p>
            <a:pPr lvl="1"/>
            <a:r>
              <a:rPr lang="cs-CZ" dirty="0" smtClean="0"/>
              <a:t>Sledování vývoje</a:t>
            </a:r>
          </a:p>
          <a:p>
            <a:pPr lvl="1"/>
            <a:r>
              <a:rPr lang="cs-CZ" dirty="0" smtClean="0"/>
              <a:t>Skupinové vyšetření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5807"/>
            <a:ext cx="4968552" cy="65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22" y="-377200"/>
            <a:ext cx="8545462" cy="79106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Zdroje a kurzy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Kochova původní práce</a:t>
            </a:r>
          </a:p>
          <a:p>
            <a:r>
              <a:rPr lang="cs-CZ" dirty="0" smtClean="0"/>
              <a:t>Altmanova příručka (365 Kč)</a:t>
            </a:r>
          </a:p>
          <a:p>
            <a:r>
              <a:rPr lang="cs-CZ" dirty="0" smtClean="0"/>
              <a:t>Kurz Test kresby stromu</a:t>
            </a:r>
          </a:p>
          <a:p>
            <a:pPr lvl="1"/>
            <a:r>
              <a:rPr lang="cs-CZ" dirty="0" smtClean="0"/>
              <a:t>16 hodin / 2 dny </a:t>
            </a:r>
          </a:p>
          <a:p>
            <a:pPr lvl="1"/>
            <a:r>
              <a:rPr lang="cs-CZ" dirty="0" smtClean="0"/>
              <a:t>ČASP 1260Kč / 1449 Kč</a:t>
            </a:r>
          </a:p>
          <a:p>
            <a:pPr lvl="1"/>
            <a:r>
              <a:rPr lang="cs-CZ" dirty="0" smtClean="0"/>
              <a:t>Osvědčení o absolvování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Silné stránky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Jednoduchá administrace, časová nenáročnost</a:t>
            </a:r>
          </a:p>
          <a:p>
            <a:r>
              <a:rPr lang="cs-CZ" dirty="0" smtClean="0"/>
              <a:t>Celostní pohled na testovaného</a:t>
            </a:r>
          </a:p>
          <a:p>
            <a:r>
              <a:rPr lang="cs-CZ" dirty="0" smtClean="0"/>
              <a:t>Projektivní metoda = nevědomí</a:t>
            </a:r>
          </a:p>
          <a:p>
            <a:r>
              <a:rPr lang="cs-CZ" dirty="0"/>
              <a:t>Možnost opakování</a:t>
            </a:r>
          </a:p>
          <a:p>
            <a:r>
              <a:rPr lang="cs-CZ" dirty="0" smtClean="0"/>
              <a:t>Malý prostor pro </a:t>
            </a:r>
            <a:r>
              <a:rPr lang="cs-CZ" dirty="0" err="1" smtClean="0"/>
              <a:t>sebestylizaci</a:t>
            </a:r>
            <a:endParaRPr lang="cs-CZ" dirty="0"/>
          </a:p>
          <a:p>
            <a:r>
              <a:rPr lang="cs-CZ" dirty="0" smtClean="0"/>
              <a:t>Přirozený úkol, zábavnost</a:t>
            </a:r>
          </a:p>
          <a:p>
            <a:r>
              <a:rPr lang="cs-CZ" dirty="0" smtClean="0"/>
              <a:t>Konstrukce hypotéz</a:t>
            </a:r>
          </a:p>
          <a:p>
            <a:r>
              <a:rPr lang="cs-CZ" dirty="0" smtClean="0"/>
              <a:t>Mnoho interpretačních rovin</a:t>
            </a:r>
            <a:endParaRPr lang="cs-CZ" dirty="0"/>
          </a:p>
          <a:p>
            <a:pPr lvl="1"/>
            <a:r>
              <a:rPr lang="cs-CZ" dirty="0" smtClean="0"/>
              <a:t>Sledování schopností</a:t>
            </a:r>
          </a:p>
          <a:p>
            <a:pPr lvl="1"/>
            <a:r>
              <a:rPr lang="cs-CZ" dirty="0" smtClean="0"/>
              <a:t>Sledování vývoje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960440" cy="5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Slabé stránky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Založena na zkušenosti, intuici</a:t>
            </a:r>
          </a:p>
          <a:p>
            <a:r>
              <a:rPr lang="cs-CZ" dirty="0" smtClean="0"/>
              <a:t>Objektivita</a:t>
            </a:r>
          </a:p>
          <a:p>
            <a:r>
              <a:rPr lang="cs-CZ" dirty="0" smtClean="0"/>
              <a:t>Validita</a:t>
            </a:r>
          </a:p>
          <a:p>
            <a:r>
              <a:rPr lang="cs-CZ" dirty="0" smtClean="0"/>
              <a:t>Reliabilita</a:t>
            </a:r>
          </a:p>
          <a:p>
            <a:r>
              <a:rPr lang="cs-CZ" dirty="0" smtClean="0"/>
              <a:t>Normy</a:t>
            </a:r>
          </a:p>
          <a:p>
            <a:r>
              <a:rPr lang="cs-CZ" dirty="0" smtClean="0"/>
              <a:t>Nedostatek zdrojů</a:t>
            </a:r>
          </a:p>
          <a:p>
            <a:r>
              <a:rPr lang="cs-CZ" dirty="0"/>
              <a:t>N</a:t>
            </a:r>
            <a:r>
              <a:rPr lang="cs-CZ" dirty="0" smtClean="0"/>
              <a:t>áročné se naučit</a:t>
            </a:r>
          </a:p>
          <a:p>
            <a:r>
              <a:rPr lang="cs-CZ" dirty="0" smtClean="0"/>
              <a:t>Mnohoznačnost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5760640" cy="59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Výzkumy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647"/>
            <a:ext cx="3846493" cy="175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kognitivní poruchy </a:t>
            </a:r>
            <a:r>
              <a:rPr lang="cs-CZ" sz="2000" dirty="0" smtClean="0"/>
              <a:t>(Maserati et al., 2015)</a:t>
            </a:r>
          </a:p>
          <a:p>
            <a:r>
              <a:rPr lang="cs-CZ" dirty="0" smtClean="0"/>
              <a:t>paranoidní schizofrenie </a:t>
            </a:r>
            <a:r>
              <a:rPr lang="cs-CZ" sz="2000" dirty="0" smtClean="0"/>
              <a:t>(</a:t>
            </a:r>
            <a:r>
              <a:rPr lang="cs-CZ" sz="2000" dirty="0" err="1" smtClean="0"/>
              <a:t>Indaomi</a:t>
            </a:r>
            <a:r>
              <a:rPr lang="cs-CZ" sz="2000" dirty="0" smtClean="0"/>
              <a:t>, </a:t>
            </a:r>
            <a:r>
              <a:rPr lang="cs-CZ" sz="2000" dirty="0" err="1" smtClean="0"/>
              <a:t>Tanaka</a:t>
            </a:r>
            <a:r>
              <a:rPr lang="cs-CZ" sz="2000" dirty="0" smtClean="0"/>
              <a:t>, </a:t>
            </a:r>
            <a:r>
              <a:rPr lang="cs-CZ" sz="2000" dirty="0" err="1" smtClean="0"/>
              <a:t>Ohta</a:t>
            </a:r>
            <a:r>
              <a:rPr lang="cs-CZ" sz="2000" dirty="0" smtClean="0"/>
              <a:t>, 2003)</a:t>
            </a:r>
          </a:p>
          <a:p>
            <a:r>
              <a:rPr lang="cs-CZ" dirty="0" smtClean="0"/>
              <a:t>chronická schizofrenie,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responders</a:t>
            </a:r>
            <a:r>
              <a:rPr lang="cs-CZ" dirty="0" smtClean="0"/>
              <a:t> x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responders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Kaneda</a:t>
            </a:r>
            <a:r>
              <a:rPr lang="cs-CZ" sz="2000" dirty="0" smtClean="0"/>
              <a:t>, 2010)</a:t>
            </a:r>
          </a:p>
          <a:p>
            <a:r>
              <a:rPr lang="cs-CZ" dirty="0" smtClean="0"/>
              <a:t>stárnutí a demence </a:t>
            </a:r>
            <a:r>
              <a:rPr lang="cs-CZ" sz="2000" dirty="0" smtClean="0"/>
              <a:t>(</a:t>
            </a:r>
            <a:r>
              <a:rPr lang="cs-CZ" sz="2000" dirty="0" err="1" smtClean="0"/>
              <a:t>Sasaki</a:t>
            </a:r>
            <a:r>
              <a:rPr lang="cs-CZ" sz="2000" dirty="0" smtClean="0"/>
              <a:t>, </a:t>
            </a:r>
            <a:r>
              <a:rPr lang="cs-CZ" sz="2000" dirty="0" err="1" smtClean="0"/>
              <a:t>Kanagawa</a:t>
            </a:r>
            <a:r>
              <a:rPr lang="cs-CZ" sz="2000" dirty="0" smtClean="0"/>
              <a:t>, </a:t>
            </a:r>
            <a:r>
              <a:rPr lang="cs-CZ" sz="2000" dirty="0" err="1" smtClean="0"/>
              <a:t>Kakigi</a:t>
            </a:r>
            <a:r>
              <a:rPr lang="cs-CZ" sz="2000" dirty="0" smtClean="0"/>
              <a:t>, 1998)</a:t>
            </a:r>
          </a:p>
          <a:p>
            <a:r>
              <a:rPr lang="cs-CZ" dirty="0" smtClean="0"/>
              <a:t>deprese u seniorů </a:t>
            </a:r>
            <a:r>
              <a:rPr lang="cs-CZ" sz="2000" dirty="0" smtClean="0"/>
              <a:t>(</a:t>
            </a:r>
            <a:r>
              <a:rPr lang="cs-CZ" sz="2000" dirty="0" err="1" smtClean="0"/>
              <a:t>Murayama</a:t>
            </a:r>
            <a:r>
              <a:rPr lang="cs-CZ" sz="2000" dirty="0" smtClean="0"/>
              <a:t> et al., 2015)</a:t>
            </a:r>
          </a:p>
          <a:p>
            <a:r>
              <a:rPr lang="cs-CZ" dirty="0" smtClean="0"/>
              <a:t>poruchy příjmu potravy </a:t>
            </a:r>
            <a:r>
              <a:rPr lang="cs-CZ" sz="2000" dirty="0" smtClean="0"/>
              <a:t>(</a:t>
            </a:r>
            <a:r>
              <a:rPr lang="cs-CZ" sz="2000" dirty="0" err="1" smtClean="0"/>
              <a:t>Mizuta</a:t>
            </a:r>
            <a:r>
              <a:rPr lang="cs-CZ" sz="2000" dirty="0" smtClean="0"/>
              <a:t> et  al., 2002)</a:t>
            </a:r>
          </a:p>
        </p:txBody>
      </p:sp>
    </p:spTree>
    <p:extLst>
      <p:ext uri="{BB962C8B-B14F-4D97-AF65-F5344CB8AC3E}">
        <p14:creationId xmlns:p14="http://schemas.microsoft.com/office/powerpoint/2010/main" val="20675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Závěrečné hodnocení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6228184" y="263691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0800000">
            <a:off x="4283968" y="4776436"/>
            <a:ext cx="576064" cy="648072"/>
          </a:xfrm>
          <a:prstGeom prst="downArrow">
            <a:avLst>
              <a:gd name="adj1" fmla="val 673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Karel Straka\Desktop\Inbox\12207990_10207912053867973_19762747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429000"/>
            <a:ext cx="51625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Altman</a:t>
            </a:r>
            <a:r>
              <a:rPr lang="cs-CZ" dirty="0"/>
              <a:t>, Z. (1998). </a:t>
            </a:r>
            <a:r>
              <a:rPr lang="cs-CZ" i="1" dirty="0"/>
              <a:t>Test stromu: příručka</a:t>
            </a:r>
            <a:r>
              <a:rPr lang="cs-CZ" dirty="0"/>
              <a:t>. Praha: PPPP</a:t>
            </a:r>
            <a:r>
              <a:rPr lang="cs-CZ" dirty="0" smtClean="0"/>
              <a:t>.</a:t>
            </a:r>
          </a:p>
          <a:p>
            <a:r>
              <a:rPr lang="cs-CZ" dirty="0" err="1"/>
              <a:t>Inadomi</a:t>
            </a:r>
            <a:r>
              <a:rPr lang="cs-CZ" dirty="0"/>
              <a:t>, H., </a:t>
            </a:r>
            <a:r>
              <a:rPr lang="cs-CZ" dirty="0" err="1"/>
              <a:t>Tanaka</a:t>
            </a:r>
            <a:r>
              <a:rPr lang="cs-CZ" dirty="0"/>
              <a:t>, G., &amp; </a:t>
            </a:r>
            <a:r>
              <a:rPr lang="cs-CZ" dirty="0" err="1"/>
              <a:t>Ohta</a:t>
            </a:r>
            <a:r>
              <a:rPr lang="cs-CZ" dirty="0"/>
              <a:t>, Y. (2003).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</a:t>
            </a:r>
            <a:r>
              <a:rPr lang="cs-CZ" dirty="0" err="1"/>
              <a:t>drawn</a:t>
            </a:r>
            <a:r>
              <a:rPr lang="cs-CZ" dirty="0"/>
              <a:t> by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paranoid</a:t>
            </a:r>
            <a:r>
              <a:rPr lang="cs-CZ" dirty="0"/>
              <a:t> </a:t>
            </a:r>
            <a:r>
              <a:rPr lang="cs-CZ" dirty="0" err="1"/>
              <a:t>schizophrenia</a:t>
            </a:r>
            <a:r>
              <a:rPr lang="cs-CZ" dirty="0"/>
              <a:t>.</a:t>
            </a:r>
            <a:r>
              <a:rPr lang="cs-CZ" i="1" dirty="0"/>
              <a:t> Psychiatry and </a:t>
            </a:r>
            <a:r>
              <a:rPr lang="cs-CZ" i="1" dirty="0" err="1"/>
              <a:t>Clinical</a:t>
            </a:r>
            <a:r>
              <a:rPr lang="cs-CZ" i="1" dirty="0"/>
              <a:t> </a:t>
            </a:r>
            <a:r>
              <a:rPr lang="cs-CZ" i="1" dirty="0" err="1"/>
              <a:t>Neurosciences</a:t>
            </a:r>
            <a:r>
              <a:rPr lang="cs-CZ" dirty="0"/>
              <a:t>, vol. 57(4), pp. 347-351. DOI: 10.1046/j.1440-1819.2003.01130.x. </a:t>
            </a:r>
          </a:p>
          <a:p>
            <a:r>
              <a:rPr lang="cs-CZ" dirty="0" err="1"/>
              <a:t>Kaneda</a:t>
            </a:r>
            <a:r>
              <a:rPr lang="cs-CZ" dirty="0"/>
              <a:t>, A., </a:t>
            </a:r>
            <a:r>
              <a:rPr lang="cs-CZ" dirty="0" err="1"/>
              <a:t>Yasui-Furukori</a:t>
            </a:r>
            <a:r>
              <a:rPr lang="cs-CZ" dirty="0"/>
              <a:t>, N., </a:t>
            </a:r>
            <a:r>
              <a:rPr lang="cs-CZ" dirty="0" err="1"/>
              <a:t>Saito</a:t>
            </a:r>
            <a:r>
              <a:rPr lang="cs-CZ" dirty="0"/>
              <a:t>, M., </a:t>
            </a:r>
            <a:r>
              <a:rPr lang="cs-CZ" dirty="0" err="1"/>
              <a:t>Sugawara</a:t>
            </a:r>
            <a:r>
              <a:rPr lang="cs-CZ" dirty="0"/>
              <a:t>, N., </a:t>
            </a:r>
            <a:r>
              <a:rPr lang="cs-CZ" dirty="0" err="1"/>
              <a:t>Nakagami</a:t>
            </a:r>
            <a:r>
              <a:rPr lang="cs-CZ" dirty="0"/>
              <a:t>, T., </a:t>
            </a:r>
            <a:r>
              <a:rPr lang="cs-CZ" dirty="0" err="1"/>
              <a:t>Furukori</a:t>
            </a:r>
            <a:r>
              <a:rPr lang="cs-CZ" dirty="0"/>
              <a:t>, H., &amp; </a:t>
            </a:r>
            <a:r>
              <a:rPr lang="cs-CZ" dirty="0" err="1"/>
              <a:t>Kaneko</a:t>
            </a:r>
            <a:r>
              <a:rPr lang="cs-CZ" dirty="0"/>
              <a:t>, S. (2010).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tree-drawing</a:t>
            </a:r>
            <a:r>
              <a:rPr lang="cs-CZ" dirty="0"/>
              <a:t> test in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schizophrenia</a:t>
            </a:r>
            <a:r>
              <a:rPr lang="cs-CZ" dirty="0"/>
              <a:t>.</a:t>
            </a:r>
            <a:r>
              <a:rPr lang="cs-CZ" i="1" dirty="0"/>
              <a:t> Psychiatry and </a:t>
            </a:r>
            <a:r>
              <a:rPr lang="cs-CZ" i="1" dirty="0" err="1"/>
              <a:t>Clinical</a:t>
            </a:r>
            <a:r>
              <a:rPr lang="cs-CZ" i="1" dirty="0"/>
              <a:t> </a:t>
            </a:r>
            <a:r>
              <a:rPr lang="cs-CZ" i="1" dirty="0" err="1"/>
              <a:t>Neurosciences</a:t>
            </a:r>
            <a:r>
              <a:rPr lang="cs-CZ" dirty="0"/>
              <a:t>, 64(2), pp. 141-148. DOI: 10.1111/j.1440-1819.2010.02071.x</a:t>
            </a:r>
            <a:r>
              <a:rPr lang="cs-CZ" dirty="0" smtClean="0"/>
              <a:t>.</a:t>
            </a:r>
          </a:p>
          <a:p>
            <a:r>
              <a:rPr lang="de-DE" dirty="0"/>
              <a:t>Koch, K. (1967). </a:t>
            </a:r>
            <a:r>
              <a:rPr lang="de-DE" i="1" dirty="0"/>
              <a:t>Der Baumtest: der Baumzeichenversuch als psychodiagnostisches Hilfsmittel</a:t>
            </a:r>
            <a:r>
              <a:rPr lang="de-DE" dirty="0"/>
              <a:t>. Bern: Verlag Hans Huber.</a:t>
            </a:r>
            <a:endParaRPr lang="cs-CZ" dirty="0"/>
          </a:p>
          <a:p>
            <a:r>
              <a:rPr lang="cs-CZ" dirty="0" smtClean="0"/>
              <a:t>Maserati</a:t>
            </a:r>
            <a:r>
              <a:rPr lang="cs-CZ" dirty="0"/>
              <a:t>, M., </a:t>
            </a:r>
            <a:r>
              <a:rPr lang="cs-CZ" dirty="0" err="1"/>
              <a:t>Matacena</a:t>
            </a:r>
            <a:r>
              <a:rPr lang="cs-CZ" dirty="0"/>
              <a:t>, C., </a:t>
            </a:r>
            <a:r>
              <a:rPr lang="cs-CZ" dirty="0" err="1"/>
              <a:t>Sambati</a:t>
            </a:r>
            <a:r>
              <a:rPr lang="cs-CZ" dirty="0"/>
              <a:t>, L., </a:t>
            </a:r>
            <a:r>
              <a:rPr lang="cs-CZ" dirty="0" err="1"/>
              <a:t>Oppi</a:t>
            </a:r>
            <a:r>
              <a:rPr lang="cs-CZ" dirty="0"/>
              <a:t>, F., </a:t>
            </a:r>
            <a:r>
              <a:rPr lang="cs-CZ" dirty="0" err="1"/>
              <a:t>Poda</a:t>
            </a:r>
            <a:r>
              <a:rPr lang="cs-CZ" dirty="0"/>
              <a:t>, R., De </a:t>
            </a:r>
            <a:r>
              <a:rPr lang="cs-CZ" dirty="0" err="1"/>
              <a:t>Matteis</a:t>
            </a:r>
            <a:r>
              <a:rPr lang="cs-CZ" dirty="0"/>
              <a:t>, M., &amp; </a:t>
            </a:r>
            <a:r>
              <a:rPr lang="cs-CZ" dirty="0" err="1"/>
              <a:t>Gallassi</a:t>
            </a:r>
            <a:r>
              <a:rPr lang="cs-CZ" dirty="0"/>
              <a:t>, R. (2015).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Tree-Drawing</a:t>
            </a:r>
            <a:r>
              <a:rPr lang="cs-CZ" dirty="0"/>
              <a:t> Test (</a:t>
            </a:r>
            <a:r>
              <a:rPr lang="cs-CZ" dirty="0" err="1"/>
              <a:t>Koch’s</a:t>
            </a:r>
            <a:r>
              <a:rPr lang="cs-CZ" dirty="0"/>
              <a:t> </a:t>
            </a:r>
            <a:r>
              <a:rPr lang="cs-CZ" dirty="0" err="1"/>
              <a:t>Baum</a:t>
            </a:r>
            <a:r>
              <a:rPr lang="cs-CZ" dirty="0"/>
              <a:t> Test): A </a:t>
            </a:r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 to diagnose 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impairment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i="1" dirty="0" err="1"/>
              <a:t>Behavioural</a:t>
            </a:r>
            <a:r>
              <a:rPr lang="cs-CZ" i="1" dirty="0"/>
              <a:t> Neurology</a:t>
            </a:r>
            <a:r>
              <a:rPr lang="cs-CZ" dirty="0"/>
              <a:t>, 2015. </a:t>
            </a:r>
            <a:r>
              <a:rPr lang="cs-CZ" dirty="0" err="1"/>
              <a:t>Retrieved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: http://search.ebscohost.com/login.aspx?direct=true&amp;db=psyh&amp;an=2015-27342-001&amp;scope=site </a:t>
            </a:r>
          </a:p>
          <a:p>
            <a:r>
              <a:rPr lang="cs-CZ" dirty="0" err="1"/>
              <a:t>Mizuta</a:t>
            </a:r>
            <a:r>
              <a:rPr lang="cs-CZ" dirty="0"/>
              <a:t>, I., </a:t>
            </a:r>
            <a:r>
              <a:rPr lang="cs-CZ" dirty="0" err="1"/>
              <a:t>Inoue</a:t>
            </a:r>
            <a:r>
              <a:rPr lang="cs-CZ" dirty="0"/>
              <a:t>, Y., </a:t>
            </a:r>
            <a:r>
              <a:rPr lang="cs-CZ" dirty="0" err="1"/>
              <a:t>Fukunaga</a:t>
            </a:r>
            <a:r>
              <a:rPr lang="cs-CZ" dirty="0"/>
              <a:t>, T., </a:t>
            </a:r>
            <a:r>
              <a:rPr lang="cs-CZ" dirty="0" err="1"/>
              <a:t>Ishi</a:t>
            </a:r>
            <a:r>
              <a:rPr lang="cs-CZ" dirty="0"/>
              <a:t>, R., </a:t>
            </a:r>
            <a:r>
              <a:rPr lang="cs-CZ" dirty="0" err="1"/>
              <a:t>Ogawa</a:t>
            </a:r>
            <a:r>
              <a:rPr lang="cs-CZ" dirty="0"/>
              <a:t>, A., &amp; </a:t>
            </a:r>
            <a:r>
              <a:rPr lang="cs-CZ" dirty="0" err="1"/>
              <a:t>Takeda</a:t>
            </a:r>
            <a:r>
              <a:rPr lang="cs-CZ" dirty="0"/>
              <a:t>, M. (2002).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eating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 as </a:t>
            </a:r>
            <a:r>
              <a:rPr lang="cs-CZ" dirty="0" err="1"/>
              <a:t>evidenced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questionnaires</a:t>
            </a:r>
            <a:r>
              <a:rPr lang="cs-CZ" dirty="0"/>
              <a:t> and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projective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Drawing</a:t>
            </a:r>
            <a:r>
              <a:rPr lang="cs-CZ" dirty="0"/>
              <a:t> Test (</a:t>
            </a:r>
            <a:r>
              <a:rPr lang="cs-CZ" dirty="0" err="1"/>
              <a:t>Baum</a:t>
            </a:r>
            <a:r>
              <a:rPr lang="cs-CZ" dirty="0"/>
              <a:t> Test) and </a:t>
            </a:r>
            <a:r>
              <a:rPr lang="cs-CZ" dirty="0" err="1"/>
              <a:t>the</a:t>
            </a:r>
            <a:r>
              <a:rPr lang="cs-CZ" dirty="0"/>
              <a:t> Sentence </a:t>
            </a:r>
            <a:r>
              <a:rPr lang="cs-CZ" dirty="0" err="1"/>
              <a:t>Completion</a:t>
            </a:r>
            <a:r>
              <a:rPr lang="cs-CZ" dirty="0"/>
              <a:t> Test.</a:t>
            </a:r>
            <a:r>
              <a:rPr lang="cs-CZ" i="1" dirty="0"/>
              <a:t> Psychiatry and </a:t>
            </a:r>
            <a:r>
              <a:rPr lang="cs-CZ" i="1" dirty="0" err="1"/>
              <a:t>Clinical</a:t>
            </a:r>
            <a:r>
              <a:rPr lang="cs-CZ" i="1" dirty="0"/>
              <a:t> </a:t>
            </a:r>
            <a:r>
              <a:rPr lang="cs-CZ" i="1" dirty="0" err="1"/>
              <a:t>Neurosciences</a:t>
            </a:r>
            <a:r>
              <a:rPr lang="cs-CZ" dirty="0"/>
              <a:t>, 56(1), pp. 41-53. DOI: 10.1046/j.1440-1819.2002.00928.x. </a:t>
            </a:r>
          </a:p>
          <a:p>
            <a:r>
              <a:rPr lang="cs-CZ" dirty="0" err="1"/>
              <a:t>Murayama</a:t>
            </a:r>
            <a:r>
              <a:rPr lang="cs-CZ" dirty="0"/>
              <a:t>, N., </a:t>
            </a:r>
            <a:r>
              <a:rPr lang="cs-CZ" dirty="0" err="1"/>
              <a:t>Endo</a:t>
            </a:r>
            <a:r>
              <a:rPr lang="cs-CZ" dirty="0"/>
              <a:t>, T., </a:t>
            </a:r>
            <a:r>
              <a:rPr lang="cs-CZ" dirty="0" err="1"/>
              <a:t>Inaki</a:t>
            </a:r>
            <a:r>
              <a:rPr lang="cs-CZ" dirty="0"/>
              <a:t>, K., </a:t>
            </a:r>
            <a:r>
              <a:rPr lang="cs-CZ" dirty="0" err="1"/>
              <a:t>Sasaki</a:t>
            </a:r>
            <a:r>
              <a:rPr lang="cs-CZ" dirty="0"/>
              <a:t>, S., </a:t>
            </a:r>
            <a:r>
              <a:rPr lang="cs-CZ" dirty="0" err="1"/>
              <a:t>Fukase</a:t>
            </a:r>
            <a:r>
              <a:rPr lang="cs-CZ" dirty="0"/>
              <a:t>, Y., Ota, K., </a:t>
            </a:r>
            <a:r>
              <a:rPr lang="cs-CZ" dirty="0" err="1"/>
              <a:t>Iseki</a:t>
            </a:r>
            <a:r>
              <a:rPr lang="cs-CZ" dirty="0"/>
              <a:t>, E., &amp; </a:t>
            </a:r>
            <a:r>
              <a:rPr lang="cs-CZ" dirty="0" err="1"/>
              <a:t>Tagaya</a:t>
            </a:r>
            <a:r>
              <a:rPr lang="cs-CZ" dirty="0"/>
              <a:t>, H. (2015).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r>
              <a:rPr lang="cs-CZ" dirty="0"/>
              <a:t> in </a:t>
            </a:r>
            <a:r>
              <a:rPr lang="cs-CZ" dirty="0" err="1"/>
              <a:t>community-dwelling</a:t>
            </a:r>
            <a:r>
              <a:rPr lang="cs-CZ" dirty="0"/>
              <a:t> </a:t>
            </a:r>
            <a:r>
              <a:rPr lang="cs-CZ" dirty="0" err="1"/>
              <a:t>elderly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as </a:t>
            </a:r>
            <a:r>
              <a:rPr lang="cs-CZ" dirty="0" err="1"/>
              <a:t>indicated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tree-drawing</a:t>
            </a:r>
            <a:r>
              <a:rPr lang="cs-CZ" dirty="0"/>
              <a:t> test.</a:t>
            </a:r>
            <a:r>
              <a:rPr lang="cs-CZ" i="1" dirty="0"/>
              <a:t> </a:t>
            </a:r>
            <a:r>
              <a:rPr lang="cs-CZ" i="1" dirty="0" err="1"/>
              <a:t>Psychogeriatrics</a:t>
            </a:r>
            <a:r>
              <a:rPr lang="cs-CZ" dirty="0"/>
              <a:t>. DOI: 10.1111/psyg.12142. </a:t>
            </a:r>
          </a:p>
          <a:p>
            <a:r>
              <a:rPr lang="cs-CZ" dirty="0" err="1"/>
              <a:t>Sasaki</a:t>
            </a:r>
            <a:r>
              <a:rPr lang="cs-CZ" dirty="0"/>
              <a:t>, N., </a:t>
            </a:r>
            <a:r>
              <a:rPr lang="cs-CZ" dirty="0" err="1"/>
              <a:t>Kanagawa</a:t>
            </a:r>
            <a:r>
              <a:rPr lang="cs-CZ" dirty="0"/>
              <a:t>, Y., &amp; </a:t>
            </a:r>
            <a:r>
              <a:rPr lang="cs-CZ" dirty="0" err="1"/>
              <a:t>Kakigi</a:t>
            </a:r>
            <a:r>
              <a:rPr lang="cs-CZ" dirty="0"/>
              <a:t>, S. (1998). </a:t>
            </a:r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test in </a:t>
            </a:r>
            <a:r>
              <a:rPr lang="cs-CZ" dirty="0" err="1"/>
              <a:t>relation</a:t>
            </a:r>
            <a:r>
              <a:rPr lang="cs-CZ" dirty="0"/>
              <a:t> to </a:t>
            </a:r>
            <a:r>
              <a:rPr lang="cs-CZ" dirty="0" err="1"/>
              <a:t>aging</a:t>
            </a:r>
            <a:r>
              <a:rPr lang="cs-CZ" dirty="0"/>
              <a:t> and </a:t>
            </a:r>
            <a:r>
              <a:rPr lang="cs-CZ" dirty="0" err="1"/>
              <a:t>dementia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i="1" dirty="0" err="1"/>
              <a:t>Studies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Humanities</a:t>
            </a:r>
            <a:r>
              <a:rPr lang="cs-CZ" i="1" dirty="0"/>
              <a:t> and Science</a:t>
            </a:r>
            <a:r>
              <a:rPr lang="cs-CZ" dirty="0"/>
              <a:t>, 1998(38), pp. 351-368</a:t>
            </a:r>
          </a:p>
        </p:txBody>
      </p:sp>
    </p:spTree>
    <p:extLst>
      <p:ext uri="{BB962C8B-B14F-4D97-AF65-F5344CB8AC3E}">
        <p14:creationId xmlns:p14="http://schemas.microsoft.com/office/powerpoint/2010/main" val="1721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1212</Words>
  <Application>Microsoft Office PowerPoint</Application>
  <PresentationFormat>Předvádění na obrazovce (4:3)</PresentationFormat>
  <Paragraphs>135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TEST STROMU</vt:lpstr>
      <vt:lpstr>Úvod do metody</vt:lpstr>
      <vt:lpstr>Jak metoda funguje?</vt:lpstr>
      <vt:lpstr>Zdroje a kurzy</vt:lpstr>
      <vt:lpstr>Silné stránky</vt:lpstr>
      <vt:lpstr>Slabé stránky</vt:lpstr>
      <vt:lpstr>Výzkumy</vt:lpstr>
      <vt:lpstr>Závěrečné hodnocení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STROMU</dc:title>
  <dc:creator>User</dc:creator>
  <cp:lastModifiedBy>Karel Straka</cp:lastModifiedBy>
  <cp:revision>42</cp:revision>
  <dcterms:created xsi:type="dcterms:W3CDTF">2015-10-27T09:17:15Z</dcterms:created>
  <dcterms:modified xsi:type="dcterms:W3CDTF">2015-11-03T08:24:31Z</dcterms:modified>
</cp:coreProperties>
</file>