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6" r:id="rId9"/>
    <p:sldId id="264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B2C5-5BE4-480E-BAB0-3480331AEB92}" type="datetimeFigureOut">
              <a:rPr lang="cs-CZ" smtClean="0"/>
              <a:t>22.10.2015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2372-8622-4DC6-BB99-B049235E84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https://www.youtube.com/watch?v=CZidBq8QS-g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2372-8622-4DC6-BB99-B049235E8472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7FFD-A115-4F60-90BE-81CDE3AADB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315C-2789-494A-9DFC-BBA530805F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B1AAE5-242F-4E84-8CB8-CFBE0ACF8788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1A8EEA-2EFA-43BE-94B4-C03702EAD23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09328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Cold</a:t>
            </a:r>
            <a:r>
              <a:rPr lang="cs-CZ" sz="4800" dirty="0" smtClean="0"/>
              <a:t> </a:t>
            </a:r>
            <a:r>
              <a:rPr lang="cs-CZ" sz="4800" dirty="0" err="1" smtClean="0"/>
              <a:t>War</a:t>
            </a:r>
            <a:r>
              <a:rPr lang="cs-CZ" sz="4800" dirty="0" smtClean="0"/>
              <a:t> </a:t>
            </a:r>
            <a:r>
              <a:rPr lang="cs-CZ" sz="4800" dirty="0" err="1" smtClean="0"/>
              <a:t>Takes</a:t>
            </a:r>
            <a:r>
              <a:rPr lang="cs-CZ" sz="4800" dirty="0" smtClean="0"/>
              <a:t> </a:t>
            </a:r>
            <a:r>
              <a:rPr lang="cs-CZ" sz="4800" dirty="0" err="1" smtClean="0"/>
              <a:t>Shape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54696" cy="720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 smtClean="0"/>
              <a:t>Cold</a:t>
            </a:r>
            <a:r>
              <a:rPr lang="cs-CZ" sz="3200" dirty="0" smtClean="0"/>
              <a:t> </a:t>
            </a:r>
            <a:r>
              <a:rPr lang="cs-CZ" sz="3200" dirty="0" err="1" smtClean="0"/>
              <a:t>War</a:t>
            </a:r>
            <a:r>
              <a:rPr lang="cs-CZ" sz="3200" dirty="0" smtClean="0"/>
              <a:t> </a:t>
            </a:r>
            <a:r>
              <a:rPr lang="cs-CZ" sz="3200" dirty="0" err="1" smtClean="0"/>
              <a:t>History</a:t>
            </a:r>
            <a:endParaRPr lang="cs-CZ" sz="3200" dirty="0"/>
          </a:p>
        </p:txBody>
      </p:sp>
      <p:pic>
        <p:nvPicPr>
          <p:cNvPr id="4" name="Picture 8" descr="airl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3284984"/>
            <a:ext cx="2749274" cy="304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/>
          <a:lstStyle/>
          <a:p>
            <a:r>
              <a:rPr lang="en-GB" dirty="0" smtClean="0"/>
              <a:t>All the occupiers were worried about a reborn and rearmed unified Germany which would again threaten peace in </a:t>
            </a:r>
            <a:r>
              <a:rPr lang="en-GB" dirty="0" smtClean="0"/>
              <a:t>Europe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Soviet leaders were </a:t>
            </a:r>
            <a:r>
              <a:rPr lang="en-GB" dirty="0" smtClean="0"/>
              <a:t>worried </a:t>
            </a:r>
            <a:r>
              <a:rPr lang="en-GB" dirty="0" smtClean="0"/>
              <a:t>about a unified and capitalist West Germany working closely with the </a:t>
            </a:r>
            <a:r>
              <a:rPr lang="en-GB" dirty="0" smtClean="0"/>
              <a:t>U.S</a:t>
            </a:r>
            <a:r>
              <a:rPr lang="cs-CZ" dirty="0" smtClean="0"/>
              <a:t>.</a:t>
            </a:r>
          </a:p>
          <a:p>
            <a:r>
              <a:rPr lang="cs-CZ" dirty="0" smtClean="0"/>
              <a:t>On</a:t>
            </a:r>
            <a:r>
              <a:rPr lang="en-GB" dirty="0" smtClean="0"/>
              <a:t> </a:t>
            </a:r>
            <a:r>
              <a:rPr lang="cs-CZ" dirty="0" smtClean="0"/>
              <a:t>20 </a:t>
            </a:r>
            <a:r>
              <a:rPr lang="en-GB" dirty="0" smtClean="0"/>
              <a:t>June</a:t>
            </a:r>
            <a:r>
              <a:rPr lang="cs-CZ" dirty="0" smtClean="0"/>
              <a:t> 1948</a:t>
            </a:r>
            <a:r>
              <a:rPr lang="en-GB" dirty="0" smtClean="0"/>
              <a:t> </a:t>
            </a:r>
            <a:r>
              <a:rPr lang="en-GB" dirty="0" smtClean="0"/>
              <a:t>a new currency was introduced into the three allied </a:t>
            </a:r>
            <a:r>
              <a:rPr lang="en-GB" dirty="0" smtClean="0"/>
              <a:t>zones</a:t>
            </a:r>
            <a:endParaRPr lang="cs-CZ" dirty="0" smtClean="0"/>
          </a:p>
          <a:p>
            <a:r>
              <a:rPr lang="en-GB" dirty="0" smtClean="0"/>
              <a:t>The Soviet Union responded by blocking all access to Berlin in June </a:t>
            </a:r>
            <a:r>
              <a:rPr lang="en-GB" dirty="0" smtClean="0"/>
              <a:t>1948</a:t>
            </a:r>
            <a:endParaRPr lang="cs-CZ" dirty="0" smtClean="0"/>
          </a:p>
          <a:p>
            <a:r>
              <a:rPr lang="en-GB" dirty="0" smtClean="0"/>
              <a:t>Stalin hoped to force the Western powers to either relinquish Berlin to the Communists or end the plan to unify West Germany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836712"/>
            <a:ext cx="4105150" cy="568863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United States and its allies responded with a massive airlift that delivered supplies to the people of Berlin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Soviets suffered a defeat in the first Berlin crisis (1948-49) and the division of Berlin became a permanent picture of Cold War </a:t>
            </a:r>
            <a:r>
              <a:rPr lang="en-US" sz="2800" dirty="0" smtClean="0"/>
              <a:t>geography</a:t>
            </a: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1</a:t>
            </a:r>
            <a:r>
              <a:rPr lang="en-US" sz="2800" dirty="0" smtClean="0"/>
              <a:t>949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formed</a:t>
            </a:r>
            <a:r>
              <a:rPr lang="en-US" sz="2800" dirty="0" smtClean="0"/>
              <a:t> </a:t>
            </a:r>
            <a:r>
              <a:rPr lang="en-US" sz="2800" b="1" dirty="0" smtClean="0"/>
              <a:t>Federal Republic of </a:t>
            </a:r>
            <a:r>
              <a:rPr lang="en-US" sz="2800" b="1" dirty="0" smtClean="0"/>
              <a:t>Germany</a:t>
            </a:r>
            <a:r>
              <a:rPr lang="cs-CZ" sz="2800" b="1" dirty="0" smtClean="0"/>
              <a:t> </a:t>
            </a:r>
            <a:r>
              <a:rPr lang="en-US" sz="2800" dirty="0" smtClean="0"/>
              <a:t>t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en-US" sz="2800" dirty="0" smtClean="0"/>
              <a:t>the</a:t>
            </a:r>
            <a:r>
              <a:rPr lang="en-US" sz="2800" dirty="0" smtClean="0"/>
              <a:t> </a:t>
            </a:r>
            <a:r>
              <a:rPr lang="en-US" sz="2800" b="1" dirty="0" smtClean="0"/>
              <a:t>German Democratic </a:t>
            </a:r>
            <a:r>
              <a:rPr lang="en-US" sz="2800" b="1" dirty="0" smtClean="0"/>
              <a:t>Republic</a:t>
            </a:r>
            <a:endParaRPr lang="cs-CZ" sz="2800" b="1" dirty="0" smtClean="0"/>
          </a:p>
        </p:txBody>
      </p:sp>
      <p:pic>
        <p:nvPicPr>
          <p:cNvPr id="20483" name="Picture 8" descr="airli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24744"/>
            <a:ext cx="4488129" cy="4968552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 smtClean="0"/>
              <a:t>Communist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Coup</a:t>
            </a:r>
            <a:r>
              <a:rPr lang="cs-CZ" sz="4400" b="1" dirty="0" smtClean="0"/>
              <a:t> in </a:t>
            </a:r>
            <a:r>
              <a:rPr lang="cs-CZ" sz="4400" b="1" dirty="0" err="1" smtClean="0"/>
              <a:t>Czechoslovakia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betrayal of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en-GB" dirty="0" smtClean="0"/>
              <a:t>by </a:t>
            </a:r>
            <a:r>
              <a:rPr lang="en-GB" dirty="0" smtClean="0"/>
              <a:t>the British and French at Munich in 1938 had created a sense of </a:t>
            </a:r>
            <a:r>
              <a:rPr lang="en-GB" dirty="0" err="1" smtClean="0"/>
              <a:t>skepticism</a:t>
            </a:r>
            <a:r>
              <a:rPr lang="en-GB" dirty="0" smtClean="0"/>
              <a:t> toward the West in that </a:t>
            </a:r>
            <a:r>
              <a:rPr lang="en-GB" dirty="0" smtClean="0"/>
              <a:t>country</a:t>
            </a:r>
            <a:endParaRPr lang="cs-CZ" dirty="0" smtClean="0"/>
          </a:p>
          <a:p>
            <a:r>
              <a:rPr lang="cs-CZ" dirty="0" err="1" smtClean="0"/>
              <a:t>Communist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(KSČ) </a:t>
            </a:r>
            <a:r>
              <a:rPr lang="cs-CZ" dirty="0" err="1" smtClean="0"/>
              <a:t>won</a:t>
            </a:r>
            <a:r>
              <a:rPr lang="cs-CZ" dirty="0" smtClean="0"/>
              <a:t> free </a:t>
            </a:r>
            <a:r>
              <a:rPr lang="cs-CZ" dirty="0" err="1" smtClean="0"/>
              <a:t>elections</a:t>
            </a:r>
            <a:r>
              <a:rPr lang="cs-CZ" dirty="0" smtClean="0"/>
              <a:t> in 1946</a:t>
            </a:r>
          </a:p>
          <a:p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Marshall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in 1947 (</a:t>
            </a:r>
            <a:r>
              <a:rPr lang="cs-CZ" dirty="0" err="1" smtClean="0"/>
              <a:t>forced</a:t>
            </a:r>
            <a:r>
              <a:rPr lang="cs-CZ" dirty="0" smtClean="0"/>
              <a:t> by </a:t>
            </a:r>
            <a:r>
              <a:rPr lang="cs-CZ" dirty="0" err="1" smtClean="0"/>
              <a:t>Soviets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B</a:t>
            </a:r>
            <a:r>
              <a:rPr lang="en-US" dirty="0" smtClean="0"/>
              <a:t>y </a:t>
            </a:r>
            <a:r>
              <a:rPr lang="en-US" dirty="0" smtClean="0"/>
              <a:t>February 1948 the communists had forced the other coalition parties out of the </a:t>
            </a:r>
            <a:r>
              <a:rPr lang="en-US" dirty="0" smtClean="0"/>
              <a:t>government</a:t>
            </a:r>
            <a:endParaRPr lang="cs-CZ" dirty="0" smtClean="0"/>
          </a:p>
          <a:p>
            <a:r>
              <a:rPr lang="en-US" dirty="0" smtClean="0"/>
              <a:t>On </a:t>
            </a:r>
            <a:r>
              <a:rPr lang="en-US" dirty="0" smtClean="0"/>
              <a:t>February 25, </a:t>
            </a:r>
            <a:r>
              <a:rPr lang="cs-CZ" dirty="0" smtClean="0"/>
              <a:t>President </a:t>
            </a:r>
            <a:r>
              <a:rPr lang="en-US" dirty="0" smtClean="0"/>
              <a:t>Benes </a:t>
            </a:r>
            <a:r>
              <a:rPr lang="en-US" dirty="0" smtClean="0"/>
              <a:t> accepted the resignations of the non-Communist ministers and appointed a new government in accordance with KSČ demands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Iron </a:t>
            </a:r>
            <a:r>
              <a:rPr lang="cs-CZ" sz="4400" b="1" dirty="0" err="1" smtClean="0"/>
              <a:t>Curtain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Speech</a:t>
            </a:r>
            <a:endParaRPr lang="cs-CZ" sz="44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W</a:t>
            </a:r>
            <a:r>
              <a:rPr lang="cs-CZ" sz="2800" dirty="0" err="1" smtClean="0"/>
              <a:t>inston</a:t>
            </a:r>
            <a:r>
              <a:rPr lang="en-US" sz="2800" dirty="0" smtClean="0"/>
              <a:t> Churchill articulated </a:t>
            </a:r>
            <a:r>
              <a:rPr lang="cs-CZ" sz="2800" dirty="0" err="1" smtClean="0"/>
              <a:t>this</a:t>
            </a:r>
            <a:r>
              <a:rPr lang="cs-CZ" sz="2800" dirty="0" smtClean="0"/>
              <a:t> </a:t>
            </a:r>
            <a:r>
              <a:rPr lang="en-US" sz="2800" dirty="0" smtClean="0"/>
              <a:t>opinion at Westminster College in Fulton</a:t>
            </a:r>
            <a:r>
              <a:rPr lang="cs-CZ" sz="2800" dirty="0" smtClean="0"/>
              <a:t>, USA</a:t>
            </a:r>
            <a:r>
              <a:rPr lang="en-US" sz="2800" dirty="0" smtClean="0"/>
              <a:t> on 5 March 1946: </a:t>
            </a:r>
            <a:r>
              <a:rPr lang="en-US" sz="2800" i="1" dirty="0" smtClean="0"/>
              <a:t>“From Stettin in the Baltic to Trieste in the Adriatic, an iron curtain has descended across the continent.”</a:t>
            </a:r>
            <a:endParaRPr lang="cs-CZ" sz="2800" i="1" dirty="0" smtClean="0"/>
          </a:p>
        </p:txBody>
      </p:sp>
      <p:pic>
        <p:nvPicPr>
          <p:cNvPr id="12291" name="Picture 8" descr="churchil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060848"/>
            <a:ext cx="4278371" cy="3413373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/>
              <a:t>The Truman Doctrine</a:t>
            </a:r>
            <a:endParaRPr lang="cs-CZ" sz="44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One of the first focus area of the Cold war was Eastern Mediterranean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September 1946 Greek Communists launched an armed rebellion against the postwar Greek government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Communist triumph in Greece could bring complete Soviet domination of the Balkans, would be the prelude to heavy pressure against Turkey and the gateway to the Middle East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On 12</a:t>
            </a:r>
            <a:r>
              <a:rPr lang="cs-CZ" sz="2800" baseline="30000" dirty="0" smtClean="0"/>
              <a:t> </a:t>
            </a:r>
            <a:r>
              <a:rPr lang="en-US" sz="2800" dirty="0" smtClean="0"/>
              <a:t>March </a:t>
            </a:r>
            <a:r>
              <a:rPr lang="cs-CZ" sz="2800" dirty="0" smtClean="0"/>
              <a:t>1947 </a:t>
            </a:r>
            <a:r>
              <a:rPr lang="en-US" sz="2800" dirty="0" smtClean="0"/>
              <a:t>US president Harry S. Truman called Congress for $400 million of funding to aid Greece and Turkey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537075" cy="54721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This economic and military aid was called “Truman Doctrine”</a:t>
            </a:r>
          </a:p>
          <a:p>
            <a:pPr eaLnBrk="1" hangingPunct="1">
              <a:defRPr/>
            </a:pPr>
            <a:r>
              <a:rPr lang="en-US" sz="2800" dirty="0" smtClean="0"/>
              <a:t>This was only the beginning of an extensive American program of intervention in foreign affairs in all parts of the world to halt the advance of Communist power</a:t>
            </a:r>
          </a:p>
          <a:p>
            <a:pPr eaLnBrk="1" hangingPunct="1">
              <a:defRPr/>
            </a:pPr>
            <a:r>
              <a:rPr lang="en-US" sz="2800" dirty="0" smtClean="0"/>
              <a:t>Truman Doctrine was basic document of new containment policy</a:t>
            </a:r>
            <a:endParaRPr lang="cs-CZ" sz="2800" dirty="0" smtClean="0"/>
          </a:p>
        </p:txBody>
      </p:sp>
      <p:pic>
        <p:nvPicPr>
          <p:cNvPr id="15363" name="Picture 7" descr="tru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836613"/>
            <a:ext cx="3671887" cy="51847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/>
              <a:t>Marshall Plan</a:t>
            </a:r>
            <a:endParaRPr lang="cs-CZ" sz="44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19256" cy="476780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June 1948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Secretary</a:t>
            </a:r>
            <a:r>
              <a:rPr lang="cs-CZ" sz="2800" dirty="0" smtClean="0"/>
              <a:t> </a:t>
            </a:r>
            <a:r>
              <a:rPr lang="cs-CZ" sz="2800" dirty="0" err="1" smtClean="0"/>
              <a:t>George</a:t>
            </a:r>
            <a:r>
              <a:rPr lang="cs-CZ" sz="2800" dirty="0" smtClean="0"/>
              <a:t> </a:t>
            </a:r>
            <a:r>
              <a:rPr lang="cs-CZ" sz="2800" dirty="0" err="1" smtClean="0"/>
              <a:t>Marshall</a:t>
            </a:r>
            <a:r>
              <a:rPr lang="cs-CZ" sz="2800" dirty="0" smtClean="0"/>
              <a:t> </a:t>
            </a:r>
            <a:r>
              <a:rPr lang="en-US" sz="2800" dirty="0" smtClean="0"/>
              <a:t>announced a long-term economic aid program to make possible the economic rehabilitation of Europe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This assistance officially named the E</a:t>
            </a:r>
            <a:r>
              <a:rPr lang="en-US" sz="2800" b="1" dirty="0" smtClean="0"/>
              <a:t>uropean Recovery Program</a:t>
            </a:r>
            <a:r>
              <a:rPr lang="en-US" sz="2800" dirty="0" smtClean="0"/>
              <a:t> (ERP) soon became known as the Marshall Plan (in honor of its originator the American Secretary of State George Marshall)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offered the aid to the Soviet Union and Eastern European countries but they did not accept 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About $13 billion in economic and technical assistance were given to help the recovery of the European countries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6" descr="454px-Marshall_Pla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497638" cy="6048375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4400" b="1" dirty="0" err="1" smtClean="0"/>
              <a:t>Harry</a:t>
            </a:r>
            <a:r>
              <a:rPr lang="cs-CZ" sz="4400" b="1" dirty="0" smtClean="0"/>
              <a:t>. S Truman (1945–1953)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341438"/>
            <a:ext cx="5194920" cy="55165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200" dirty="0" smtClean="0"/>
              <a:t>Truman became President with the death of Franklin D. Roosevelt on April 12, 1945</a:t>
            </a:r>
            <a:endParaRPr lang="cs-CZ" sz="2200" dirty="0" smtClean="0"/>
          </a:p>
          <a:p>
            <a:pPr eaLnBrk="1" hangingPunct="1">
              <a:defRPr/>
            </a:pPr>
            <a:r>
              <a:rPr lang="en-US" sz="2200" dirty="0" smtClean="0"/>
              <a:t>Truman's policies abroad, and especially toward the Soviet Union in the emerging Cold War, would become staples of American foreign policy for generations</a:t>
            </a:r>
            <a:endParaRPr lang="cs-CZ" sz="2200" dirty="0" smtClean="0"/>
          </a:p>
          <a:p>
            <a:pPr eaLnBrk="1" hangingPunct="1">
              <a:defRPr/>
            </a:pPr>
            <a:r>
              <a:rPr lang="en-GB" sz="2200" dirty="0" smtClean="0"/>
              <a:t>In response to what it viewed as Soviet threats, the Truman administration constructed foreign policies to contain the Soviet Union's political power and counter its military strength</a:t>
            </a:r>
            <a:endParaRPr lang="cs-CZ" sz="2200" dirty="0" smtClean="0"/>
          </a:p>
          <a:p>
            <a:pPr eaLnBrk="1" hangingPunct="1">
              <a:defRPr/>
            </a:pPr>
            <a:r>
              <a:rPr lang="cs-CZ" sz="2200" dirty="0" err="1" smtClean="0"/>
              <a:t>Elected</a:t>
            </a:r>
            <a:r>
              <a:rPr lang="cs-CZ" sz="2200" dirty="0" smtClean="0"/>
              <a:t> in 1948</a:t>
            </a:r>
          </a:p>
          <a:p>
            <a:pPr eaLnBrk="1" hangingPunct="1">
              <a:defRPr/>
            </a:pPr>
            <a:r>
              <a:rPr lang="en-GB" sz="2200" dirty="0" smtClean="0"/>
              <a:t>Truman's popularity sank during his second term</a:t>
            </a:r>
            <a:r>
              <a:rPr lang="cs-CZ" sz="2200" dirty="0" smtClean="0"/>
              <a:t> (soft on </a:t>
            </a:r>
            <a:r>
              <a:rPr lang="cs-CZ" sz="2200" dirty="0" err="1" smtClean="0"/>
              <a:t>communism</a:t>
            </a:r>
            <a:r>
              <a:rPr lang="cs-CZ" sz="2200" dirty="0" smtClean="0"/>
              <a:t>)</a:t>
            </a:r>
          </a:p>
        </p:txBody>
      </p:sp>
      <p:pic>
        <p:nvPicPr>
          <p:cNvPr id="13316" name="Zástupný symbol pro obsah 4" descr="tr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2" y="1700213"/>
            <a:ext cx="3348037" cy="4523875"/>
          </a:xfr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/>
              <a:t>Divided Germany</a:t>
            </a:r>
            <a:endParaRPr lang="cs-CZ" sz="4400" b="1" dirty="0" smtClean="0"/>
          </a:p>
        </p:txBody>
      </p:sp>
      <p:pic>
        <p:nvPicPr>
          <p:cNvPr id="21507" name="Picture 5" descr="divided germa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7850"/>
            <a:ext cx="4171950" cy="3617913"/>
          </a:xfrm>
          <a:noFill/>
        </p:spPr>
      </p:pic>
      <p:pic>
        <p:nvPicPr>
          <p:cNvPr id="21508" name="Picture 8" descr="nemec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844675"/>
            <a:ext cx="4183062" cy="3603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/>
              <a:t>Berlin Crisis 1948-1949</a:t>
            </a:r>
            <a:endParaRPr lang="cs-CZ" sz="4400" b="1" dirty="0" smtClean="0"/>
          </a:p>
        </p:txBody>
      </p:sp>
      <p:pic>
        <p:nvPicPr>
          <p:cNvPr id="18435" name="Picture 5" descr="airlif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600200"/>
            <a:ext cx="5329238" cy="4708525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581</Words>
  <Application>Microsoft Office PowerPoint</Application>
  <PresentationFormat>Předvádění na obrazovce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The Cold War Takes Shape</vt:lpstr>
      <vt:lpstr>Iron Curtain Speech</vt:lpstr>
      <vt:lpstr>The Truman Doctrine</vt:lpstr>
      <vt:lpstr>Snímek 4</vt:lpstr>
      <vt:lpstr>Marshall Plan</vt:lpstr>
      <vt:lpstr>Snímek 6</vt:lpstr>
      <vt:lpstr>Harry. S Truman (1945–1953)</vt:lpstr>
      <vt:lpstr>Divided Germany</vt:lpstr>
      <vt:lpstr>Berlin Crisis 1948-1949</vt:lpstr>
      <vt:lpstr>Snímek 10</vt:lpstr>
      <vt:lpstr>Snímek 11</vt:lpstr>
      <vt:lpstr>Communist Coup in Czechoslovakia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dzun</dc:creator>
  <cp:lastModifiedBy>dzun</cp:lastModifiedBy>
  <cp:revision>9</cp:revision>
  <dcterms:created xsi:type="dcterms:W3CDTF">2015-10-18T17:10:01Z</dcterms:created>
  <dcterms:modified xsi:type="dcterms:W3CDTF">2015-10-22T06:46:03Z</dcterms:modified>
</cp:coreProperties>
</file>