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7" r:id="rId4"/>
    <p:sldId id="265" r:id="rId5"/>
    <p:sldId id="281" r:id="rId6"/>
    <p:sldId id="280" r:id="rId7"/>
    <p:sldId id="283" r:id="rId8"/>
    <p:sldId id="285" r:id="rId9"/>
    <p:sldId id="286" r:id="rId10"/>
    <p:sldId id="297" r:id="rId11"/>
    <p:sldId id="289" r:id="rId12"/>
    <p:sldId id="294" r:id="rId13"/>
    <p:sldId id="298" r:id="rId14"/>
    <p:sldId id="266" r:id="rId15"/>
    <p:sldId id="299" r:id="rId16"/>
  </p:sldIdLst>
  <p:sldSz cx="12192000" cy="6858000"/>
  <p:notesSz cx="6858000" cy="9144000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9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84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9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70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96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60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0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44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3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9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80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08096-D41B-42D1-AAB5-ED63B178A851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25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l1.cuni.cz/course/view.php?id=3776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s://is.cuni.cz/studium/predmety/index.php?id=00f3fafadffad186a1974d860bfd0023&amp;tid=&amp;do=predmet&amp;kod=ASZFS004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524000" y="1065320"/>
            <a:ext cx="9144000" cy="2719850"/>
          </a:xfrm>
        </p:spPr>
        <p:txBody>
          <a:bodyPr>
            <a:normAutofit/>
          </a:bodyPr>
          <a:lstStyle/>
          <a:p>
            <a:r>
              <a:rPr lang="cs-CZ" dirty="0"/>
              <a:t>Myšlenkový svět novověku od Koperníka po Kanta </a:t>
            </a:r>
            <a:br>
              <a:rPr lang="cs-CZ" dirty="0"/>
            </a:br>
            <a:br>
              <a:rPr lang="cs-CZ" sz="3600" dirty="0"/>
            </a:br>
            <a:r>
              <a:rPr lang="cs-CZ" sz="3100" dirty="0"/>
              <a:t>- úvodní hodina -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57094"/>
            <a:ext cx="9144000" cy="1740023"/>
          </a:xfrm>
        </p:spPr>
        <p:txBody>
          <a:bodyPr/>
          <a:lstStyle/>
          <a:p>
            <a:endParaRPr lang="cs-CZ" dirty="0"/>
          </a:p>
          <a:p>
            <a:r>
              <a:rPr lang="cs-CZ" sz="2600" dirty="0"/>
              <a:t>Ondřej Švec</a:t>
            </a:r>
          </a:p>
          <a:p>
            <a:r>
              <a:rPr lang="cs-CZ" sz="2600" dirty="0" err="1"/>
              <a:t>ÚFaR</a:t>
            </a:r>
            <a:r>
              <a:rPr lang="cs-CZ" sz="2600" dirty="0"/>
              <a:t> FF UK v Praze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1302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2. cíl: vyložit filosofii v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kontextu: </a:t>
            </a:r>
          </a:p>
          <a:p>
            <a:r>
              <a:rPr lang="cs-CZ" dirty="0"/>
              <a:t>nové vědy, zejména astronomie a medicíny</a:t>
            </a:r>
          </a:p>
          <a:p>
            <a:r>
              <a:rPr lang="cs-CZ" dirty="0"/>
              <a:t>ekonomických a sociálních změn 16.-18. stol.</a:t>
            </a:r>
          </a:p>
          <a:p>
            <a:r>
              <a:rPr lang="cs-CZ" dirty="0"/>
              <a:t>zobrazení přírody a světa ve výtvarném umění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6700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217"/>
          </a:xfrm>
        </p:spPr>
        <p:txBody>
          <a:bodyPr/>
          <a:lstStyle/>
          <a:p>
            <a:pPr algn="ctr"/>
            <a:r>
              <a:rPr lang="cs-CZ" u="sng" dirty="0"/>
              <a:t>Aristotelsko-ptolemaiovská koncepce kosmu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62" y="1221943"/>
            <a:ext cx="5065476" cy="5345065"/>
          </a:xfrm>
        </p:spPr>
      </p:pic>
      <p:sp>
        <p:nvSpPr>
          <p:cNvPr id="5" name="TextovéPole 4"/>
          <p:cNvSpPr txBox="1"/>
          <p:nvPr/>
        </p:nvSpPr>
        <p:spPr>
          <a:xfrm>
            <a:off x="6423949" y="1032153"/>
            <a:ext cx="5636871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sz="2200" dirty="0"/>
              <a:t>Postavení člověka v samotném středu jasně uspořádaného a přehledného světa</a:t>
            </a:r>
          </a:p>
          <a:p>
            <a:endParaRPr lang="cs-CZ" sz="2200" dirty="0"/>
          </a:p>
          <a:p>
            <a:r>
              <a:rPr lang="cs-CZ" sz="2200" dirty="0"/>
              <a:t>Kosmos = řád, pevně svázaný nebeskými 	sférami</a:t>
            </a:r>
          </a:p>
          <a:p>
            <a:endParaRPr lang="cs-CZ" sz="2200" dirty="0"/>
          </a:p>
          <a:p>
            <a:r>
              <a:rPr lang="cs-CZ" sz="2200" dirty="0"/>
              <a:t>	= konečný a dobře uspořádaný celek, v 	němž má každá věc či bytost své 	přirozené místo.</a:t>
            </a:r>
          </a:p>
          <a:p>
            <a:endParaRPr lang="cs-CZ" sz="2200" dirty="0"/>
          </a:p>
          <a:p>
            <a:r>
              <a:rPr lang="cs-CZ" sz="2200" dirty="0"/>
              <a:t>	= hierarchie stvoření, které se dovršuje 	v člověku</a:t>
            </a:r>
          </a:p>
          <a:p>
            <a:endParaRPr lang="cs-CZ" sz="2200" dirty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23949" y="6008915"/>
            <a:ext cx="555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Vlevo: Renesanční vyobrazení geocentrického kosmu od Petra </a:t>
            </a:r>
            <a:r>
              <a:rPr lang="cs-CZ" dirty="0" err="1"/>
              <a:t>Apiana</a:t>
            </a:r>
            <a:r>
              <a:rPr lang="cs-CZ" dirty="0"/>
              <a:t> in : </a:t>
            </a:r>
            <a:r>
              <a:rPr lang="cs-CZ" i="1" dirty="0" err="1"/>
              <a:t>Cosmographica</a:t>
            </a:r>
            <a:r>
              <a:rPr lang="cs-CZ" i="1" dirty="0"/>
              <a:t> liber </a:t>
            </a:r>
            <a:r>
              <a:rPr lang="cs-CZ" dirty="0"/>
              <a:t>(1524)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712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504"/>
          </a:xfrm>
        </p:spPr>
        <p:txBody>
          <a:bodyPr>
            <a:normAutofit/>
          </a:bodyPr>
          <a:lstStyle/>
          <a:p>
            <a:pPr algn="ctr"/>
            <a:r>
              <a:rPr lang="cs-CZ" sz="3800" u="sng" dirty="0"/>
              <a:t>Od uzavřeného světa k nekonečnému universu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0630"/>
            <a:ext cx="4106662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Mikuláš </a:t>
            </a:r>
            <a:r>
              <a:rPr lang="cs-CZ" dirty="0" err="1"/>
              <a:t>Kusánský</a:t>
            </a:r>
            <a:endParaRPr lang="cs-CZ" dirty="0"/>
          </a:p>
          <a:p>
            <a:r>
              <a:rPr lang="cs-CZ" dirty="0"/>
              <a:t>Mikuláš Koperník</a:t>
            </a:r>
          </a:p>
          <a:p>
            <a:r>
              <a:rPr lang="cs-CZ" dirty="0" err="1"/>
              <a:t>Giordano</a:t>
            </a:r>
            <a:r>
              <a:rPr lang="cs-CZ" dirty="0"/>
              <a:t> Bruno</a:t>
            </a:r>
          </a:p>
          <a:p>
            <a:r>
              <a:rPr lang="cs-CZ" dirty="0"/>
              <a:t>Johannes Kepler</a:t>
            </a:r>
          </a:p>
          <a:p>
            <a:r>
              <a:rPr lang="cs-CZ" dirty="0"/>
              <a:t>Galileo Galilei</a:t>
            </a:r>
          </a:p>
          <a:p>
            <a:r>
              <a:rPr lang="cs-CZ" dirty="0"/>
              <a:t>René Descartes</a:t>
            </a:r>
          </a:p>
          <a:p>
            <a:r>
              <a:rPr lang="cs-CZ" dirty="0" err="1"/>
              <a:t>Baruch</a:t>
            </a:r>
            <a:r>
              <a:rPr lang="cs-CZ" dirty="0"/>
              <a:t> Spinoza</a:t>
            </a:r>
          </a:p>
          <a:p>
            <a:r>
              <a:rPr lang="cs-CZ" dirty="0"/>
              <a:t>Isaac Newton</a:t>
            </a:r>
          </a:p>
          <a:p>
            <a:r>
              <a:rPr lang="cs-CZ" dirty="0"/>
              <a:t>Immanuel Kant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072" y="1260630"/>
            <a:ext cx="5494185" cy="503237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838200" y="5817326"/>
            <a:ext cx="4369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Vpravo: heliocentrické zobrazení vesmíru z </a:t>
            </a:r>
            <a:r>
              <a:rPr lang="cs-CZ" dirty="0" err="1">
                <a:solidFill>
                  <a:prstClr val="black"/>
                </a:solidFill>
              </a:rPr>
              <a:t>Kopernikova</a:t>
            </a:r>
            <a:r>
              <a:rPr lang="cs-CZ" dirty="0">
                <a:solidFill>
                  <a:prstClr val="black"/>
                </a:solidFill>
              </a:rPr>
              <a:t> spisu </a:t>
            </a:r>
            <a:r>
              <a:rPr lang="pt-BR" i="1" dirty="0">
                <a:solidFill>
                  <a:prstClr val="black"/>
                </a:solidFill>
              </a:rPr>
              <a:t>De Revolutionibus Orbium</a:t>
            </a:r>
            <a:endParaRPr lang="cs-CZ" i="1" dirty="0">
              <a:solidFill>
                <a:prstClr val="black"/>
              </a:solidFill>
            </a:endParaRPr>
          </a:p>
          <a:p>
            <a:r>
              <a:rPr lang="pt-BR" i="1" dirty="0">
                <a:solidFill>
                  <a:prstClr val="black"/>
                </a:solidFill>
              </a:rPr>
              <a:t>Coelestium</a:t>
            </a:r>
            <a:r>
              <a:rPr lang="pt-BR" dirty="0">
                <a:solidFill>
                  <a:prstClr val="black"/>
                </a:solidFill>
              </a:rPr>
              <a:t> (1543)</a:t>
            </a:r>
            <a:endParaRPr lang="cs-CZ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435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3800" dirty="0"/>
              <a:t>3. cíl: odhalit původ moderního sebe-pojetí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dirty="0"/>
              <a:t>Já = především poznávající já</a:t>
            </a:r>
          </a:p>
          <a:p>
            <a:pPr lvl="1" hangingPunct="0"/>
            <a:r>
              <a:rPr lang="cs-CZ" dirty="0"/>
              <a:t>které dokáže reflektovat na obsahy vlastí mysli</a:t>
            </a:r>
          </a:p>
          <a:p>
            <a:pPr lvl="1" hangingPunct="0"/>
            <a:r>
              <a:rPr lang="cs-CZ" dirty="0"/>
              <a:t>které se táže, nakolik věrně mé představy zobrazují vnější zkušenost. </a:t>
            </a:r>
          </a:p>
          <a:p>
            <a:pPr hangingPunct="0"/>
            <a:r>
              <a:rPr lang="cs-CZ" dirty="0"/>
              <a:t>Poprvé se tak setkáváme s rozdělením </a:t>
            </a:r>
          </a:p>
          <a:p>
            <a:pPr lvl="1" hangingPunct="0"/>
            <a:r>
              <a:rPr lang="cs-CZ" dirty="0"/>
              <a:t>sféry subjektivní, která je vlastní každému „já“</a:t>
            </a:r>
          </a:p>
          <a:p>
            <a:pPr lvl="1" hangingPunct="0"/>
            <a:r>
              <a:rPr lang="cs-CZ" dirty="0"/>
              <a:t>sféry objektivní, vnější skutečnosti, kterou popisují matematické přírodní vědy.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498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skutečnosti na dva řády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cs-CZ" b="1" dirty="0"/>
              <a:t>Zrod modernity spočívá (mj.) ve vymezení dvou úrovní skutečnosti: </a:t>
            </a:r>
            <a:endParaRPr lang="cs-CZ" dirty="0"/>
          </a:p>
          <a:p>
            <a:pPr hangingPunct="0"/>
            <a:r>
              <a:rPr lang="cs-CZ" dirty="0"/>
              <a:t>na straně jedné rozprostraněné věci, tj. materiální věci popsatelné fyzikou (či redukovatelné na fyzikálně-chemické procesy)</a:t>
            </a:r>
          </a:p>
          <a:p>
            <a:pPr hangingPunct="0"/>
            <a:r>
              <a:rPr lang="cs-CZ" dirty="0"/>
              <a:t>na straně druhé myslící entity (sféra vědomí a subjektivity)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/>
              <a:t>Tímto dělícím gestem je vyloučena jakákoli společná povaha mezi myslícími a rozprostraněnými věcmi.  </a:t>
            </a:r>
          </a:p>
          <a:p>
            <a:pPr marL="0" indent="0" hangingPunct="0">
              <a:buNone/>
            </a:pPr>
            <a:r>
              <a:rPr lang="cs-CZ" dirty="0"/>
              <a:t>Oproti tomu řecký kosmos byl jednotou, společenstvím všech bytostí, živých, lidských, božských.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3704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cs-CZ" dirty="0"/>
              <a:t>Velké rozdělení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cs-CZ" dirty="0"/>
              <a:t>Na jedné straně: člověk a lidská mysl </a:t>
            </a:r>
          </a:p>
          <a:p>
            <a:pPr hangingPunct="0"/>
            <a:r>
              <a:rPr lang="cs-CZ" dirty="0"/>
              <a:t>Na straně druhé: příroda jako mechanismus a tělo jako těleso: prostorovost</a:t>
            </a:r>
          </a:p>
          <a:p>
            <a:pPr hangingPunct="0"/>
            <a:endParaRPr lang="cs-CZ" dirty="0"/>
          </a:p>
          <a:p>
            <a:pPr marL="0" indent="0" hangingPunct="0">
              <a:buNone/>
            </a:pPr>
            <a:r>
              <a:rPr lang="cs-CZ" dirty="0"/>
              <a:t>Otázky: </a:t>
            </a:r>
          </a:p>
          <a:p>
            <a:pPr hangingPunct="0"/>
            <a:r>
              <a:rPr lang="cs-CZ" dirty="0"/>
              <a:t>jak pojmout vztah mysli a těla, pokud definovány zcela jinými zákonitostmi? </a:t>
            </a:r>
          </a:p>
          <a:p>
            <a:pPr hangingPunct="0"/>
            <a:r>
              <a:rPr lang="cs-CZ" dirty="0"/>
              <a:t>Je-li vše determinováno kauzálními zákonitostmi, můžeme ještě věřit v to, že jsme bytosti nadané svobodnou vůlí?</a:t>
            </a:r>
          </a:p>
          <a:p>
            <a:pPr hangingPunct="0"/>
            <a:r>
              <a:rPr lang="cs-CZ" dirty="0"/>
              <a:t>Jestliže věda popisuje celek toho, co jest, jaké místo zbývá filosofii? </a:t>
            </a:r>
          </a:p>
          <a:p>
            <a:pPr hangingPunct="0"/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416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837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Podmínky zakončení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1750"/>
            <a:ext cx="10515600" cy="522514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dirty="0"/>
              <a:t>Jedinou podmínkou pro získání zápočtu je úspěšné absolvování závěrečného testu.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Na </a:t>
            </a:r>
            <a:r>
              <a:rPr lang="cs-CZ" dirty="0">
                <a:hlinkClick r:id="rId3"/>
              </a:rPr>
              <a:t>moodlu</a:t>
            </a:r>
            <a:r>
              <a:rPr lang="cs-CZ" dirty="0"/>
              <a:t> naleznete postupně aktualizovaný seznam otázek pro zimní semestr 2024/2025, které vycházejí z obsahu přednášek. Na každou z nich si samostatně vypracujte odpověď na základě svých poznámek z přednášek, za pomoci prezentací, které máte taktéž na </a:t>
            </a:r>
            <a:r>
              <a:rPr lang="cs-CZ" dirty="0">
                <a:hlinkClick r:id="rId3"/>
              </a:rPr>
              <a:t>moodlu</a:t>
            </a:r>
            <a:r>
              <a:rPr lang="cs-CZ" dirty="0"/>
              <a:t>, jakož i s využitím doporučeného seznamu literatury v </a:t>
            </a:r>
            <a:r>
              <a:rPr lang="cs-CZ" dirty="0">
                <a:hlinkClick r:id="rId4"/>
              </a:rPr>
              <a:t>SISu</a:t>
            </a:r>
            <a:r>
              <a:rPr lang="cs-CZ" dirty="0"/>
              <a:t>. V den zápočtového testu vyberu 10 otázek, na jejichž zodpovězení budete mít 80 minut.  </a:t>
            </a:r>
          </a:p>
          <a:p>
            <a:pPr marL="0" indent="0">
              <a:buNone/>
            </a:pPr>
            <a:r>
              <a:rPr lang="cs-CZ" dirty="0"/>
              <a:t>Plný počet bodů za každou odpověď dostanete v případě:</a:t>
            </a:r>
          </a:p>
          <a:p>
            <a:pPr marL="0" indent="0">
              <a:buNone/>
            </a:pPr>
            <a:r>
              <a:rPr lang="cs-CZ" dirty="0"/>
              <a:t>1) že ji dokážete samostatně zformulovat v logicky navazujících větách (žádné šipky, odrážky apod.)</a:t>
            </a:r>
          </a:p>
          <a:p>
            <a:pPr marL="0" indent="0">
              <a:buNone/>
            </a:pPr>
            <a:r>
              <a:rPr lang="cs-CZ" dirty="0"/>
              <a:t>2) že vaše odpověď bude formulována minimálně v 6 ucelených souvětích</a:t>
            </a:r>
          </a:p>
          <a:p>
            <a:pPr marL="0" indent="0">
              <a:buNone/>
            </a:pPr>
            <a:r>
              <a:rPr lang="cs-CZ" dirty="0"/>
              <a:t>3) že z ní bude patrné vaše porozumění dané problematice</a:t>
            </a:r>
          </a:p>
          <a:p>
            <a:pPr marL="0" indent="0">
              <a:buNone/>
            </a:pPr>
            <a:r>
              <a:rPr lang="cs-CZ" dirty="0"/>
              <a:t>4) že ve své odpovědi nebudete uvádět věci, na které se neptám. 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 takovouto odpověď získáte 2 body. Maximální dosažitelný počet bodů je 20.  </a:t>
            </a:r>
          </a:p>
          <a:p>
            <a:pPr marL="0" indent="0">
              <a:buNone/>
            </a:pPr>
            <a:r>
              <a:rPr lang="cs-CZ" b="1" dirty="0"/>
              <a:t>Pro získání zápočtu musíte v tomto testu získat alespoň 14 bodů.  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774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otázek závěrečného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200" dirty="0"/>
              <a:t>Charakterizujte novověkou proměnu celkové koncepce světa protikladem „uzavřeného kosmu“ a „nekonečného vesmíru“. </a:t>
            </a:r>
          </a:p>
          <a:p>
            <a:pPr lvl="0"/>
            <a:r>
              <a:rPr lang="cs-CZ" sz="2200" dirty="0"/>
              <a:t>Jaké jsou důsledky „kopernikánské revoluce“ z hlediska pojetí místa člověka ve světě? </a:t>
            </a:r>
          </a:p>
          <a:p>
            <a:pPr lvl="0"/>
            <a:r>
              <a:rPr lang="cs-CZ" sz="2200" dirty="0"/>
              <a:t>Jaké důvody vedly na konci 16. a na počátku 17. století k rozšíření skepse a relativizace poznání? </a:t>
            </a:r>
          </a:p>
          <a:p>
            <a:pPr lvl="0"/>
            <a:r>
              <a:rPr lang="cs-CZ" sz="2200" dirty="0"/>
              <a:t>Co je to mechanistický pohled na přírodu?</a:t>
            </a:r>
          </a:p>
          <a:p>
            <a:pPr lvl="0"/>
            <a:r>
              <a:rPr lang="cs-CZ" sz="2200" dirty="0"/>
              <a:t>Na jakých argumentech se zakládá Descartův dualismus?</a:t>
            </a:r>
          </a:p>
          <a:p>
            <a:pPr lvl="0"/>
            <a:r>
              <a:rPr lang="cs-CZ" sz="2200" dirty="0"/>
              <a:t>V čem vidíte úskalí Descartova dualismu?</a:t>
            </a:r>
          </a:p>
          <a:p>
            <a:pPr lvl="0"/>
            <a:r>
              <a:rPr lang="cs-CZ" sz="2200" dirty="0"/>
              <a:t>Co říká Spinoza o svobodné vůli člověka?</a:t>
            </a:r>
          </a:p>
          <a:p>
            <a:pPr marL="0" lvl="0" indent="0">
              <a:buNone/>
            </a:pPr>
            <a:r>
              <a:rPr lang="cs-CZ" sz="2200" dirty="0"/>
              <a:t>…</a:t>
            </a:r>
          </a:p>
          <a:p>
            <a:endParaRPr lang="cs-CZ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507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/>
              <a:t>pochopit naši dnešní důvěru v to, že věda odhaluje skutečnost samotnou 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/>
              <a:t>vyložit filosofické myšlení novověku v kontextu</a:t>
            </a:r>
          </a:p>
          <a:p>
            <a:pPr marL="0" indent="0">
              <a:buNone/>
            </a:pPr>
            <a:r>
              <a:rPr lang="cs-CZ" dirty="0"/>
              <a:t>	- nové vědy, zejména astronomie a medicíny</a:t>
            </a:r>
          </a:p>
          <a:p>
            <a:pPr marL="0" indent="0">
              <a:buNone/>
            </a:pPr>
            <a:r>
              <a:rPr lang="cs-CZ" dirty="0"/>
              <a:t>	- ekonomických a sociálních změn 16.-18. stol.</a:t>
            </a:r>
          </a:p>
          <a:p>
            <a:pPr marL="0" indent="0">
              <a:buNone/>
            </a:pPr>
            <a:r>
              <a:rPr lang="cs-CZ" dirty="0"/>
              <a:t>	- zobrazení přírody a světa ve výtvarném umění</a:t>
            </a:r>
          </a:p>
          <a:p>
            <a:pPr marL="531813" indent="-531813">
              <a:buNone/>
            </a:pPr>
            <a:r>
              <a:rPr lang="cs-CZ" dirty="0"/>
              <a:t>3)	odhalit zdroj moderní subjektivity a její odlišnosti od předchozích 	podob sebe-vztahu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23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1. cíl:</a:t>
            </a:r>
            <a:r>
              <a:rPr lang="cs-CZ" dirty="0"/>
              <a:t> pochopit naši dnešní důvěru v to, že věda odhaluje skutečnost samotnou.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8386"/>
          </a:xfrm>
        </p:spPr>
        <p:txBody>
          <a:bodyPr>
            <a:normAutofit fontScale="62500" lnSpcReduction="20000"/>
          </a:bodyPr>
          <a:lstStyle/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Odkud se bere a na jakých základech je vystavěna aspirace přírodních vědy stát se zdrojem jediné možné pravdy o povaze světa?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Novověká filosofie i věda je ovlivněna svým vztahem k matematice, z jejíchž postupů a z jejíž evidence čerpá inspiraci pro dosažení vlastní jistoty o základech vědění.  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Proč máme za to, že pravdivý a skutečný je ten svět, který předkládají vědy (a nikoli například antická tragédie, nikoli filosofie, nikoli náboženství)?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Jak se postupně zrodil nárok na objektivní platnost našich soudů a tvrzení, když něco takového předcházející období vůbec neznala?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 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u="sng" dirty="0"/>
              <a:t>Scientismus: </a:t>
            </a:r>
            <a:endParaRPr lang="cs-CZ" dirty="0"/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W. </a:t>
            </a:r>
            <a:r>
              <a:rPr lang="cs-CZ" dirty="0" err="1"/>
              <a:t>Sellars</a:t>
            </a:r>
            <a:r>
              <a:rPr lang="cs-CZ" dirty="0"/>
              <a:t>: „Věda je měrou všech věcích, jsoucích, že jsou, a nejsoucích, že nejsou“ 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i="1" dirty="0" err="1"/>
              <a:t>Empiricism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Philosophy of Mind, 1956, </a:t>
            </a:r>
            <a:r>
              <a:rPr lang="cs-CZ" dirty="0"/>
              <a:t>§41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944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805" y="365125"/>
            <a:ext cx="11173097" cy="1325563"/>
          </a:xfrm>
        </p:spPr>
        <p:txBody>
          <a:bodyPr/>
          <a:lstStyle/>
          <a:p>
            <a:pPr algn="ctr"/>
            <a:r>
              <a:rPr lang="cs-CZ" dirty="0"/>
              <a:t>Důsledky prohlášení kalkulující racionality za jediný zdroj věrohodného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5289"/>
          </a:xfrm>
        </p:spPr>
        <p:txBody>
          <a:bodyPr>
            <a:normAutofit fontScale="92500" lnSpcReduction="10000"/>
          </a:bodyPr>
          <a:lstStyle/>
          <a:p>
            <a:pPr marL="0" indent="0" hangingPunct="0">
              <a:lnSpc>
                <a:spcPct val="110000"/>
              </a:lnSpc>
              <a:buNone/>
            </a:pPr>
            <a:r>
              <a:rPr lang="cs-CZ" dirty="0"/>
              <a:t>Edmund Husserl – Morální krize spojená s positivistickým diktátem měřitelnosti a faktičnosti</a:t>
            </a:r>
          </a:p>
          <a:p>
            <a:pPr hangingPunct="0">
              <a:lnSpc>
                <a:spcPct val="110000"/>
              </a:lnSpc>
            </a:pPr>
            <a:r>
              <a:rPr lang="cs-CZ" b="1" dirty="0"/>
              <a:t> </a:t>
            </a:r>
            <a:r>
              <a:rPr lang="cs-CZ" dirty="0"/>
              <a:t>„[…] Odvrácení od otázek, které jsou pro pravé lidství rozhodující. Vědy o pouhých faktech vytvářejí lidi vidoucí jen fakty.“</a:t>
            </a:r>
          </a:p>
          <a:p>
            <a:pPr marL="0" lvl="1" indent="0" hangingPunct="0">
              <a:lnSpc>
                <a:spcPct val="110000"/>
              </a:lnSpc>
              <a:spcBef>
                <a:spcPts val="1000"/>
              </a:spcBef>
              <a:buNone/>
            </a:pPr>
            <a:r>
              <a:rPr lang="cs-CZ" dirty="0"/>
              <a:t>	(E. Husserl, </a:t>
            </a:r>
            <a:r>
              <a:rPr lang="cs-CZ" i="1" dirty="0"/>
              <a:t>Krize Evropských věd</a:t>
            </a:r>
            <a:r>
              <a:rPr lang="cs-CZ" dirty="0"/>
              <a:t>, Praha: 1996, str. 27</a:t>
            </a:r>
            <a:r>
              <a:rPr lang="cs-CZ" i="1" dirty="0"/>
              <a:t>)</a:t>
            </a:r>
            <a:endParaRPr lang="cs-CZ" dirty="0"/>
          </a:p>
          <a:p>
            <a:pPr hangingPunct="0">
              <a:lnSpc>
                <a:spcPct val="110000"/>
              </a:lnSpc>
            </a:pPr>
            <a:r>
              <a:rPr lang="cs-CZ" dirty="0"/>
              <a:t>„[Pozitivisticky chápaná věda] vylučuje právě ty otázky, které jsou za našich neblahých časů nejpalčivějšími otázkami pro člověka […]: vylučuje otázky o smyslu nebo nesmyslnosti celé lidské existence.“  </a:t>
            </a:r>
          </a:p>
          <a:p>
            <a:pPr marL="0" lvl="1" indent="0" hangingPunct="0">
              <a:lnSpc>
                <a:spcPct val="110000"/>
              </a:lnSpc>
              <a:spcBef>
                <a:spcPts val="1000"/>
              </a:spcBef>
              <a:buNone/>
            </a:pPr>
            <a:r>
              <a:rPr lang="cs-CZ" dirty="0"/>
              <a:t>	(E. Husserl, </a:t>
            </a:r>
            <a:r>
              <a:rPr lang="cs-CZ" i="1" dirty="0"/>
              <a:t>Krize Evropských věd</a:t>
            </a:r>
            <a:r>
              <a:rPr lang="cs-CZ" dirty="0"/>
              <a:t>, Praha: 1996, str. 28)</a:t>
            </a:r>
          </a:p>
          <a:p>
            <a:pPr marL="0" lvl="1" indent="0" hangingPunct="0">
              <a:lnSpc>
                <a:spcPct val="110000"/>
              </a:lnSpc>
              <a:spcBef>
                <a:spcPts val="1000"/>
              </a:spcBef>
              <a:buNone/>
            </a:pPr>
            <a:r>
              <a:rPr lang="cs-CZ" dirty="0"/>
              <a:t>„Může však svět i lidský život v něm mít opravdu nějaký smysl, když vědy uznávají za pravdivé jen to, co je takto objektivně zjistitelné?“ (</a:t>
            </a:r>
            <a:r>
              <a:rPr lang="cs-CZ" i="1" dirty="0"/>
              <a:t>Tamt</a:t>
            </a:r>
            <a:r>
              <a:rPr lang="cs-CZ" dirty="0"/>
              <a:t>.)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0717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Max Weber – Odkouzlení světa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lnSpc>
                <a:spcPct val="110000"/>
              </a:lnSpc>
            </a:pPr>
            <a:r>
              <a:rPr lang="cs-CZ" dirty="0"/>
              <a:t>Racionalita je zúžena na instrumentální a kalkulující racionalitu</a:t>
            </a:r>
          </a:p>
          <a:p>
            <a:pPr hangingPunct="0">
              <a:lnSpc>
                <a:spcPct val="110000"/>
              </a:lnSpc>
            </a:pPr>
            <a:r>
              <a:rPr lang="cs-CZ" dirty="0"/>
              <a:t>Důsledek: subjektivizace hodnot, individualizace životních orientací a privatizace smyslu</a:t>
            </a:r>
          </a:p>
          <a:p>
            <a:pPr hangingPunct="0">
              <a:lnSpc>
                <a:spcPct val="110000"/>
              </a:lnSpc>
            </a:pPr>
            <a:endParaRPr lang="cs-CZ" dirty="0"/>
          </a:p>
          <a:p>
            <a:pPr hangingPunct="0">
              <a:lnSpc>
                <a:spcPct val="110000"/>
              </a:lnSpc>
            </a:pPr>
            <a:r>
              <a:rPr lang="cs-CZ" dirty="0"/>
              <a:t>Věda odhaluje „nikoli eticky smysluplně uspořádaný kosmos, ale jen (…) definitivní kauzální mechanismus.“</a:t>
            </a:r>
          </a:p>
          <a:p>
            <a:pPr marL="914400" lvl="2" indent="0" hangingPunct="0">
              <a:lnSpc>
                <a:spcPct val="110000"/>
              </a:lnSpc>
              <a:buNone/>
            </a:pPr>
            <a:r>
              <a:rPr lang="cs-CZ" dirty="0"/>
              <a:t>(M. </a:t>
            </a:r>
            <a:r>
              <a:rPr lang="de-DE" dirty="0"/>
              <a:t>WEBER, 1920: </a:t>
            </a:r>
            <a:r>
              <a:rPr lang="de-DE" i="1" dirty="0"/>
              <a:t>Wirtschaft und Gesellschaft, Grundriss der Sozialökonomik </a:t>
            </a:r>
            <a:r>
              <a:rPr lang="de-DE" dirty="0"/>
              <a:t>III. J. C. B. Mohr</a:t>
            </a:r>
            <a:r>
              <a:rPr lang="cs-CZ" dirty="0"/>
              <a:t>, s. 338)</a:t>
            </a:r>
          </a:p>
          <a:p>
            <a:pPr hangingPunct="0">
              <a:lnSpc>
                <a:spcPct val="110000"/>
              </a:lnSpc>
            </a:pPr>
            <a:endParaRPr lang="cs-CZ" dirty="0"/>
          </a:p>
          <a:p>
            <a:pPr hangingPunct="0">
              <a:lnSpc>
                <a:spcPct val="110000"/>
              </a:lnSpc>
            </a:pPr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188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Max Weber – Odkouzlení světa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lnSpc>
                <a:spcPct val="110000"/>
              </a:lnSpc>
            </a:pPr>
            <a:r>
              <a:rPr lang="cs-CZ" dirty="0"/>
              <a:t>„Věda je nesmyslná, neboť nám nedává odpověď na jedinou otázku, která je pro nás důležitá: „Jak máme jednat?“, „Jak máme žít?“: Fakt, že věda takovouto odpověď není s to dát, je naprosto nesporný. Je pouze otázkou, v jakém smyslu nedává odpověď a zda by snad místo toho přece jen někomu, kdo tuto otázku klade správně, mohla nějak pomoci.“ </a:t>
            </a:r>
          </a:p>
          <a:p>
            <a:pPr marL="457200" lvl="1" indent="0" hangingPunct="0">
              <a:lnSpc>
                <a:spcPct val="110000"/>
              </a:lnSpc>
              <a:buNone/>
            </a:pPr>
            <a:r>
              <a:rPr lang="cs-CZ" dirty="0"/>
              <a:t>	(M. Weber, </a:t>
            </a:r>
            <a:r>
              <a:rPr lang="cs-CZ" i="1" dirty="0"/>
              <a:t>Metodologie, sociologie, politika</a:t>
            </a:r>
            <a:r>
              <a:rPr lang="cs-CZ" dirty="0"/>
              <a:t>. Praha: 1998, str. 122)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2504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Max Weber – Odkouzlení světa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cs-CZ" dirty="0"/>
              <a:t>„ všechny přírodní vědy nám dávají odpověď pouze na otázku, co mámě dělat, jestliže chceme život technicky ovládnout. </a:t>
            </a:r>
            <a:r>
              <a:rPr lang="cs-CZ" i="1" dirty="0"/>
              <a:t>Ale zda jej technicky máme a chceme ovládnout</a:t>
            </a:r>
            <a:r>
              <a:rPr lang="cs-CZ" dirty="0"/>
              <a:t> a zda to vůbec má nějaký smysl – to buď odsouvají, anebo pro své účely předpokládají.“ </a:t>
            </a:r>
          </a:p>
          <a:p>
            <a:pPr hangingPunct="0"/>
            <a:r>
              <a:rPr lang="cs-CZ" dirty="0"/>
              <a:t> </a:t>
            </a:r>
          </a:p>
          <a:p>
            <a:pPr marL="457200" lvl="1" indent="0" hangingPunct="0">
              <a:lnSpc>
                <a:spcPct val="110000"/>
              </a:lnSpc>
              <a:buNone/>
            </a:pPr>
            <a:r>
              <a:rPr lang="cs-CZ" dirty="0"/>
              <a:t>	(M. Weber, </a:t>
            </a:r>
            <a:r>
              <a:rPr lang="cs-CZ" i="1" dirty="0"/>
              <a:t>Metodologie, sociologie, politika</a:t>
            </a:r>
            <a:r>
              <a:rPr lang="cs-CZ" dirty="0"/>
              <a:t>. Praha: 1998, str. 123)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45648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0-Myšlenkový svět novověku od Koperníka po Kanta - úvodní hodina  - pro 2022[20231002164802317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1237</Words>
  <Application>Microsoft Office PowerPoint</Application>
  <PresentationFormat>Širokoúhlá obrazovka</PresentationFormat>
  <Paragraphs>111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Myšlenkový svět novověku od Koperníka po Kanta   - úvodní hodina - </vt:lpstr>
      <vt:lpstr>Podmínky zakončení kurzu</vt:lpstr>
      <vt:lpstr>Příklad otázek závěrečného testu</vt:lpstr>
      <vt:lpstr>Cíle kurzu</vt:lpstr>
      <vt:lpstr>1. cíl: pochopit naši dnešní důvěru v to, že věda odhaluje skutečnost samotnou. </vt:lpstr>
      <vt:lpstr>Důsledky prohlášení kalkulující racionality za jediný zdroj věrohodného poznání</vt:lpstr>
      <vt:lpstr>Max Weber – Odkouzlení světa</vt:lpstr>
      <vt:lpstr>Max Weber – Odkouzlení světa</vt:lpstr>
      <vt:lpstr>Max Weber – Odkouzlení světa</vt:lpstr>
      <vt:lpstr>2. cíl: vyložit filosofii v kontextu</vt:lpstr>
      <vt:lpstr>Aristotelsko-ptolemaiovská koncepce kosmu</vt:lpstr>
      <vt:lpstr>Od uzavřeného světa k nekonečnému universu</vt:lpstr>
      <vt:lpstr>3. cíl: odhalit původ moderního sebe-pojetí člověka</vt:lpstr>
      <vt:lpstr>Rozdělení skutečnosti na dva řády</vt:lpstr>
      <vt:lpstr>Velké rozdělení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Myšlenkový svět novověku od Koperníka po Kanta</dc:title>
  <dc:creator>Ondrej Svec</dc:creator>
  <cp:lastModifiedBy>Švec, Ondřej</cp:lastModifiedBy>
  <cp:revision>51</cp:revision>
  <dcterms:created xsi:type="dcterms:W3CDTF">2014-10-06T08:35:57Z</dcterms:created>
  <dcterms:modified xsi:type="dcterms:W3CDTF">2024-10-02T11:10:59Z</dcterms:modified>
</cp:coreProperties>
</file>