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58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81E0A-EBB9-4451-AA34-0A002EC22752}" type="datetimeFigureOut">
              <a:rPr lang="en-US" smtClean="0"/>
              <a:pPr/>
              <a:t>11/3/2015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1F3C8-AB55-4483-AC6B-DBAB51EB385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reported effect size in psychology is around </a:t>
            </a:r>
            <a:r>
              <a:rPr lang="en-US" i="1" dirty="0" smtClean="0"/>
              <a:t>r</a:t>
            </a:r>
            <a:r>
              <a:rPr lang="en-US" dirty="0" smtClean="0"/>
              <a:t> = .21 (Richard, Bond, &amp; Stokes-</a:t>
            </a:r>
            <a:r>
              <a:rPr lang="en-US" dirty="0" err="1" smtClean="0"/>
              <a:t>Zoota</a:t>
            </a:r>
            <a:r>
              <a:rPr lang="en-US" dirty="0" smtClean="0"/>
              <a:t>, 2003)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CB6EA-6B91-4233-9795-D9D69EE7B512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D747-B12D-46D2-B6E0-3D6CBDD39773}" type="datetimeFigureOut">
              <a:rPr lang="en-US" smtClean="0"/>
              <a:pPr/>
              <a:t>11/3/2015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D51-9453-45C2-9C7E-A8EEEA1724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D747-B12D-46D2-B6E0-3D6CBDD39773}" type="datetimeFigureOut">
              <a:rPr lang="en-US" smtClean="0"/>
              <a:pPr/>
              <a:t>11/3/2015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D51-9453-45C2-9C7E-A8EEEA1724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D747-B12D-46D2-B6E0-3D6CBDD39773}" type="datetimeFigureOut">
              <a:rPr lang="en-US" smtClean="0"/>
              <a:pPr/>
              <a:t>11/3/2015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D51-9453-45C2-9C7E-A8EEEA1724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D747-B12D-46D2-B6E0-3D6CBDD39773}" type="datetimeFigureOut">
              <a:rPr lang="en-US" smtClean="0"/>
              <a:pPr/>
              <a:t>11/3/2015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D51-9453-45C2-9C7E-A8EEEA1724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D747-B12D-46D2-B6E0-3D6CBDD39773}" type="datetimeFigureOut">
              <a:rPr lang="en-US" smtClean="0"/>
              <a:pPr/>
              <a:t>11/3/2015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D51-9453-45C2-9C7E-A8EEEA1724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D747-B12D-46D2-B6E0-3D6CBDD39773}" type="datetimeFigureOut">
              <a:rPr lang="en-US" smtClean="0"/>
              <a:pPr/>
              <a:t>11/3/2015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D51-9453-45C2-9C7E-A8EEEA1724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D747-B12D-46D2-B6E0-3D6CBDD39773}" type="datetimeFigureOut">
              <a:rPr lang="en-US" smtClean="0"/>
              <a:pPr/>
              <a:t>11/3/2015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D51-9453-45C2-9C7E-A8EEEA1724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D747-B12D-46D2-B6E0-3D6CBDD39773}" type="datetimeFigureOut">
              <a:rPr lang="en-US" smtClean="0"/>
              <a:pPr/>
              <a:t>11/3/2015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D51-9453-45C2-9C7E-A8EEEA1724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D747-B12D-46D2-B6E0-3D6CBDD39773}" type="datetimeFigureOut">
              <a:rPr lang="en-US" smtClean="0"/>
              <a:pPr/>
              <a:t>11/3/2015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D51-9453-45C2-9C7E-A8EEEA1724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D747-B12D-46D2-B6E0-3D6CBDD39773}" type="datetimeFigureOut">
              <a:rPr lang="en-US" smtClean="0"/>
              <a:pPr/>
              <a:t>11/3/2015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D51-9453-45C2-9C7E-A8EEEA1724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D747-B12D-46D2-B6E0-3D6CBDD39773}" type="datetimeFigureOut">
              <a:rPr lang="en-US" smtClean="0"/>
              <a:pPr/>
              <a:t>11/3/2015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D51-9453-45C2-9C7E-A8EEEA1724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ED747-B12D-46D2-B6E0-3D6CBDD39773}" type="datetimeFigureOut">
              <a:rPr lang="en-US" smtClean="0"/>
              <a:pPr/>
              <a:t>11/3/2015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CCD51-9453-45C2-9C7E-A8EEEA1724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bellcollaboration.org/escalc/html/EffectSizeCalculator-SMD-main.php" TargetMode="External"/><Relationship Id="rId2" Type="http://schemas.openxmlformats.org/officeDocument/2006/relationships/hyperlink" Target="http://www.polyu.edu.hk/mm/effectsizefaqs/calculator/calculato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assarstats.net/rdiff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476875" cy="654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561069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velikost</a:t>
            </a:r>
            <a:r>
              <a:rPr lang="en-US" dirty="0"/>
              <a:t> </a:t>
            </a:r>
            <a:r>
              <a:rPr lang="en-US" dirty="0" err="1"/>
              <a:t>effectu</a:t>
            </a:r>
            <a:endParaRPr lang="en-US" dirty="0"/>
          </a:p>
          <a:p>
            <a:r>
              <a:rPr lang="en-US" dirty="0"/>
              <a:t>     </a:t>
            </a:r>
            <a:r>
              <a:rPr lang="en-US" dirty="0">
                <a:hlinkClick r:id="rId2"/>
              </a:rPr>
              <a:t>http://www.polyu.edu.hk/mm/effectsizefaqs/calculator/calculator.html</a:t>
            </a:r>
            <a:endParaRPr lang="en-US" dirty="0"/>
          </a:p>
          <a:p>
            <a:r>
              <a:rPr lang="en-US" dirty="0"/>
              <a:t>     </a:t>
            </a:r>
            <a:r>
              <a:rPr lang="en-US" dirty="0">
                <a:hlinkClick r:id="rId3"/>
              </a:rPr>
              <a:t>http://www.campbellcollaboration.org/escalc/html/EffectSizeCalculator-SMD-main.php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     test </a:t>
            </a:r>
            <a:r>
              <a:rPr lang="en-US" dirty="0" err="1"/>
              <a:t>významnosti</a:t>
            </a:r>
            <a:r>
              <a:rPr lang="en-US" dirty="0"/>
              <a:t> </a:t>
            </a:r>
            <a:r>
              <a:rPr lang="en-US" dirty="0" err="1" smtClean="0"/>
              <a:t>rozdílu</a:t>
            </a:r>
            <a:r>
              <a:rPr lang="en-US" dirty="0" smtClean="0"/>
              <a:t> </a:t>
            </a:r>
            <a:r>
              <a:rPr lang="en-US" dirty="0" err="1" smtClean="0"/>
              <a:t>korel</a:t>
            </a:r>
            <a:r>
              <a:rPr lang="en-US" dirty="0" smtClean="0"/>
              <a:t>. </a:t>
            </a:r>
            <a:r>
              <a:rPr lang="en-US" dirty="0" err="1" smtClean="0"/>
              <a:t>koef</a:t>
            </a:r>
            <a:r>
              <a:rPr lang="en-US" dirty="0" smtClean="0"/>
              <a:t>.</a:t>
            </a:r>
            <a:r>
              <a:rPr lang="en-US" dirty="0"/>
              <a:t> </a:t>
            </a:r>
            <a:r>
              <a:rPr lang="en-US" dirty="0">
                <a:hlinkClick r:id="rId4"/>
              </a:rPr>
              <a:t>http://vassarstats.net/rdiff.html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817283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vzorku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size</a:t>
            </a:r>
            <a:r>
              <a:rPr lang="cs-CZ" dirty="0" smtClean="0"/>
              <a:t> (</a:t>
            </a:r>
            <a:r>
              <a:rPr lang="cs-CZ" dirty="0" err="1" smtClean="0"/>
              <a:t>Cohenovo</a:t>
            </a:r>
            <a:r>
              <a:rPr lang="cs-CZ" dirty="0" smtClean="0"/>
              <a:t> </a:t>
            </a:r>
            <a:r>
              <a:rPr lang="cs-CZ" i="1" dirty="0" smtClean="0"/>
              <a:t>d)</a:t>
            </a:r>
            <a:endParaRPr lang="cs-CZ" dirty="0"/>
          </a:p>
        </p:txBody>
      </p:sp>
      <p:pic>
        <p:nvPicPr>
          <p:cNvPr id="19458" name="Picture 2" descr="http://2.bp.blogspot.com/-XIVRshfHGds/UQcquEctISI/AAAAAAAAGHk/KbuzeIlkjLs/s1600/cohens+d.png"/>
          <p:cNvPicPr>
            <a:picLocks noChangeAspect="1" noChangeArrowheads="1"/>
          </p:cNvPicPr>
          <p:nvPr/>
        </p:nvPicPr>
        <p:blipFill>
          <a:blip r:embed="rId2" cstate="print"/>
          <a:srcRect l="49898"/>
          <a:stretch>
            <a:fillRect/>
          </a:stretch>
        </p:blipFill>
        <p:spPr bwMode="auto">
          <a:xfrm>
            <a:off x="4572000" y="2438400"/>
            <a:ext cx="4590765" cy="3733800"/>
          </a:xfrm>
          <a:prstGeom prst="rect">
            <a:avLst/>
          </a:prstGeom>
          <a:noFill/>
        </p:spPr>
      </p:pic>
      <p:pic>
        <p:nvPicPr>
          <p:cNvPr id="19460" name="Picture 4" descr="http://mathewmitchell.net/zwarehouse/effectsize/cohendformul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461" y="2724149"/>
            <a:ext cx="4236339" cy="18478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81200" y="6396335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vizualizace na http://rpsychologist.com/d3/cohend/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529" y="685800"/>
            <a:ext cx="8889471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Statistická síla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r>
              <a:rPr lang="cs-CZ" dirty="0" smtClean="0"/>
              <a:t>http://powerandsamplesize.com/Calculators/Compare-2-Means/2-Sample-Equality</a:t>
            </a:r>
            <a:endParaRPr lang="cs-CZ" dirty="0"/>
          </a:p>
        </p:txBody>
      </p:sp>
      <p:pic>
        <p:nvPicPr>
          <p:cNvPr id="23554" name="Picture 2" descr="http://epiville.ccnmtl.columbia.edu/assets/images/effectsize_sample_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523875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dirty="0" smtClean="0"/>
              <a:t>Příklady </a:t>
            </a:r>
            <a:r>
              <a:rPr lang="cs-CZ" i="1" dirty="0" smtClean="0"/>
              <a:t>d</a:t>
            </a:r>
            <a:r>
              <a:rPr lang="cs-CZ" dirty="0" smtClean="0"/>
              <a:t> u „triviálních“ vztahů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2530" name="AutoShape 2" descr="http://datacolada.org/wp-content/uploads/2014/04/wpid-MTurkSix.png"/>
          <p:cNvSpPr>
            <a:spLocks noChangeAspect="1" noChangeArrowheads="1"/>
          </p:cNvSpPr>
          <p:nvPr/>
        </p:nvSpPr>
        <p:spPr bwMode="auto">
          <a:xfrm>
            <a:off x="155575" y="-2057400"/>
            <a:ext cx="672465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2532" name="Picture 4" descr="http://datacolada.org/wp-content/uploads/2014/04/wpid-MTurkS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47750"/>
            <a:ext cx="9115637" cy="581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nicebread.de/WP/wp-content/uploads/2014/05/Bildschirmfoto-2014-05-07-um-07.14.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4546" y="4124324"/>
            <a:ext cx="4029454" cy="2733676"/>
          </a:xfrm>
          <a:prstGeom prst="rect">
            <a:avLst/>
          </a:prstGeom>
          <a:noFill/>
        </p:spPr>
      </p:pic>
      <p:pic>
        <p:nvPicPr>
          <p:cNvPr id="16388" name="Picture 4" descr="http://datacolada.org/wp-content/uploads/2014/09/f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488451" cy="4267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icebread.de/WP/wp-content/uploads/2013/06/evolDemo.jpg"/>
          <p:cNvPicPr>
            <a:picLocks noChangeAspect="1" noChangeArrowheads="1"/>
          </p:cNvPicPr>
          <p:nvPr/>
        </p:nvPicPr>
        <p:blipFill>
          <a:blip r:embed="rId3" cstate="print"/>
          <a:srcRect l="1687" t="2778" b="1389"/>
          <a:stretch>
            <a:fillRect/>
          </a:stretch>
        </p:blipFill>
        <p:spPr bwMode="auto">
          <a:xfrm>
            <a:off x="0" y="761999"/>
            <a:ext cx="9144000" cy="5414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362200"/>
            <a:ext cx="6324600" cy="2057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/>
                </a:solidFill>
              </a:rPr>
              <a:t>velká studie nezaručuje </a:t>
            </a:r>
            <a:r>
              <a:rPr lang="cs-CZ" sz="4000" dirty="0" err="1" smtClean="0">
                <a:solidFill>
                  <a:schemeClr val="tx1"/>
                </a:solidFill>
              </a:rPr>
              <a:t>zobecnitelnost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 smtClean="0">
                <a:solidFill>
                  <a:schemeClr val="tx1"/>
                </a:solidFill>
              </a:rPr>
              <a:t>výsledků!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57</Words>
  <Application>Microsoft Office PowerPoint</Application>
  <PresentationFormat>On-screen Show (4:3)</PresentationFormat>
  <Paragraphs>13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Velikost vzorku</vt:lpstr>
      <vt:lpstr>Slide 4</vt:lpstr>
      <vt:lpstr>Statistická síla</vt:lpstr>
      <vt:lpstr>Příklady d u „triviálních“ vztahů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Marek Vranka</dc:creator>
  <cp:lastModifiedBy>Marek Vranka</cp:lastModifiedBy>
  <cp:revision>16</cp:revision>
  <dcterms:created xsi:type="dcterms:W3CDTF">2015-03-11T10:29:12Z</dcterms:created>
  <dcterms:modified xsi:type="dcterms:W3CDTF">2015-03-11T13:04:51Z</dcterms:modified>
</cp:coreProperties>
</file>