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835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FA08FA77-033E-4861-8BA8-93FEB56B6981}" type="datetimeFigureOut">
              <a:rPr lang="cs-CZ" smtClean="0"/>
              <a:pPr/>
              <a:t>16.12.2014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899CCCCC-4D3E-4E11-A603-FBDE5E74B8C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Hana KONEČNÁ, Kateřina Papoušková</a:t>
            </a:r>
            <a:endParaRPr lang="cs-CZ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CESTA (THE JOURNEY)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857224" y="2643182"/>
            <a:ext cx="7858180" cy="2786082"/>
          </a:xfrm>
        </p:spPr>
        <p:txBody>
          <a:bodyPr>
            <a:normAutofit/>
          </a:bodyPr>
          <a:lstStyle/>
          <a:p>
            <a:r>
              <a:rPr lang="cs-CZ" dirty="0" smtClean="0"/>
              <a:t>Cesta pro děti – vedoucí se mohou naučit během večerní porady</a:t>
            </a:r>
          </a:p>
          <a:p>
            <a:r>
              <a:rPr lang="cs-CZ" dirty="0" smtClean="0"/>
              <a:t>-paní </a:t>
            </a:r>
            <a:r>
              <a:rPr lang="cs-CZ" dirty="0" err="1" smtClean="0"/>
              <a:t>simona</a:t>
            </a:r>
            <a:r>
              <a:rPr lang="cs-CZ" dirty="0" smtClean="0"/>
              <a:t> vidí výsledky s dětmi po prvním sezení</a:t>
            </a:r>
          </a:p>
          <a:p>
            <a:r>
              <a:rPr lang="cs-CZ" dirty="0" smtClean="0"/>
              <a:t>-vlídná, vyrovnaná paní schopná přijímat odlišné názory, schopná vyjít s obtížnými dětskými klienty a schopná vyrovnat se s ne úplně přijímajícím kolektivem dospělých vedoucích</a:t>
            </a:r>
            <a:endParaRPr 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zkušenost - Katka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Spolužačky příběh</a:t>
            </a:r>
            <a:endParaRPr lang="cs-CZ" dirty="0"/>
          </a:p>
          <a:p>
            <a:r>
              <a:rPr lang="cs-CZ" dirty="0" smtClean="0"/>
              <a:t>Kamarádka uvěřila v zázračnou terapeutickou metodu a rozhodla se ukončit konvenční léčbu. Důsledek byl bohužel fatální.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zkušenost - Hanka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Maily terapeutům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1582341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 smtClean="0"/>
              <a:t>Vážený pane inženýre,</a:t>
            </a:r>
          </a:p>
          <a:p>
            <a:r>
              <a:rPr lang="cs-CZ" dirty="0" smtClean="0"/>
              <a:t>vaše jméno jsem našla na stránkách... v souvislosti s </a:t>
            </a:r>
            <a:r>
              <a:rPr lang="cs-CZ" dirty="0" err="1" smtClean="0"/>
              <a:t>Brandou</a:t>
            </a:r>
            <a:r>
              <a:rPr lang="cs-CZ" dirty="0" smtClean="0"/>
              <a:t> </a:t>
            </a:r>
            <a:r>
              <a:rPr lang="cs-CZ" dirty="0" err="1" smtClean="0"/>
              <a:t>Bays</a:t>
            </a:r>
            <a:r>
              <a:rPr lang="cs-CZ" dirty="0" smtClean="0"/>
              <a:t> a Cestou. O tuto metodu se velice zajímám a chtěla jsem se zeptat, jaké s tím máte zkušenosti vy. Stalo se ve Vašem životě něco, co by stálo v souvislosti s Cestou za zmínku? Jaký vliv to má na pacienty? Paní </a:t>
            </a:r>
            <a:r>
              <a:rPr lang="cs-CZ" dirty="0" err="1" smtClean="0"/>
              <a:t>Bays</a:t>
            </a:r>
            <a:r>
              <a:rPr lang="cs-CZ" dirty="0" smtClean="0"/>
              <a:t> psala, že si pomocí této metody vyléčila tumor. Máte podobnou zkušenost? Dále by mě zajímala buněčná paměť. Jak přesně to s procesem léčby souvisí a kde se o buněčné paměti mohu ještě dočíst?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…odpovědi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většinou překvapivě rychlé</a:t>
            </a:r>
          </a:p>
          <a:p>
            <a:r>
              <a:rPr lang="cs-CZ" dirty="0" smtClean="0"/>
              <a:t>velmi vlídné</a:t>
            </a:r>
          </a:p>
          <a:p>
            <a:r>
              <a:rPr lang="cs-CZ" dirty="0" smtClean="0"/>
              <a:t>kromě jedné nijak nevnucovaly žádnou placenou službu (konzultace, seminář,..)</a:t>
            </a:r>
          </a:p>
          <a:p>
            <a:r>
              <a:rPr lang="cs-CZ" dirty="0" smtClean="0"/>
              <a:t>přiznávaly neúspěch (nevyléčení rakoviny), ale chápaly jej jako „výjimku potvrzující pravidlo“</a:t>
            </a:r>
          </a:p>
          <a:p>
            <a:r>
              <a:rPr lang="cs-CZ" dirty="0" smtClean="0"/>
              <a:t>na konkrétní otázky např. ohledně buněčné paměti byly odpovědi mlhavé, pokud jsme poprosily o zdroje, často jsme je dostaly, ale vždy jsme se dostaly k tomu, že původní výzkumy daný, námi oslovený, terapeut nečetl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Funkční složky a přínosy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Rizika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Terapeuté</a:t>
            </a:r>
            <a:r>
              <a:rPr lang="cs-CZ" dirty="0" smtClean="0"/>
              <a:t>, se kterými jsme navázaly komunikaci, se zdáli milí a do ničeho nás nenutili</a:t>
            </a:r>
          </a:p>
          <a:p>
            <a:r>
              <a:rPr lang="cs-CZ" dirty="0" smtClean="0"/>
              <a:t>Mnoho metod popsaných v Cestě je nepochybně funkčních – prvky </a:t>
            </a:r>
            <a:r>
              <a:rPr lang="cs-CZ" dirty="0" err="1" smtClean="0"/>
              <a:t>mindfullness</a:t>
            </a:r>
            <a:r>
              <a:rPr lang="cs-CZ" dirty="0" smtClean="0"/>
              <a:t>, přijetí emocí, imaginace, chápání svého těla jako z podstaty zdravého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Odmítání medicínské léčby rakoviny!!!</a:t>
            </a:r>
          </a:p>
          <a:p>
            <a:r>
              <a:rPr lang="cs-CZ" dirty="0" smtClean="0"/>
              <a:t>Nesplnitelná očekávání (úspěchy v psychoterapii dětí s problémy v chování viditelné po prvním sezení)</a:t>
            </a:r>
          </a:p>
          <a:p>
            <a:r>
              <a:rPr lang="cs-CZ" dirty="0" smtClean="0"/>
              <a:t>Klienti platí velké sumy peněz za speciální metodu, která ale neexistuje – jde jen o mix známých technik a skvělý </a:t>
            </a:r>
            <a:r>
              <a:rPr lang="cs-CZ" dirty="0" smtClean="0"/>
              <a:t>marketing</a:t>
            </a:r>
          </a:p>
          <a:p>
            <a:r>
              <a:rPr lang="cs-CZ" dirty="0" smtClean="0"/>
              <a:t>Metoda prezentována jako celosvětově </a:t>
            </a:r>
            <a:r>
              <a:rPr lang="cs-CZ" smtClean="0"/>
              <a:t>uznávaná </a:t>
            </a: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a rizika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PREZENTACE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 smtClean="0"/>
              <a:t>V knize Cesta ani na webech, které jsme pročítaly, jme nenalezly podstatné jméno označující, co vlastně Cesta je – zdroje dávají nepřímo vytušit, že jde o nějakou formu terapie (lze se stát terapeutem),  učení či životní filosofie. 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Popis metody</a:t>
            </a:r>
          </a:p>
          <a:p>
            <a:r>
              <a:rPr lang="cs-CZ" dirty="0" smtClean="0"/>
              <a:t>Vznik - kniha Cesta</a:t>
            </a:r>
          </a:p>
          <a:p>
            <a:r>
              <a:rPr lang="cs-CZ" dirty="0" smtClean="0"/>
              <a:t>Lidé</a:t>
            </a:r>
          </a:p>
          <a:p>
            <a:r>
              <a:rPr lang="cs-CZ" dirty="0" smtClean="0"/>
              <a:t>Hlavní východiska</a:t>
            </a:r>
          </a:p>
          <a:p>
            <a:r>
              <a:rPr lang="cs-CZ" dirty="0" smtClean="0"/>
              <a:t>Výsledky výzkumů</a:t>
            </a:r>
          </a:p>
          <a:p>
            <a:r>
              <a:rPr lang="cs-CZ" dirty="0" smtClean="0"/>
              <a:t>Maily terapeutů</a:t>
            </a:r>
          </a:p>
          <a:p>
            <a:r>
              <a:rPr lang="cs-CZ" dirty="0" smtClean="0"/>
              <a:t>Naše osobní zkušenost</a:t>
            </a:r>
          </a:p>
          <a:p>
            <a:r>
              <a:rPr lang="cs-CZ" dirty="0" smtClean="0"/>
              <a:t>Přínosy a rizika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Představte si, že jdete uvnitř svého těla a pozorujete</a:t>
            </a:r>
          </a:p>
          <a:p>
            <a:r>
              <a:rPr lang="cs-CZ" dirty="0" smtClean="0"/>
              <a:t>Najděte místo, které se od zbytku těla liší</a:t>
            </a:r>
          </a:p>
          <a:p>
            <a:r>
              <a:rPr lang="cs-CZ" dirty="0" smtClean="0"/>
              <a:t>Vybavte si vzpomínku, která se s ním pojí</a:t>
            </a:r>
          </a:p>
          <a:p>
            <a:r>
              <a:rPr lang="cs-CZ" dirty="0" smtClean="0"/>
              <a:t>Co by vaše mladší já potřebovalo, aby událost pro něj nebyla zraňující?...</a:t>
            </a:r>
          </a:p>
          <a:p>
            <a:r>
              <a:rPr lang="cs-CZ" dirty="0" smtClean="0"/>
              <a:t>Představte si, že sedíte kolem ohně spolu se svým mladším já i všemi dalšími aktéry – bavíte se tak, aby každý pochopil proč kdo co dělal/řekl…</a:t>
            </a:r>
          </a:p>
          <a:p>
            <a:r>
              <a:rPr lang="cs-CZ" dirty="0" smtClean="0"/>
              <a:t>Hledejte další místo..vzpomínku…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Vznik – kniha Cesta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autorka si sama (pomocí </a:t>
            </a:r>
            <a:r>
              <a:rPr lang="cs-CZ" dirty="0" err="1" smtClean="0"/>
              <a:t>raw</a:t>
            </a:r>
            <a:r>
              <a:rPr lang="cs-CZ" dirty="0" smtClean="0"/>
              <a:t> </a:t>
            </a:r>
            <a:r>
              <a:rPr lang="cs-CZ" dirty="0" err="1" smtClean="0"/>
              <a:t>food</a:t>
            </a:r>
            <a:r>
              <a:rPr lang="cs-CZ" dirty="0" smtClean="0"/>
              <a:t> diety, masáží a metodami, které popisuje v knize) vyléčila nádor</a:t>
            </a:r>
          </a:p>
          <a:p>
            <a:r>
              <a:rPr lang="cs-CZ" dirty="0" smtClean="0"/>
              <a:t>vnitřní krvácení zastavila okamžitě (metodou </a:t>
            </a:r>
            <a:r>
              <a:rPr lang="cs-CZ" dirty="0" err="1" smtClean="0"/>
              <a:t>neurolingvistického</a:t>
            </a:r>
            <a:r>
              <a:rPr lang="cs-CZ" dirty="0" smtClean="0"/>
              <a:t> programování – blíže nespecifikováno)</a:t>
            </a:r>
          </a:p>
          <a:p>
            <a:r>
              <a:rPr lang="cs-CZ" dirty="0" smtClean="0"/>
              <a:t>nádoru o velikosti basketbalového </a:t>
            </a:r>
            <a:r>
              <a:rPr lang="cs-CZ" dirty="0" err="1" smtClean="0"/>
              <a:t>míče</a:t>
            </a:r>
            <a:r>
              <a:rPr lang="cs-CZ" dirty="0" smtClean="0">
                <a:sym typeface="Wingdings" pitchFamily="2" charset="2"/>
              </a:rPr>
              <a:t> se zbavila během 6 týdnů tím, že se vyrovnávala s emocionálními zážitky v minulosti, čistila tak buněčnou </a:t>
            </a:r>
            <a:r>
              <a:rPr lang="cs-CZ" dirty="0" err="1" smtClean="0">
                <a:sym typeface="Wingdings" pitchFamily="2" charset="2"/>
              </a:rPr>
              <a:t>pamět</a:t>
            </a:r>
            <a:r>
              <a:rPr lang="cs-CZ" dirty="0" smtClean="0">
                <a:sym typeface="Wingdings" pitchFamily="2" charset="2"/>
              </a:rPr>
              <a:t> a napojila se na „zdroj“ (=ta síla, která způsobuje růst vlasů a tlukot srdce)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BRANDON BAYS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autorka knihy Cesta a zakladatelka metody</a:t>
            </a:r>
            <a:endParaRPr lang="cs-CZ" dirty="0"/>
          </a:p>
        </p:txBody>
      </p:sp>
      <p:pic>
        <p:nvPicPr>
          <p:cNvPr id="9" name="Zástupný symbol pro obrázek 8" descr="brandon buh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4647" b="24647"/>
          <a:stretch>
            <a:fillRect/>
          </a:stretch>
        </p:blipFill>
        <p:spPr>
          <a:xfrm>
            <a:off x="3000372" y="609599"/>
            <a:ext cx="5939536" cy="43195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Vzdělání: odbornice v oblasti zdraví duše a těla</a:t>
            </a:r>
          </a:p>
          <a:p>
            <a:endParaRPr lang="cs-CZ" dirty="0" smtClean="0"/>
          </a:p>
          <a:p>
            <a:r>
              <a:rPr lang="cs-CZ" dirty="0" smtClean="0"/>
              <a:t>Zaměstnání: pořádá semináře v oblasti zdraví duše a těla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ANTHONY ROBBINS</a:t>
            </a:r>
            <a:br>
              <a:rPr lang="cs-CZ" dirty="0" smtClean="0"/>
            </a:br>
            <a:r>
              <a:rPr lang="cs-CZ" sz="1800" dirty="0" smtClean="0"/>
              <a:t>autorka se na něj v knize cesta několikrát odvolává, jeho doporučení je na úvodní </a:t>
            </a:r>
            <a:r>
              <a:rPr lang="cs-CZ" sz="1800" dirty="0" err="1" smtClean="0"/>
              <a:t>strance</a:t>
            </a:r>
            <a:r>
              <a:rPr lang="cs-CZ" sz="1800" dirty="0" smtClean="0"/>
              <a:t> webu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Journey</a:t>
            </a:r>
            <a:endParaRPr lang="cs-CZ" sz="1800" dirty="0"/>
          </a:p>
        </p:txBody>
      </p:sp>
      <p:pic>
        <p:nvPicPr>
          <p:cNvPr id="8" name="Zástupný symbol pro obrázek 7" descr="tonda master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1856" r="11856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2007, he was named in Forbes magazine's "Celebrity 100" list.[1] Forbes estimated that Robbins earned approximately $30 million USD in that year.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Poblikace</a:t>
            </a:r>
            <a:r>
              <a:rPr lang="cs-CZ" dirty="0" smtClean="0"/>
              <a:t>:</a:t>
            </a:r>
          </a:p>
          <a:p>
            <a:r>
              <a:rPr lang="en-US" dirty="0"/>
              <a:t>Unlimited Power: The New Science Of Personal </a:t>
            </a:r>
            <a:r>
              <a:rPr lang="en-US" dirty="0" smtClean="0"/>
              <a:t>Achievement</a:t>
            </a:r>
            <a:endParaRPr lang="cs-CZ" dirty="0" smtClean="0"/>
          </a:p>
          <a:p>
            <a:r>
              <a:rPr lang="en-US" dirty="0"/>
              <a:t>Awaken the Giant Within: How to Take Immediate Control of Your </a:t>
            </a:r>
            <a:r>
              <a:rPr lang="en-US" dirty="0" smtClean="0"/>
              <a:t>Mental</a:t>
            </a:r>
            <a:r>
              <a:rPr lang="cs-CZ" dirty="0" smtClean="0"/>
              <a:t>, </a:t>
            </a:r>
            <a:r>
              <a:rPr lang="cs-CZ" dirty="0" err="1" smtClean="0"/>
              <a:t>Emotional</a:t>
            </a:r>
            <a:r>
              <a:rPr lang="cs-CZ" dirty="0" smtClean="0"/>
              <a:t>, </a:t>
            </a:r>
            <a:r>
              <a:rPr lang="cs-CZ" dirty="0" err="1" smtClean="0"/>
              <a:t>Physical</a:t>
            </a:r>
            <a:r>
              <a:rPr lang="cs-CZ" dirty="0" smtClean="0"/>
              <a:t> and </a:t>
            </a:r>
            <a:r>
              <a:rPr lang="cs-CZ" dirty="0" err="1" smtClean="0"/>
              <a:t>Financional</a:t>
            </a:r>
            <a:r>
              <a:rPr lang="cs-CZ" dirty="0" smtClean="0"/>
              <a:t> </a:t>
            </a:r>
            <a:r>
              <a:rPr lang="cs-CZ" dirty="0" err="1" smtClean="0"/>
              <a:t>Destiny</a:t>
            </a:r>
            <a:endParaRPr lang="cs-CZ" dirty="0" smtClean="0"/>
          </a:p>
          <a:p>
            <a:r>
              <a:rPr lang="en-US" dirty="0"/>
              <a:t>Giant Steps: Small Changes to Make a Big Difference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DEEPAK CHOPRA</a:t>
            </a:r>
            <a:br>
              <a:rPr lang="cs-CZ" dirty="0" smtClean="0"/>
            </a:br>
            <a:r>
              <a:rPr lang="cs-CZ" sz="1600" dirty="0" smtClean="0"/>
              <a:t> autorka se na něj v knize cesta několikrát odvolává, jeho doporučení je na úvodní </a:t>
            </a:r>
            <a:r>
              <a:rPr lang="cs-CZ" sz="1600" dirty="0" err="1" smtClean="0"/>
              <a:t>strance</a:t>
            </a:r>
            <a:r>
              <a:rPr lang="cs-CZ" sz="1600" dirty="0" smtClean="0"/>
              <a:t> webu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Journey</a:t>
            </a:r>
            <a:endParaRPr lang="cs-CZ" sz="1600" dirty="0"/>
          </a:p>
        </p:txBody>
      </p:sp>
      <p:pic>
        <p:nvPicPr>
          <p:cNvPr id="9" name="Zástupný symbol pro obrázek 8" descr="DEEPAK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7152" r="7152"/>
          <a:stretch>
            <a:fillRect/>
          </a:stretch>
        </p:blipFill>
        <p:spPr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Zástupný symbol pro text 6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 Publikuje v rubrice </a:t>
            </a:r>
            <a:r>
              <a:rPr lang="cs-CZ" i="1" dirty="0"/>
              <a:t>O víře</a:t>
            </a:r>
            <a:r>
              <a:rPr lang="cs-CZ" dirty="0"/>
              <a:t> v San Francisco </a:t>
            </a:r>
            <a:r>
              <a:rPr lang="cs-CZ" dirty="0" err="1"/>
              <a:t>Chronicle</a:t>
            </a:r>
            <a:r>
              <a:rPr lang="cs-CZ" dirty="0"/>
              <a:t> a ve Washington Post, pravidelně přispívá na web Oprah.com , Intent.com a </a:t>
            </a:r>
            <a:r>
              <a:rPr lang="cs-CZ" dirty="0" err="1"/>
              <a:t>Huffington</a:t>
            </a:r>
            <a:r>
              <a:rPr lang="cs-CZ" dirty="0"/>
              <a:t> Post. Napsal více než 75 knih, které byly přeloženy do 35 jazyků, a jejichž celosvětový náklad přesáhl 20 milionů výtisků</a:t>
            </a:r>
            <a:r>
              <a:rPr lang="cs-CZ" dirty="0" smtClean="0"/>
              <a:t>.</a:t>
            </a:r>
          </a:p>
          <a:p>
            <a:r>
              <a:rPr lang="cs-CZ" dirty="0"/>
              <a:t> </a:t>
            </a:r>
            <a:r>
              <a:rPr lang="cs-CZ" dirty="0" smtClean="0"/>
              <a:t>Členem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Physicians</a:t>
            </a:r>
            <a:r>
              <a:rPr lang="cs-CZ" dirty="0"/>
              <a:t> (Národní organizace internistů), členem Americké asociace klinických endokrinologů a hostujícím profesorem “</a:t>
            </a:r>
            <a:r>
              <a:rPr lang="cs-CZ" dirty="0" err="1"/>
              <a:t>Executive</a:t>
            </a:r>
            <a:r>
              <a:rPr lang="cs-CZ" dirty="0"/>
              <a:t> </a:t>
            </a:r>
            <a:r>
              <a:rPr lang="cs-CZ" dirty="0" err="1"/>
              <a:t>Programs</a:t>
            </a:r>
            <a:r>
              <a:rPr lang="cs-CZ" dirty="0"/>
              <a:t>” na </a:t>
            </a:r>
            <a:r>
              <a:rPr lang="cs-CZ" dirty="0" err="1"/>
              <a:t>Kellogg</a:t>
            </a:r>
            <a:r>
              <a:rPr lang="cs-CZ" dirty="0"/>
              <a:t>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Management na </a:t>
            </a:r>
            <a:r>
              <a:rPr lang="cs-CZ" dirty="0" err="1"/>
              <a:t>Northwestern</a:t>
            </a:r>
            <a:r>
              <a:rPr lang="cs-CZ" dirty="0"/>
              <a:t> University</a:t>
            </a:r>
            <a:r>
              <a:rPr lang="cs-CZ" dirty="0" smtClean="0"/>
              <a:t>.</a:t>
            </a:r>
          </a:p>
          <a:p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Magazine</a:t>
            </a:r>
            <a:r>
              <a:rPr lang="cs-CZ" dirty="0"/>
              <a:t> </a:t>
            </a:r>
            <a:r>
              <a:rPr lang="cs-CZ" dirty="0" smtClean="0"/>
              <a:t>ho označil </a:t>
            </a:r>
            <a:r>
              <a:rPr lang="cs-CZ" dirty="0" err="1" smtClean="0"/>
              <a:t>zs</a:t>
            </a:r>
            <a:r>
              <a:rPr lang="cs-CZ" dirty="0" smtClean="0"/>
              <a:t> jednoho </a:t>
            </a:r>
            <a:r>
              <a:rPr lang="cs-CZ" dirty="0"/>
              <a:t>ze 100 největších hrdinů a postav století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východiska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Buněčná paměť</a:t>
            </a:r>
          </a:p>
          <a:p>
            <a:r>
              <a:rPr lang="cs-CZ" sz="1800" dirty="0" smtClean="0"/>
              <a:t>Zážitek spojený se silnou emocí (většinou trauma), kterou si v tu dobu nedovolíme projevit, se ukládá do buněčné paměti a způsobuje zhoršení funkce buňky</a:t>
            </a:r>
          </a:p>
          <a:p>
            <a:r>
              <a:rPr lang="cs-CZ" sz="1800" dirty="0" smtClean="0"/>
              <a:t>Možnost vyléčit psychoterapií rakovinu</a:t>
            </a:r>
          </a:p>
          <a:p>
            <a:r>
              <a:rPr lang="cs-CZ" sz="1800" dirty="0" smtClean="0"/>
              <a:t>Transplantace!</a:t>
            </a:r>
          </a:p>
          <a:p>
            <a:r>
              <a:rPr lang="cs-CZ" sz="1800" dirty="0" smtClean="0"/>
              <a:t>Teoretické podklady: „</a:t>
            </a:r>
            <a:r>
              <a:rPr lang="cs-CZ" sz="1800" dirty="0" err="1" smtClean="0"/>
              <a:t>memory</a:t>
            </a:r>
            <a:r>
              <a:rPr lang="cs-CZ" sz="1800" dirty="0" smtClean="0"/>
              <a:t> cell“ (odborný termín pro lymfocyt, který se setkal s antigenem a je připraven při příští infekci adekvátně reagovat), výzkum na buněčnou paměť v jiném významu jsme nenašly</a:t>
            </a:r>
            <a:endParaRPr lang="cs-CZ" sz="1800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cs-CZ" u="sng" dirty="0" smtClean="0"/>
              <a:t>Zdroj</a:t>
            </a:r>
          </a:p>
          <a:p>
            <a:r>
              <a:rPr lang="cs-CZ" sz="1800" dirty="0" smtClean="0"/>
              <a:t>Síla, která </a:t>
            </a:r>
            <a:r>
              <a:rPr lang="cs-CZ" sz="1800" dirty="0" err="1" smtClean="0"/>
              <a:t>zajištuje</a:t>
            </a:r>
            <a:r>
              <a:rPr lang="cs-CZ" sz="1800" dirty="0" smtClean="0"/>
              <a:t> růst vlasů a tlukot srdce</a:t>
            </a:r>
          </a:p>
          <a:p>
            <a:r>
              <a:rPr lang="cs-CZ" sz="1800" dirty="0" smtClean="0"/>
              <a:t>Všeobjímající láska</a:t>
            </a:r>
          </a:p>
          <a:p>
            <a:r>
              <a:rPr lang="cs-CZ" sz="1800" dirty="0" smtClean="0"/>
              <a:t>Můžeme mít k němu zablokovaný přístup vrstvami negativních emocí (v buněčné paměti) – jakmile se skrz ty vrstvy metodou Cesta dostaneme, může zdroj sám zařídit ozdravný proces v těle a např. zničit nádor</a:t>
            </a:r>
          </a:p>
          <a:p>
            <a:r>
              <a:rPr lang="cs-CZ" sz="1800" dirty="0" smtClean="0"/>
              <a:t>Teoretické podklady: princip něčeho mimo naší vůli, chápání apod., co je dobré a řídí náš život – různá náboženství</a:t>
            </a:r>
            <a:endParaRPr lang="cs-CZ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VÝZKUMŮ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cs-CZ" dirty="0" smtClean="0"/>
              <a:t>Nenalezeny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Buněčná paměť podle oslovené terapeutky</a:t>
            </a:r>
          </a:p>
          <a:p>
            <a:r>
              <a:rPr lang="cs-CZ" dirty="0" smtClean="0"/>
              <a:t>Z </a:t>
            </a:r>
            <a:r>
              <a:rPr lang="cs-CZ" dirty="0" err="1"/>
              <a:t>me</a:t>
            </a:r>
            <a:r>
              <a:rPr lang="cs-CZ" dirty="0"/>
              <a:t> osobni </a:t>
            </a:r>
            <a:r>
              <a:rPr lang="cs-CZ" dirty="0" err="1"/>
              <a:t>zkusenosti</a:t>
            </a:r>
            <a:r>
              <a:rPr lang="cs-CZ" dirty="0"/>
              <a:t>, je za </a:t>
            </a:r>
            <a:r>
              <a:rPr lang="cs-CZ" dirty="0" err="1"/>
              <a:t>kazdym</a:t>
            </a:r>
            <a:r>
              <a:rPr lang="cs-CZ" dirty="0"/>
              <a:t> </a:t>
            </a:r>
            <a:r>
              <a:rPr lang="cs-CZ" dirty="0" err="1"/>
              <a:t>problemem</a:t>
            </a:r>
            <a:r>
              <a:rPr lang="cs-CZ" dirty="0"/>
              <a:t> </a:t>
            </a:r>
            <a:r>
              <a:rPr lang="cs-CZ" dirty="0" err="1"/>
              <a:t>ci</a:t>
            </a:r>
            <a:r>
              <a:rPr lang="cs-CZ" dirty="0"/>
              <a:t> nemoci </a:t>
            </a:r>
            <a:r>
              <a:rPr lang="cs-CZ" dirty="0" err="1"/>
              <a:t>minimalne</a:t>
            </a:r>
            <a:r>
              <a:rPr lang="cs-CZ" dirty="0"/>
              <a:t> jedna (a </a:t>
            </a:r>
            <a:r>
              <a:rPr lang="cs-CZ" dirty="0" err="1"/>
              <a:t>vetsinou</a:t>
            </a:r>
            <a:r>
              <a:rPr lang="cs-CZ" dirty="0"/>
              <a:t> i </a:t>
            </a:r>
            <a:r>
              <a:rPr lang="cs-CZ" dirty="0" err="1"/>
              <a:t>vic</a:t>
            </a:r>
            <a:r>
              <a:rPr lang="cs-CZ" dirty="0"/>
              <a:t> </a:t>
            </a:r>
            <a:r>
              <a:rPr lang="cs-CZ" dirty="0" err="1"/>
              <a:t>nez</a:t>
            </a:r>
            <a:r>
              <a:rPr lang="cs-CZ" dirty="0"/>
              <a:t> jedna) </a:t>
            </a:r>
            <a:r>
              <a:rPr lang="cs-CZ" dirty="0" err="1"/>
              <a:t>bunecna</a:t>
            </a:r>
            <a:r>
              <a:rPr lang="cs-CZ" dirty="0"/>
              <a:t> </a:t>
            </a:r>
            <a:r>
              <a:rPr lang="cs-CZ" dirty="0" err="1"/>
              <a:t>vzpominka</a:t>
            </a:r>
            <a:r>
              <a:rPr lang="cs-CZ" dirty="0"/>
              <a:t>, </a:t>
            </a:r>
            <a:r>
              <a:rPr lang="cs-CZ" dirty="0" err="1"/>
              <a:t>ktera</a:t>
            </a:r>
            <a:r>
              <a:rPr lang="cs-CZ" dirty="0"/>
              <a:t> je spojena s </a:t>
            </a:r>
            <a:r>
              <a:rPr lang="cs-CZ" dirty="0" err="1"/>
              <a:t>urcitou</a:t>
            </a:r>
            <a:r>
              <a:rPr lang="cs-CZ" dirty="0"/>
              <a:t> zablokovanou emoci. </a:t>
            </a:r>
            <a:r>
              <a:rPr lang="cs-CZ" dirty="0" err="1"/>
              <a:t>Behem</a:t>
            </a:r>
            <a:r>
              <a:rPr lang="cs-CZ" dirty="0"/>
              <a:t> procesu se uvolni </a:t>
            </a:r>
            <a:r>
              <a:rPr lang="cs-CZ" dirty="0" err="1"/>
              <a:t>dana</a:t>
            </a:r>
            <a:r>
              <a:rPr lang="cs-CZ" dirty="0"/>
              <a:t> emoce a </a:t>
            </a:r>
            <a:r>
              <a:rPr lang="cs-CZ" dirty="0" err="1"/>
              <a:t>take</a:t>
            </a:r>
            <a:r>
              <a:rPr lang="cs-CZ" dirty="0"/>
              <a:t> se </a:t>
            </a:r>
            <a:r>
              <a:rPr lang="cs-CZ" dirty="0" err="1"/>
              <a:t>uzdravi</a:t>
            </a:r>
            <a:r>
              <a:rPr lang="cs-CZ" dirty="0"/>
              <a:t> </a:t>
            </a:r>
            <a:r>
              <a:rPr lang="cs-CZ" dirty="0" err="1"/>
              <a:t>dana</a:t>
            </a:r>
            <a:r>
              <a:rPr lang="cs-CZ" dirty="0"/>
              <a:t> </a:t>
            </a:r>
            <a:r>
              <a:rPr lang="cs-CZ" dirty="0" err="1"/>
              <a:t>vzpominka</a:t>
            </a:r>
            <a:r>
              <a:rPr lang="cs-CZ" dirty="0"/>
              <a:t> plus </a:t>
            </a:r>
            <a:r>
              <a:rPr lang="cs-CZ" dirty="0" err="1"/>
              <a:t>dalsi</a:t>
            </a:r>
            <a:r>
              <a:rPr lang="cs-CZ" dirty="0"/>
              <a:t> bloky, </a:t>
            </a:r>
            <a:r>
              <a:rPr lang="cs-CZ" dirty="0" err="1"/>
              <a:t>ktere</a:t>
            </a:r>
            <a:r>
              <a:rPr lang="cs-CZ" dirty="0"/>
              <a:t> jsou s danou </a:t>
            </a:r>
            <a:r>
              <a:rPr lang="cs-CZ" dirty="0" err="1"/>
              <a:t>vzpominkou</a:t>
            </a:r>
            <a:r>
              <a:rPr lang="cs-CZ" dirty="0"/>
              <a:t> </a:t>
            </a:r>
            <a:r>
              <a:rPr lang="cs-CZ" dirty="0" err="1"/>
              <a:t>spojene</a:t>
            </a:r>
            <a:r>
              <a:rPr lang="cs-CZ" dirty="0"/>
              <a:t>, a to </a:t>
            </a:r>
            <a:r>
              <a:rPr lang="cs-CZ" dirty="0" err="1"/>
              <a:t>podpori</a:t>
            </a:r>
            <a:r>
              <a:rPr lang="cs-CZ" dirty="0"/>
              <a:t> jak </a:t>
            </a:r>
            <a:r>
              <a:rPr lang="cs-CZ" dirty="0" err="1"/>
              <a:t>emocionalni</a:t>
            </a:r>
            <a:r>
              <a:rPr lang="cs-CZ" dirty="0"/>
              <a:t> uzdraveni, tak </a:t>
            </a:r>
            <a:r>
              <a:rPr lang="cs-CZ" dirty="0" err="1"/>
              <a:t>fyzicke</a:t>
            </a:r>
            <a:r>
              <a:rPr lang="cs-CZ" dirty="0"/>
              <a:t>, </a:t>
            </a:r>
            <a:r>
              <a:rPr lang="cs-CZ" dirty="0" err="1"/>
              <a:t>protoze</a:t>
            </a:r>
            <a:r>
              <a:rPr lang="cs-CZ" dirty="0"/>
              <a:t> </a:t>
            </a:r>
            <a:r>
              <a:rPr lang="cs-CZ" dirty="0" err="1"/>
              <a:t>kazda</a:t>
            </a:r>
            <a:r>
              <a:rPr lang="cs-CZ" dirty="0"/>
              <a:t> </a:t>
            </a:r>
            <a:r>
              <a:rPr lang="cs-CZ" dirty="0" err="1"/>
              <a:t>silna</a:t>
            </a:r>
            <a:r>
              <a:rPr lang="cs-CZ" dirty="0"/>
              <a:t> </a:t>
            </a:r>
            <a:r>
              <a:rPr lang="cs-CZ" dirty="0" err="1"/>
              <a:t>potlacena</a:t>
            </a:r>
            <a:r>
              <a:rPr lang="cs-CZ" dirty="0"/>
              <a:t> emoce, je v </a:t>
            </a:r>
            <a:r>
              <a:rPr lang="cs-CZ" dirty="0" err="1"/>
              <a:t>nasem</a:t>
            </a:r>
            <a:r>
              <a:rPr lang="cs-CZ" dirty="0"/>
              <a:t> </a:t>
            </a:r>
            <a:r>
              <a:rPr lang="cs-CZ" dirty="0" err="1"/>
              <a:t>fyzickem</a:t>
            </a:r>
            <a:r>
              <a:rPr lang="cs-CZ" dirty="0"/>
              <a:t> tele "</a:t>
            </a:r>
            <a:r>
              <a:rPr lang="cs-CZ" dirty="0" err="1"/>
              <a:t>zablokovana</a:t>
            </a:r>
            <a:r>
              <a:rPr lang="cs-CZ" dirty="0"/>
              <a:t>" v </a:t>
            </a:r>
            <a:r>
              <a:rPr lang="cs-CZ" dirty="0" err="1"/>
              <a:t>podobe</a:t>
            </a:r>
            <a:r>
              <a:rPr lang="cs-CZ" dirty="0"/>
              <a:t> </a:t>
            </a:r>
            <a:r>
              <a:rPr lang="cs-CZ" dirty="0" err="1"/>
              <a:t>urcite</a:t>
            </a:r>
            <a:r>
              <a:rPr lang="cs-CZ" dirty="0"/>
              <a:t> </a:t>
            </a:r>
            <a:r>
              <a:rPr lang="cs-CZ" dirty="0" err="1"/>
              <a:t>chemicke</a:t>
            </a:r>
            <a:r>
              <a:rPr lang="cs-CZ" dirty="0"/>
              <a:t> </a:t>
            </a:r>
            <a:r>
              <a:rPr lang="cs-CZ" dirty="0" err="1"/>
              <a:t>latky</a:t>
            </a:r>
            <a:r>
              <a:rPr lang="cs-CZ" dirty="0"/>
              <a:t>, </a:t>
            </a:r>
            <a:r>
              <a:rPr lang="cs-CZ" dirty="0" err="1"/>
              <a:t>ktera</a:t>
            </a:r>
            <a:r>
              <a:rPr lang="cs-CZ" dirty="0"/>
              <a:t> zablokuje </a:t>
            </a:r>
            <a:r>
              <a:rPr lang="cs-CZ" dirty="0" err="1"/>
              <a:t>bunecne</a:t>
            </a:r>
            <a:r>
              <a:rPr lang="cs-CZ" dirty="0"/>
              <a:t> receptory. </a:t>
            </a:r>
            <a:r>
              <a:rPr lang="cs-CZ" dirty="0" err="1"/>
              <a:t>Behem</a:t>
            </a:r>
            <a:r>
              <a:rPr lang="cs-CZ" dirty="0"/>
              <a:t> procesu Cesty se uvolni </a:t>
            </a:r>
            <a:r>
              <a:rPr lang="cs-CZ" dirty="0" err="1"/>
              <a:t>dana</a:t>
            </a:r>
            <a:r>
              <a:rPr lang="cs-CZ" dirty="0"/>
              <a:t> emoce a </a:t>
            </a:r>
            <a:r>
              <a:rPr lang="cs-CZ" dirty="0" err="1"/>
              <a:t>vzpominka</a:t>
            </a:r>
            <a:r>
              <a:rPr lang="cs-CZ" dirty="0"/>
              <a:t> s ni spojena, a tak se na </a:t>
            </a:r>
            <a:r>
              <a:rPr lang="cs-CZ" dirty="0" err="1"/>
              <a:t>fyzicke</a:t>
            </a:r>
            <a:r>
              <a:rPr lang="cs-CZ" dirty="0"/>
              <a:t> </a:t>
            </a:r>
            <a:r>
              <a:rPr lang="cs-CZ" dirty="0" err="1"/>
              <a:t>urovni</a:t>
            </a:r>
            <a:r>
              <a:rPr lang="cs-CZ" dirty="0"/>
              <a:t> </a:t>
            </a:r>
            <a:r>
              <a:rPr lang="cs-CZ" dirty="0" err="1"/>
              <a:t>bunecne</a:t>
            </a:r>
            <a:r>
              <a:rPr lang="cs-CZ" dirty="0"/>
              <a:t> receptory </a:t>
            </a:r>
            <a:r>
              <a:rPr lang="cs-CZ" dirty="0" err="1"/>
              <a:t>otevrou</a:t>
            </a:r>
            <a:r>
              <a:rPr lang="cs-CZ" dirty="0"/>
              <a:t> a </a:t>
            </a:r>
            <a:r>
              <a:rPr lang="cs-CZ" dirty="0" err="1"/>
              <a:t>dana</a:t>
            </a:r>
            <a:r>
              <a:rPr lang="cs-CZ" dirty="0"/>
              <a:t> </a:t>
            </a:r>
            <a:r>
              <a:rPr lang="cs-CZ" dirty="0" err="1"/>
              <a:t>chemicka</a:t>
            </a:r>
            <a:r>
              <a:rPr lang="cs-CZ" dirty="0"/>
              <a:t> </a:t>
            </a:r>
            <a:r>
              <a:rPr lang="cs-CZ" dirty="0" err="1"/>
              <a:t>latka</a:t>
            </a:r>
            <a:r>
              <a:rPr lang="cs-CZ" dirty="0"/>
              <a:t> se uvolni, a tak jak se replikuji </a:t>
            </a:r>
            <a:r>
              <a:rPr lang="cs-CZ" dirty="0" err="1"/>
              <a:t>bunky</a:t>
            </a:r>
            <a:r>
              <a:rPr lang="cs-CZ" dirty="0"/>
              <a:t>, nova </a:t>
            </a:r>
            <a:r>
              <a:rPr lang="cs-CZ" dirty="0" err="1"/>
              <a:t>bunka</a:t>
            </a:r>
            <a:r>
              <a:rPr lang="cs-CZ" dirty="0"/>
              <a:t> se </a:t>
            </a:r>
            <a:r>
              <a:rPr lang="cs-CZ" dirty="0" err="1"/>
              <a:t>uz</a:t>
            </a:r>
            <a:r>
              <a:rPr lang="cs-CZ" dirty="0"/>
              <a:t> </a:t>
            </a:r>
            <a:r>
              <a:rPr lang="cs-CZ" dirty="0" err="1"/>
              <a:t>obnovi</a:t>
            </a:r>
            <a:r>
              <a:rPr lang="cs-CZ" dirty="0"/>
              <a:t> </a:t>
            </a:r>
            <a:r>
              <a:rPr lang="cs-CZ" dirty="0" err="1"/>
              <a:t>zdrava</a:t>
            </a:r>
            <a:r>
              <a:rPr lang="cs-CZ" dirty="0"/>
              <a:t>.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154</TotalTime>
  <Words>968</Words>
  <Application>Microsoft Office PowerPoint</Application>
  <PresentationFormat>Předvádění na obrazovce (4:3)</PresentationFormat>
  <Paragraphs>78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Georgia</vt:lpstr>
      <vt:lpstr>Wingdings</vt:lpstr>
      <vt:lpstr>Wingdings 2</vt:lpstr>
      <vt:lpstr>Administrativní</vt:lpstr>
      <vt:lpstr>CESTA (THE JOURNEY)</vt:lpstr>
      <vt:lpstr>OBSAH PREZENTACE</vt:lpstr>
      <vt:lpstr>Popis metody</vt:lpstr>
      <vt:lpstr>Vznik – kniha Cesta</vt:lpstr>
      <vt:lpstr>BRANDON BAYS autorka knihy Cesta a zakladatelka metody</vt:lpstr>
      <vt:lpstr>ANTHONY ROBBINS autorka se na něj v knize cesta několikrát odvolává, jeho doporučení je na úvodní strance webu The Journey</vt:lpstr>
      <vt:lpstr>DEEPAK CHOPRA  autorka se na něj v knize cesta několikrát odvolává, jeho doporučení je na úvodní strance webu The Journey</vt:lpstr>
      <vt:lpstr>Hlavní východiska</vt:lpstr>
      <vt:lpstr>VÝSLEDKY VÝZKUMŮ</vt:lpstr>
      <vt:lpstr>Osobní zkušenost - Katka</vt:lpstr>
      <vt:lpstr>Osobní zkušenost - Hanka</vt:lpstr>
      <vt:lpstr>Maily terapeutům</vt:lpstr>
      <vt:lpstr>…odpovědi</vt:lpstr>
      <vt:lpstr>Přínosy a rizika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CESTA (THE JOURNEY)</dc:title>
  <dc:creator>Andělka</dc:creator>
  <cp:lastModifiedBy>Linka</cp:lastModifiedBy>
  <cp:revision>17</cp:revision>
  <dcterms:created xsi:type="dcterms:W3CDTF">2014-10-28T17:46:19Z</dcterms:created>
  <dcterms:modified xsi:type="dcterms:W3CDTF">2014-12-16T22:26:58Z</dcterms:modified>
</cp:coreProperties>
</file>