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9" r:id="rId3"/>
    <p:sldId id="267" r:id="rId4"/>
    <p:sldId id="278" r:id="rId5"/>
    <p:sldId id="276" r:id="rId6"/>
    <p:sldId id="279" r:id="rId7"/>
    <p:sldId id="277" r:id="rId8"/>
    <p:sldId id="260" r:id="rId9"/>
    <p:sldId id="275" r:id="rId10"/>
    <p:sldId id="266" r:id="rId11"/>
    <p:sldId id="273" r:id="rId12"/>
    <p:sldId id="27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823F5-3BFB-4EC2-96C2-779F031689D1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79BDC-B7DE-4FB4-BF18-F61AEE8158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79BDC-B7DE-4FB4-BF18-F61AEE81584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79BDC-B7DE-4FB4-BF18-F61AEE81584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79BDC-B7DE-4FB4-BF18-F61AEE81584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FF912FD-1238-4856-9B20-FB6634D3C24D}" type="datetimeFigureOut">
              <a:rPr lang="cs-CZ" smtClean="0"/>
              <a:pPr/>
              <a:t>18.12.2014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0FAC1E-6B6A-4088-AA22-680436005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1928802"/>
            <a:ext cx="7503728" cy="1932246"/>
          </a:xfrm>
        </p:spPr>
        <p:txBody>
          <a:bodyPr/>
          <a:lstStyle/>
          <a:p>
            <a:pPr algn="ctr"/>
            <a:r>
              <a:rPr lang="cs-CZ" sz="8800" dirty="0" smtClean="0">
                <a:latin typeface="Book Antiqua" pitchFamily="18" charset="0"/>
              </a:rPr>
              <a:t>Fototerapie</a:t>
            </a:r>
            <a:endParaRPr lang="cs-CZ" sz="8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5529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/>
              <a:t>Pod </a:t>
            </a:r>
            <a:r>
              <a:rPr lang="cs-CZ" sz="2400" dirty="0" smtClean="0"/>
              <a:t>odborným dohledem, vystavení světlu o síle min. 5000 luxů. Často 2x </a:t>
            </a:r>
            <a:r>
              <a:rPr lang="cs-CZ" sz="2400" dirty="0" err="1" smtClean="0"/>
              <a:t>dennně</a:t>
            </a:r>
            <a:r>
              <a:rPr lang="cs-CZ" sz="2400" dirty="0" smtClean="0"/>
              <a:t> 30 minut, po probuzení a večer a po celkovou dobu minimálně 2 týdny a ne více jak 6 týdnů (</a:t>
            </a:r>
            <a:r>
              <a:rPr lang="cs-CZ" sz="2400" dirty="0" err="1" smtClean="0"/>
              <a:t>Praško</a:t>
            </a:r>
            <a:r>
              <a:rPr lang="cs-CZ" sz="2400" dirty="0" smtClean="0"/>
              <a:t>, 1990)</a:t>
            </a:r>
          </a:p>
          <a:p>
            <a:pPr>
              <a:buNone/>
            </a:pPr>
            <a:r>
              <a:rPr lang="cs-CZ" sz="2400" dirty="0" smtClean="0"/>
              <a:t>Je využívaná v některých psychologických a psychiatrických zařízeních</a:t>
            </a:r>
          </a:p>
          <a:p>
            <a:pPr>
              <a:buNone/>
            </a:pPr>
            <a:r>
              <a:rPr lang="cs-CZ" sz="2400" dirty="0" smtClean="0"/>
              <a:t>Používá se i vystavení přirozenému slunečnímu světlu (</a:t>
            </a:r>
            <a:r>
              <a:rPr lang="cs-CZ" sz="2400" dirty="0" err="1" smtClean="0"/>
              <a:t>Lack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. </a:t>
            </a:r>
            <a:r>
              <a:rPr lang="cs-CZ" sz="2400" dirty="0" err="1" smtClean="0"/>
              <a:t>al</a:t>
            </a:r>
            <a:r>
              <a:rPr lang="cs-CZ" sz="2400" dirty="0" smtClean="0"/>
              <a:t>., 2007)</a:t>
            </a:r>
            <a:endParaRPr lang="cs-CZ" sz="2400" baseline="30000" dirty="0" smtClean="0"/>
          </a:p>
          <a:p>
            <a:pPr>
              <a:buNone/>
            </a:pPr>
            <a:endParaRPr lang="cs-CZ" sz="2400" baseline="30000" dirty="0" smtClean="0"/>
          </a:p>
          <a:p>
            <a:pPr>
              <a:buNone/>
            </a:pPr>
            <a:endParaRPr lang="cs-CZ" sz="2400" baseline="30000" dirty="0" smtClean="0"/>
          </a:p>
          <a:p>
            <a:pPr>
              <a:buNone/>
            </a:pPr>
            <a:endParaRPr lang="cs-CZ" sz="2400" baseline="30000" dirty="0" smtClean="0"/>
          </a:p>
          <a:p>
            <a:pPr algn="r">
              <a:buNone/>
            </a:pPr>
            <a:r>
              <a:rPr lang="cs-CZ" sz="2400" baseline="30000" dirty="0" smtClean="0"/>
              <a:t>* cena: lampa 5400,- sezení v +- 100,-</a:t>
            </a:r>
            <a:r>
              <a:rPr lang="cs-CZ" sz="2400" dirty="0" smtClean="0"/>
              <a:t> </a:t>
            </a:r>
            <a:endParaRPr lang="cs-CZ" sz="24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Výsledky jsou slibné </a:t>
            </a:r>
            <a:r>
              <a:rPr lang="cs-CZ" dirty="0" smtClean="0"/>
              <a:t>v oblasti mírnění příznaků SAD a depresivních symptomů. Další možnosti se zatím zkoumají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I v případě malé nebo pochybné účinnosti, může fungovat jako relativně levné a neškodné placebo případně podpůrná léčba ke klasické psycho a farmakoterapii</a:t>
            </a:r>
          </a:p>
          <a:p>
            <a:r>
              <a:rPr lang="cs-CZ" dirty="0" smtClean="0">
                <a:sym typeface="Wingdings" pitchFamily="2" charset="2"/>
              </a:rPr>
              <a:t>Zní však dostatečně </a:t>
            </a:r>
            <a:r>
              <a:rPr lang="cs-CZ" dirty="0" smtClean="0">
                <a:sym typeface="Wingdings" pitchFamily="2" charset="2"/>
              </a:rPr>
              <a:t>nadějně na </a:t>
            </a:r>
            <a:r>
              <a:rPr lang="cs-CZ" dirty="0" smtClean="0">
                <a:sym typeface="Wingdings" pitchFamily="2" charset="2"/>
              </a:rPr>
              <a:t>to, aby byly prováděny další, podrobnější výzkumy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600" dirty="0" err="1" smtClean="0"/>
              <a:t>Avery</a:t>
            </a:r>
            <a:r>
              <a:rPr lang="cs-CZ" sz="1600" dirty="0" smtClean="0"/>
              <a:t>, D. H., </a:t>
            </a:r>
            <a:r>
              <a:rPr lang="cs-CZ" sz="1600" dirty="0" err="1" smtClean="0"/>
              <a:t>Eder</a:t>
            </a:r>
            <a:r>
              <a:rPr lang="cs-CZ" sz="1600" dirty="0" smtClean="0"/>
              <a:t>, D. N., Bolte, M. A., </a:t>
            </a:r>
            <a:r>
              <a:rPr lang="cs-CZ" sz="1600" dirty="0" err="1" smtClean="0"/>
              <a:t>Hellekson</a:t>
            </a:r>
            <a:r>
              <a:rPr lang="cs-CZ" sz="1600" dirty="0" smtClean="0"/>
              <a:t>, C. J., </a:t>
            </a:r>
            <a:r>
              <a:rPr lang="cs-CZ" sz="1600" dirty="0" err="1" smtClean="0"/>
              <a:t>Dunner</a:t>
            </a:r>
            <a:r>
              <a:rPr lang="cs-CZ" sz="1600" dirty="0" smtClean="0"/>
              <a:t>, D. L., </a:t>
            </a:r>
            <a:r>
              <a:rPr lang="cs-CZ" sz="1600" dirty="0" err="1" smtClean="0"/>
              <a:t>Vitiello</a:t>
            </a:r>
            <a:r>
              <a:rPr lang="cs-CZ" sz="1600" dirty="0" smtClean="0"/>
              <a:t>, M. V., </a:t>
            </a:r>
            <a:r>
              <a:rPr lang="en-US" sz="1600" dirty="0" smtClean="0"/>
              <a:t>&amp; </a:t>
            </a:r>
            <a:r>
              <a:rPr lang="en-US" sz="1600" dirty="0" err="1" smtClean="0"/>
              <a:t>Prinz</a:t>
            </a:r>
            <a:r>
              <a:rPr lang="en-US" sz="1600" dirty="0" smtClean="0"/>
              <a:t>, P. N. (2001). Dawn simulation and bright light in the treatment of SAD: A</a:t>
            </a:r>
            <a:r>
              <a:rPr lang="cs-CZ" sz="1600" dirty="0" smtClean="0"/>
              <a:t> </a:t>
            </a:r>
            <a:r>
              <a:rPr lang="cs-CZ" sz="1600" dirty="0" err="1" smtClean="0"/>
              <a:t>controlled</a:t>
            </a:r>
            <a:r>
              <a:rPr lang="cs-CZ" sz="1600" dirty="0" smtClean="0"/>
              <a:t> study. </a:t>
            </a:r>
            <a:r>
              <a:rPr lang="cs-CZ" sz="1600" i="1" dirty="0" err="1" smtClean="0"/>
              <a:t>Biol</a:t>
            </a:r>
            <a:r>
              <a:rPr lang="cs-CZ" sz="1600" i="1" dirty="0" smtClean="0"/>
              <a:t> Psychiatry, 50, 205–216.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err="1" smtClean="0"/>
              <a:t>Boyce</a:t>
            </a:r>
            <a:r>
              <a:rPr lang="cs-CZ" sz="1600" dirty="0" smtClean="0"/>
              <a:t>, P., &amp; </a:t>
            </a:r>
            <a:r>
              <a:rPr lang="cs-CZ" sz="1600" dirty="0" err="1" smtClean="0"/>
              <a:t>Hopwood</a:t>
            </a:r>
            <a:r>
              <a:rPr lang="cs-CZ" sz="1600" dirty="0" smtClean="0"/>
              <a:t>, M. (2013). </a:t>
            </a:r>
            <a:r>
              <a:rPr lang="cs-CZ" sz="1600" dirty="0" err="1" smtClean="0"/>
              <a:t>Manipulating</a:t>
            </a:r>
            <a:r>
              <a:rPr lang="cs-CZ" sz="1600" dirty="0" smtClean="0"/>
              <a:t> melatonin in </a:t>
            </a:r>
            <a:r>
              <a:rPr lang="cs-CZ" sz="1600" dirty="0" err="1" smtClean="0"/>
              <a:t>managing</a:t>
            </a:r>
            <a:r>
              <a:rPr lang="cs-CZ" sz="1600" dirty="0" smtClean="0"/>
              <a:t> </a:t>
            </a:r>
            <a:r>
              <a:rPr lang="cs-CZ" sz="1600" dirty="0" err="1" smtClean="0"/>
              <a:t>mood</a:t>
            </a:r>
            <a:r>
              <a:rPr lang="cs-CZ" sz="1600" dirty="0" smtClean="0"/>
              <a:t>. </a:t>
            </a:r>
            <a:r>
              <a:rPr lang="cs-CZ" sz="1600" dirty="0" err="1" smtClean="0"/>
              <a:t>Acta</a:t>
            </a:r>
            <a:r>
              <a:rPr lang="cs-CZ" sz="1600" dirty="0" smtClean="0"/>
              <a:t> </a:t>
            </a:r>
            <a:r>
              <a:rPr lang="cs-CZ" sz="1600" dirty="0" err="1" smtClean="0"/>
              <a:t>Psychiatrica</a:t>
            </a:r>
            <a:r>
              <a:rPr lang="cs-CZ" sz="1600" dirty="0" smtClean="0"/>
              <a:t> </a:t>
            </a:r>
            <a:r>
              <a:rPr lang="cs-CZ" sz="1600" dirty="0" err="1" smtClean="0"/>
              <a:t>Scandinavica</a:t>
            </a:r>
            <a:r>
              <a:rPr lang="cs-CZ" sz="1600" dirty="0" smtClean="0"/>
              <a:t>, 128(</a:t>
            </a:r>
            <a:r>
              <a:rPr lang="cs-CZ" sz="1600" dirty="0" err="1" smtClean="0"/>
              <a:t>Suppl</a:t>
            </a:r>
            <a:r>
              <a:rPr lang="cs-CZ" sz="1600" dirty="0" smtClean="0"/>
              <a:t> 444), 16-23. </a:t>
            </a:r>
            <a:r>
              <a:rPr lang="cs-CZ" sz="1600" dirty="0" err="1" smtClean="0"/>
              <a:t>doi</a:t>
            </a:r>
            <a:r>
              <a:rPr lang="cs-CZ" sz="1600" dirty="0" smtClean="0"/>
              <a:t>:10.1111/acps.12175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Hartl, P., &amp; Hartlová, H. (2000). </a:t>
            </a:r>
            <a:r>
              <a:rPr lang="cs-CZ" sz="1600" i="1" dirty="0" smtClean="0"/>
              <a:t>Psychologický slovník</a:t>
            </a:r>
            <a:r>
              <a:rPr lang="cs-CZ" sz="1600" dirty="0" smtClean="0"/>
              <a:t>. (</a:t>
            </a:r>
            <a:r>
              <a:rPr lang="cs-CZ" sz="1600" dirty="0" err="1" smtClean="0"/>
              <a:t>Vyd</a:t>
            </a:r>
            <a:r>
              <a:rPr lang="cs-CZ" sz="1600" dirty="0" smtClean="0"/>
              <a:t>. 1., 774 s.) Praha: Portál.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err="1" smtClean="0"/>
              <a:t>McEnany</a:t>
            </a:r>
            <a:r>
              <a:rPr lang="cs-CZ" sz="1600" dirty="0" smtClean="0"/>
              <a:t>, G. W., &amp; </a:t>
            </a:r>
            <a:r>
              <a:rPr lang="cs-CZ" sz="1600" dirty="0" err="1" smtClean="0"/>
              <a:t>Lee</a:t>
            </a:r>
            <a:r>
              <a:rPr lang="cs-CZ" sz="1600" dirty="0" smtClean="0"/>
              <a:t>, K. A. (2005). </a:t>
            </a:r>
            <a:r>
              <a:rPr lang="cs-CZ" sz="1600" dirty="0" err="1" smtClean="0"/>
              <a:t>Effects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Light</a:t>
            </a:r>
            <a:r>
              <a:rPr lang="cs-CZ" sz="1600" dirty="0" smtClean="0"/>
              <a:t> </a:t>
            </a:r>
            <a:r>
              <a:rPr lang="cs-CZ" sz="1600" dirty="0" err="1" smtClean="0"/>
              <a:t>Therapy</a:t>
            </a:r>
            <a:r>
              <a:rPr lang="cs-CZ" sz="1600" dirty="0" smtClean="0"/>
              <a:t> on </a:t>
            </a:r>
            <a:r>
              <a:rPr lang="cs-CZ" sz="1600" dirty="0" err="1" smtClean="0"/>
              <a:t>Sleep</a:t>
            </a:r>
            <a:r>
              <a:rPr lang="cs-CZ" sz="1600" dirty="0" smtClean="0"/>
              <a:t>, </a:t>
            </a:r>
            <a:r>
              <a:rPr lang="cs-CZ" sz="1600" dirty="0" err="1" smtClean="0"/>
              <a:t>Mood</a:t>
            </a:r>
            <a:r>
              <a:rPr lang="cs-CZ" sz="1600" dirty="0" smtClean="0"/>
              <a:t>,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Temperature</a:t>
            </a:r>
            <a:r>
              <a:rPr lang="cs-CZ" sz="1600" dirty="0" smtClean="0"/>
              <a:t> in </a:t>
            </a:r>
            <a:r>
              <a:rPr lang="cs-CZ" sz="1600" dirty="0" err="1" smtClean="0"/>
              <a:t>Women</a:t>
            </a:r>
            <a:r>
              <a:rPr lang="cs-CZ" sz="1600" dirty="0" smtClean="0"/>
              <a:t> </a:t>
            </a:r>
            <a:r>
              <a:rPr lang="cs-CZ" sz="1600" dirty="0" err="1" smtClean="0"/>
              <a:t>With</a:t>
            </a:r>
            <a:r>
              <a:rPr lang="cs-CZ" sz="1600" dirty="0" smtClean="0"/>
              <a:t> </a:t>
            </a:r>
            <a:r>
              <a:rPr lang="cs-CZ" sz="1600" dirty="0" err="1" smtClean="0"/>
              <a:t>Nonseasonal</a:t>
            </a:r>
            <a:r>
              <a:rPr lang="cs-CZ" sz="1600" dirty="0" smtClean="0"/>
              <a:t> Major </a:t>
            </a:r>
            <a:r>
              <a:rPr lang="cs-CZ" sz="1600" dirty="0" err="1" smtClean="0"/>
              <a:t>Depression</a:t>
            </a:r>
            <a:r>
              <a:rPr lang="cs-CZ" sz="1600" dirty="0" smtClean="0"/>
              <a:t>. </a:t>
            </a:r>
            <a:r>
              <a:rPr lang="cs-CZ" sz="1600" dirty="0" err="1" smtClean="0"/>
              <a:t>Issues</a:t>
            </a:r>
            <a:r>
              <a:rPr lang="cs-CZ" sz="1600" dirty="0" smtClean="0"/>
              <a:t> In </a:t>
            </a:r>
            <a:r>
              <a:rPr lang="cs-CZ" sz="1600" dirty="0" err="1" smtClean="0"/>
              <a:t>Mental</a:t>
            </a:r>
            <a:r>
              <a:rPr lang="cs-CZ" sz="1600" dirty="0" smtClean="0"/>
              <a:t> </a:t>
            </a:r>
            <a:r>
              <a:rPr lang="cs-CZ" sz="1600" dirty="0" err="1" smtClean="0"/>
              <a:t>Health</a:t>
            </a:r>
            <a:r>
              <a:rPr lang="cs-CZ" sz="1600" dirty="0" smtClean="0"/>
              <a:t> </a:t>
            </a:r>
            <a:r>
              <a:rPr lang="cs-CZ" sz="1600" dirty="0" err="1" smtClean="0"/>
              <a:t>Nursing</a:t>
            </a:r>
            <a:r>
              <a:rPr lang="cs-CZ" sz="1600" dirty="0" smtClean="0"/>
              <a:t>, 26(7), 781-794. </a:t>
            </a:r>
            <a:r>
              <a:rPr lang="cs-CZ" sz="1600" dirty="0" err="1" smtClean="0"/>
              <a:t>doi</a:t>
            </a:r>
            <a:r>
              <a:rPr lang="cs-CZ" sz="1600" dirty="0" smtClean="0"/>
              <a:t>:10.1080/01612840591008410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err="1" smtClean="0"/>
              <a:t>Lack</a:t>
            </a:r>
            <a:r>
              <a:rPr lang="cs-CZ" sz="1600" dirty="0" smtClean="0"/>
              <a:t>, L., </a:t>
            </a:r>
            <a:r>
              <a:rPr lang="cs-CZ" sz="1600" dirty="0" err="1" smtClean="0"/>
              <a:t>Wright</a:t>
            </a:r>
            <a:r>
              <a:rPr lang="cs-CZ" sz="1600" dirty="0" smtClean="0"/>
              <a:t>, H., &amp; </a:t>
            </a:r>
            <a:r>
              <a:rPr lang="cs-CZ" sz="1600" dirty="0" err="1" smtClean="0"/>
              <a:t>Paynter</a:t>
            </a:r>
            <a:r>
              <a:rPr lang="cs-CZ" sz="1600" dirty="0" smtClean="0"/>
              <a:t>, D. (2007).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treatment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sleep</a:t>
            </a:r>
            <a:r>
              <a:rPr lang="cs-CZ" sz="1600" dirty="0" smtClean="0"/>
              <a:t> </a:t>
            </a:r>
            <a:r>
              <a:rPr lang="cs-CZ" sz="1600" dirty="0" err="1" smtClean="0"/>
              <a:t>onset</a:t>
            </a:r>
            <a:r>
              <a:rPr lang="cs-CZ" sz="1600" dirty="0" smtClean="0"/>
              <a:t> </a:t>
            </a:r>
            <a:r>
              <a:rPr lang="cs-CZ" sz="1600" dirty="0" err="1" smtClean="0"/>
              <a:t>insomnia</a:t>
            </a:r>
            <a:r>
              <a:rPr lang="cs-CZ" sz="1600" dirty="0" smtClean="0"/>
              <a:t> </a:t>
            </a:r>
            <a:r>
              <a:rPr lang="cs-CZ" sz="1600" dirty="0" err="1" smtClean="0"/>
              <a:t>with</a:t>
            </a:r>
            <a:r>
              <a:rPr lang="cs-CZ" sz="1600" dirty="0" smtClean="0"/>
              <a:t> </a:t>
            </a:r>
            <a:r>
              <a:rPr lang="cs-CZ" sz="1600" dirty="0" err="1" smtClean="0"/>
              <a:t>bright</a:t>
            </a:r>
            <a:r>
              <a:rPr lang="cs-CZ" sz="1600" dirty="0" smtClean="0"/>
              <a:t> </a:t>
            </a:r>
            <a:r>
              <a:rPr lang="cs-CZ" sz="1600" dirty="0" err="1" smtClean="0"/>
              <a:t>morning</a:t>
            </a:r>
            <a:r>
              <a:rPr lang="cs-CZ" sz="1600" dirty="0" smtClean="0"/>
              <a:t> </a:t>
            </a:r>
            <a:r>
              <a:rPr lang="cs-CZ" sz="1600" dirty="0" err="1" smtClean="0"/>
              <a:t>light</a:t>
            </a:r>
            <a:r>
              <a:rPr lang="cs-CZ" sz="1600" dirty="0" smtClean="0"/>
              <a:t>. </a:t>
            </a:r>
            <a:r>
              <a:rPr lang="cs-CZ" sz="1600" dirty="0" err="1" smtClean="0"/>
              <a:t>Sleep</a:t>
            </a:r>
            <a:r>
              <a:rPr lang="cs-CZ" sz="1600" dirty="0" smtClean="0"/>
              <a:t> And </a:t>
            </a:r>
            <a:r>
              <a:rPr lang="cs-CZ" sz="1600" dirty="0" err="1" smtClean="0"/>
              <a:t>Biological</a:t>
            </a:r>
            <a:r>
              <a:rPr lang="cs-CZ" sz="1600" dirty="0" smtClean="0"/>
              <a:t> </a:t>
            </a:r>
            <a:r>
              <a:rPr lang="cs-CZ" sz="1600" dirty="0" err="1" smtClean="0"/>
              <a:t>Rhythms</a:t>
            </a:r>
            <a:r>
              <a:rPr lang="cs-CZ" sz="1600" dirty="0" smtClean="0"/>
              <a:t>, 5(3), 173-179. </a:t>
            </a:r>
            <a:r>
              <a:rPr lang="cs-CZ" sz="1600" dirty="0" err="1" smtClean="0"/>
              <a:t>doi</a:t>
            </a:r>
            <a:r>
              <a:rPr lang="cs-CZ" sz="1600" dirty="0" smtClean="0"/>
              <a:t>:10.1111/j.1479-8425.2007.00272.x</a:t>
            </a:r>
          </a:p>
          <a:p>
            <a:pPr>
              <a:buNone/>
            </a:pPr>
            <a:r>
              <a:rPr lang="cs-CZ" sz="1600" dirty="0" err="1" smtClean="0"/>
              <a:t>Praško</a:t>
            </a:r>
            <a:r>
              <a:rPr lang="cs-CZ" sz="1600" dirty="0" smtClean="0"/>
              <a:t>, J., &amp; Hartlová, H. (1990). </a:t>
            </a:r>
            <a:r>
              <a:rPr lang="cs-CZ" sz="1600" i="1" dirty="0" smtClean="0"/>
              <a:t>Fototerapie a cirkadiánní rytmy u depresivních poruch</a:t>
            </a:r>
            <a:r>
              <a:rPr lang="cs-CZ" sz="1600" dirty="0" smtClean="0"/>
              <a:t>. (</a:t>
            </a:r>
            <a:r>
              <a:rPr lang="cs-CZ" sz="1600" dirty="0" err="1" smtClean="0"/>
              <a:t>Vyd</a:t>
            </a:r>
            <a:r>
              <a:rPr lang="cs-CZ" sz="1600" dirty="0" smtClean="0"/>
              <a:t>. 1., 127 s.) Praha: Nezávislý novinář II.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err="1" smtClean="0"/>
              <a:t>Sato</a:t>
            </a:r>
            <a:r>
              <a:rPr lang="cs-CZ" sz="1600" dirty="0" smtClean="0"/>
              <a:t>, T. (1997). </a:t>
            </a:r>
            <a:r>
              <a:rPr lang="cs-CZ" sz="1600" dirty="0" err="1" smtClean="0"/>
              <a:t>Seasonal</a:t>
            </a:r>
            <a:r>
              <a:rPr lang="cs-CZ" sz="1600" dirty="0" smtClean="0"/>
              <a:t> </a:t>
            </a:r>
            <a:r>
              <a:rPr lang="cs-CZ" sz="1600" dirty="0" err="1" smtClean="0"/>
              <a:t>affective</a:t>
            </a:r>
            <a:r>
              <a:rPr lang="cs-CZ" sz="1600" dirty="0" smtClean="0"/>
              <a:t> </a:t>
            </a:r>
            <a:r>
              <a:rPr lang="cs-CZ" sz="1600" dirty="0" err="1" smtClean="0"/>
              <a:t>disorder</a:t>
            </a:r>
            <a:r>
              <a:rPr lang="cs-CZ" sz="1600" dirty="0" smtClean="0"/>
              <a:t>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phototherapy</a:t>
            </a:r>
            <a:r>
              <a:rPr lang="cs-CZ" sz="1600" dirty="0" smtClean="0"/>
              <a:t>: A </a:t>
            </a:r>
            <a:r>
              <a:rPr lang="cs-CZ" sz="1600" dirty="0" err="1" smtClean="0"/>
              <a:t>critical</a:t>
            </a:r>
            <a:r>
              <a:rPr lang="cs-CZ" sz="1600" dirty="0" smtClean="0"/>
              <a:t> </a:t>
            </a:r>
            <a:r>
              <a:rPr lang="cs-CZ" sz="1600" dirty="0" err="1" smtClean="0"/>
              <a:t>review</a:t>
            </a:r>
            <a:r>
              <a:rPr lang="cs-CZ" sz="1600" dirty="0" smtClean="0"/>
              <a:t>. Professional Psychology: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And </a:t>
            </a:r>
            <a:r>
              <a:rPr lang="cs-CZ" sz="1600" dirty="0" err="1" smtClean="0"/>
              <a:t>Practice</a:t>
            </a:r>
            <a:r>
              <a:rPr lang="cs-CZ" sz="1600" dirty="0" smtClean="0"/>
              <a:t>, 28(2), 164-169. </a:t>
            </a:r>
            <a:r>
              <a:rPr lang="cs-CZ" sz="1600" dirty="0" err="1" smtClean="0"/>
              <a:t>doi</a:t>
            </a:r>
            <a:r>
              <a:rPr lang="cs-CZ" sz="1600" dirty="0" smtClean="0"/>
              <a:t>:10.1037/0735-7028.28.2.164</a:t>
            </a:r>
            <a:endParaRPr lang="cs-CZ" sz="1600" dirty="0" smtClean="0"/>
          </a:p>
          <a:p>
            <a:pPr>
              <a:buNone/>
            </a:pPr>
            <a:r>
              <a:rPr lang="de-DE" sz="1600" dirty="0" err="1" smtClean="0"/>
              <a:t>Sher</a:t>
            </a:r>
            <a:r>
              <a:rPr lang="de-DE" sz="1600" dirty="0" smtClean="0"/>
              <a:t>, L., Matthews, J. R., Turner, E. H., </a:t>
            </a:r>
            <a:r>
              <a:rPr lang="de-DE" sz="1600" dirty="0" err="1" smtClean="0"/>
              <a:t>Postolache</a:t>
            </a:r>
            <a:r>
              <a:rPr lang="de-DE" sz="1600" dirty="0" smtClean="0"/>
              <a:t>, T. T., Katz, K. </a:t>
            </a:r>
            <a:r>
              <a:rPr lang="de-DE" sz="1600" dirty="0" err="1" smtClean="0"/>
              <a:t>S.,&amp;Rosenthal</a:t>
            </a:r>
            <a:r>
              <a:rPr lang="de-DE" sz="1600" dirty="0" smtClean="0"/>
              <a:t>, N. E.</a:t>
            </a:r>
            <a:r>
              <a:rPr lang="cs-CZ" sz="1600" dirty="0" smtClean="0"/>
              <a:t> </a:t>
            </a:r>
            <a:r>
              <a:rPr lang="en-US" sz="1600" dirty="0" smtClean="0"/>
              <a:t>(2001). Early response to light therapy partially predicts long-term antidepressant</a:t>
            </a:r>
            <a:r>
              <a:rPr lang="cs-CZ" sz="1600" dirty="0" smtClean="0"/>
              <a:t> </a:t>
            </a:r>
            <a:r>
              <a:rPr lang="en-US" sz="1600" dirty="0" smtClean="0"/>
              <a:t>effects in patients with seasonal affective disorder. </a:t>
            </a:r>
            <a:r>
              <a:rPr lang="en-US" sz="1600" i="1" dirty="0" smtClean="0"/>
              <a:t>J Psychiatry Neuroscience, 26,</a:t>
            </a:r>
            <a:r>
              <a:rPr lang="cs-CZ" sz="1600" i="1" dirty="0" smtClean="0"/>
              <a:t> </a:t>
            </a:r>
            <a:r>
              <a:rPr lang="cs-CZ" sz="1600" dirty="0" smtClean="0"/>
              <a:t>336–338</a:t>
            </a:r>
            <a:r>
              <a:rPr lang="cs-CZ" sz="1600" dirty="0" smtClean="0"/>
              <a:t>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 algn="r">
              <a:buNone/>
            </a:pPr>
            <a:endParaRPr lang="cs-CZ" dirty="0" smtClean="0"/>
          </a:p>
          <a:p>
            <a:pPr lvl="1" algn="r">
              <a:buNone/>
            </a:pPr>
            <a:r>
              <a:rPr lang="cs-CZ" dirty="0" smtClean="0"/>
              <a:t>Matějková Veronika, Němcová Tereza</a:t>
            </a:r>
          </a:p>
          <a:p>
            <a:pPr lvl="1" algn="r">
              <a:buNone/>
            </a:pPr>
            <a:r>
              <a:rPr lang="cs-CZ" dirty="0" smtClean="0"/>
              <a:t>FF UK, Psychologie, 4. ročník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871543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Jedna z definic fototerapie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„Fototerapie je léčba psychických obtíží, jako je sezonní deprese, způsobená nesouladem vnitřních hodin člověka s vnějším časem, pomocí intenzivního osvětlení v ranních a večerních hodinách o síle 2000 až 5000  luxů.“</a:t>
            </a:r>
          </a:p>
          <a:p>
            <a:pPr algn="r">
              <a:buNone/>
            </a:pPr>
            <a:r>
              <a:rPr lang="cs-CZ" sz="1600" dirty="0" smtClean="0"/>
              <a:t>(Hartl a Hartlová 2000, str. 171)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Východiska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24406"/>
          </a:xfrm>
        </p:spPr>
        <p:txBody>
          <a:bodyPr>
            <a:normAutofit/>
          </a:bodyPr>
          <a:lstStyle/>
          <a:p>
            <a:pPr marL="596646" indent="-514350">
              <a:buFont typeface="Wingdings 2"/>
              <a:buAutoNum type="arabicParenR"/>
            </a:pPr>
            <a:r>
              <a:rPr lang="cs-CZ" dirty="0" smtClean="0"/>
              <a:t>Slunce jako božstvo napříč historií a kulturami (Egypt, Japonsko, </a:t>
            </a:r>
            <a:r>
              <a:rPr lang="cs-CZ" dirty="0" err="1" smtClean="0"/>
              <a:t>keltové</a:t>
            </a:r>
            <a:r>
              <a:rPr lang="cs-CZ" dirty="0" smtClean="0"/>
              <a:t>,…)</a:t>
            </a:r>
          </a:p>
          <a:p>
            <a:pPr marL="596646" indent="-514350">
              <a:buFont typeface="Wingdings 2"/>
              <a:buAutoNum type="arabicParenR"/>
            </a:pPr>
            <a:r>
              <a:rPr lang="cs-CZ" dirty="0" smtClean="0"/>
              <a:t>Lidová moudrost „kam nemůže slunce, musí lékař“</a:t>
            </a:r>
          </a:p>
          <a:p>
            <a:pPr marL="596646" indent="-514350">
              <a:buAutoNum type="arabicParenR"/>
            </a:pPr>
            <a:r>
              <a:rPr lang="cs-CZ" dirty="0" smtClean="0"/>
              <a:t>Kauzální vztah mezi světlem, hormony a psychickým laděním</a:t>
            </a:r>
          </a:p>
          <a:p>
            <a:pPr marL="596646" indent="-514350">
              <a:buNone/>
            </a:pPr>
            <a:endParaRPr lang="cs-CZ" b="1" dirty="0" smtClean="0"/>
          </a:p>
          <a:p>
            <a:pPr marL="596646" indent="-514350">
              <a:buNone/>
            </a:pPr>
            <a:endParaRPr lang="cs-CZ" b="1" dirty="0" smtClean="0"/>
          </a:p>
          <a:p>
            <a:pPr marL="596646" indent="-514350">
              <a:buAutoNum type="arabicParenR"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Využití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24406"/>
          </a:xfrm>
        </p:spPr>
        <p:txBody>
          <a:bodyPr>
            <a:normAutofit/>
          </a:bodyPr>
          <a:lstStyle/>
          <a:p>
            <a:pPr marL="596646" indent="-514350">
              <a:buAutoNum type="arabicParenR"/>
            </a:pPr>
            <a:r>
              <a:rPr lang="cs-CZ" dirty="0" smtClean="0"/>
              <a:t>Poruchy spánku</a:t>
            </a:r>
          </a:p>
          <a:p>
            <a:pPr marL="596646" indent="-514350">
              <a:buAutoNum type="arabicParenR"/>
            </a:pPr>
            <a:r>
              <a:rPr lang="cs-CZ" dirty="0" smtClean="0"/>
              <a:t>Sezónní deprese (SAD)</a:t>
            </a:r>
          </a:p>
          <a:p>
            <a:pPr marL="596646" indent="-514350">
              <a:buAutoNum type="arabicParenR"/>
            </a:pPr>
            <a:r>
              <a:rPr lang="cs-CZ" dirty="0" smtClean="0"/>
              <a:t>Endogenní deprese</a:t>
            </a:r>
          </a:p>
          <a:p>
            <a:pPr marL="596646" indent="-514350">
              <a:buAutoNum type="arabicParenR"/>
            </a:pPr>
            <a:r>
              <a:rPr lang="cs-CZ" dirty="0" smtClean="0"/>
              <a:t>Neurologické problémy seniorů</a:t>
            </a:r>
          </a:p>
          <a:p>
            <a:pPr marL="596646" indent="-514350" algn="r">
              <a:buAutoNum type="arabicParenR"/>
            </a:pPr>
            <a:endParaRPr lang="cs-CZ" sz="2000" dirty="0" smtClean="0"/>
          </a:p>
          <a:p>
            <a:pPr marL="596646" indent="-514350" algn="r">
              <a:buAutoNum type="arabicParenR"/>
            </a:pPr>
            <a:endParaRPr lang="cs-CZ" sz="2000" dirty="0" smtClean="0"/>
          </a:p>
          <a:p>
            <a:pPr marL="596646" indent="-514350" algn="r">
              <a:buAutoNum type="arabicParenR"/>
            </a:pPr>
            <a:endParaRPr lang="cs-CZ" sz="2000" dirty="0" smtClean="0"/>
          </a:p>
          <a:p>
            <a:pPr marL="596646" indent="-514350" algn="r">
              <a:buAutoNum type="arabicParenR"/>
            </a:pPr>
            <a:endParaRPr lang="cs-CZ" sz="2000" dirty="0" smtClean="0"/>
          </a:p>
          <a:p>
            <a:pPr marL="596646" indent="-514350" algn="r">
              <a:buAutoNum type="arabicParenR"/>
            </a:pPr>
            <a:endParaRPr lang="cs-CZ" sz="2000" dirty="0" smtClean="0"/>
          </a:p>
          <a:p>
            <a:pPr marL="596646" indent="-514350" algn="r">
              <a:buAutoNum type="arabicParenR"/>
            </a:pPr>
            <a:r>
              <a:rPr lang="cs-CZ" sz="2000" dirty="0" smtClean="0"/>
              <a:t>* Medicíncké (fyzioterapie kožních onemocnění a hojení)</a:t>
            </a:r>
          </a:p>
          <a:p>
            <a:pPr marL="596646" indent="-514350">
              <a:buAutoNum type="arabicParenR"/>
            </a:pPr>
            <a:endParaRPr lang="cs-CZ" b="1" dirty="0" smtClean="0"/>
          </a:p>
          <a:p>
            <a:pPr marL="596646" indent="-514350">
              <a:buAutoNum type="arabicParenR"/>
            </a:pPr>
            <a:endParaRPr lang="cs-CZ" b="1" dirty="0" smtClean="0"/>
          </a:p>
          <a:p>
            <a:pPr marL="596646" indent="-514350">
              <a:buAutoNum type="arabicParenR"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Premisy účinnosti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24406"/>
          </a:xfrm>
        </p:spPr>
        <p:txBody>
          <a:bodyPr>
            <a:normAutofit lnSpcReduction="10000"/>
          </a:bodyPr>
          <a:lstStyle/>
          <a:p>
            <a:pPr marL="596646" indent="-514350"/>
            <a:r>
              <a:rPr lang="cs-CZ" dirty="0" smtClean="0"/>
              <a:t>Množství světla má vliv na produkci melatoninu a dalších hormonů</a:t>
            </a:r>
          </a:p>
          <a:p>
            <a:pPr marL="596646" indent="-514350"/>
            <a:r>
              <a:rPr lang="cs-CZ" dirty="0" smtClean="0"/>
              <a:t>Regulace světla umožní regulaci hormonů</a:t>
            </a:r>
          </a:p>
          <a:p>
            <a:pPr marL="596646" indent="-514350"/>
            <a:r>
              <a:rPr lang="cs-CZ" dirty="0" smtClean="0"/>
              <a:t>Změny hormonů způsobují změny nálady</a:t>
            </a:r>
          </a:p>
          <a:p>
            <a:pPr marL="596646" indent="-514350">
              <a:buNone/>
            </a:pPr>
            <a:r>
              <a:rPr lang="cs-CZ" dirty="0" smtClean="0"/>
              <a:t>	mezi světlem a náladou tedy existuje kauzální vztah, čehož lze využít v terapii</a:t>
            </a:r>
          </a:p>
          <a:p>
            <a:pPr marL="870966" lvl="1" indent="-514350">
              <a:buAutoNum type="arabicParenR"/>
            </a:pPr>
            <a:endParaRPr lang="cs-CZ" b="1" dirty="0" smtClean="0"/>
          </a:p>
          <a:p>
            <a:pPr marL="596646" indent="-514350">
              <a:buAutoNum type="arabicParenR"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619672" y="479715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Úskalí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Příliš jednoduché řešení hodně složitého </a:t>
            </a:r>
            <a:r>
              <a:rPr lang="cs-CZ" dirty="0" smtClean="0"/>
              <a:t>problému?</a:t>
            </a:r>
            <a:endParaRPr lang="cs-CZ" dirty="0" smtClean="0"/>
          </a:p>
          <a:p>
            <a:r>
              <a:rPr lang="cs-CZ" dirty="0" smtClean="0"/>
              <a:t>Účinnost je individuální, záleží na jednotlivci a jeho problému</a:t>
            </a:r>
            <a:endParaRPr lang="cs-CZ" dirty="0" smtClean="0"/>
          </a:p>
          <a:p>
            <a:r>
              <a:rPr lang="cs-CZ" dirty="0" smtClean="0"/>
              <a:t>Světlo přirozené a na kůži je suplováno osvětlením umělým a na </a:t>
            </a:r>
            <a:r>
              <a:rPr lang="cs-CZ" dirty="0" smtClean="0"/>
              <a:t>sítnici. Některým hormonům to ale nevadí (melatonin)</a:t>
            </a:r>
          </a:p>
          <a:p>
            <a:r>
              <a:rPr lang="cs-CZ" dirty="0" smtClean="0"/>
              <a:t>Některé studie jsou neúspěšné v porovnání s placebem (</a:t>
            </a:r>
            <a:r>
              <a:rPr lang="cs-CZ" dirty="0" err="1" smtClean="0"/>
              <a:t>Sato</a:t>
            </a:r>
            <a:r>
              <a:rPr lang="cs-CZ" dirty="0" smtClean="0"/>
              <a:t>, 1997)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24406"/>
          </a:xfrm>
        </p:spPr>
        <p:txBody>
          <a:bodyPr>
            <a:normAutofit fontScale="92500" lnSpcReduction="20000"/>
          </a:bodyPr>
          <a:lstStyle/>
          <a:p>
            <a:pPr marL="596646" indent="-514350"/>
            <a:r>
              <a:rPr lang="cs-CZ" dirty="0" smtClean="0"/>
              <a:t>Výzkumy naznačují zmírnění depresivních symptomů, nikoli však jejich zmizení nebo dokonce vyléčení deprese. Účinky na problémy se spánkem spíše skrze mírnění depresivních symptomů, ne však jako vyléčení samotných pacientů (endogenní x exogenní příčiny) (</a:t>
            </a:r>
            <a:r>
              <a:rPr lang="cs-CZ" dirty="0" err="1" smtClean="0"/>
              <a:t>Avery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2001)</a:t>
            </a:r>
          </a:p>
          <a:p>
            <a:pPr marL="596646" indent="-514350"/>
            <a:r>
              <a:rPr lang="cs-CZ" dirty="0" smtClean="0"/>
              <a:t>Opakovaně signifikantní výsledky při léčbě SAD (až 60% pacientů do 5 dní) (např. </a:t>
            </a:r>
            <a:r>
              <a:rPr lang="cs-CZ" dirty="0" err="1" smtClean="0"/>
              <a:t>Sher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2000</a:t>
            </a:r>
            <a:r>
              <a:rPr lang="cs-CZ" dirty="0" smtClean="0"/>
              <a:t>)</a:t>
            </a:r>
            <a:endParaRPr lang="cs-CZ" dirty="0" smtClean="0"/>
          </a:p>
          <a:p>
            <a:pPr marL="596646" indent="-514350">
              <a:buAutoNum type="arabicParenR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Možné vedlejší účinky: bolesti hlavy, únavy očí, nespavost, iritace spojivek, stavy zmatenosti, mánie</a:t>
            </a:r>
          </a:p>
          <a:p>
            <a:r>
              <a:rPr lang="cs-CZ" dirty="0" smtClean="0"/>
              <a:t>Pouze krátkodobě (měsíc) a pod dohledem (poškození očí)</a:t>
            </a:r>
          </a:p>
          <a:p>
            <a:r>
              <a:rPr lang="cs-CZ" dirty="0" smtClean="0"/>
              <a:t>Aplikace denně, zlepšení očekáváme nejdříve po deseti dnech, nejpozději za 2 týdny. Nutná pravidelnost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Web kontroverzní ezoterické slečny, jež po vzoru východních učení doporučovala přímý pohled do slunce pro „lepší zrak a odblokování mozku. "Čočka lidského oka se nemůže poškodit ani spálit sluncem. Je to přirozené světlo.„</a:t>
            </a:r>
          </a:p>
          <a:p>
            <a:pPr>
              <a:buNone/>
            </a:pPr>
            <a:r>
              <a:rPr lang="cs-CZ" sz="2400" dirty="0" smtClean="0"/>
              <a:t>	Jedna z náctiletých čtenářek pak údajně strávila několik hodin pohledem na slunce, následkem bylo trvalé poškození sítnice.</a:t>
            </a:r>
          </a:p>
          <a:p>
            <a:pPr>
              <a:buNone/>
            </a:pPr>
            <a:r>
              <a:rPr lang="cs-CZ" sz="2400" dirty="0" smtClean="0"/>
              <a:t>	A následná reakce fanouška? „Jen nízká frekvence našeho fyzického těla může způsobit poranění v různých směrech při vystavení vyšší energii čistoty“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2872</TotalTime>
  <Words>517</Words>
  <Application>Microsoft Office PowerPoint</Application>
  <PresentationFormat>Předvádění na obrazovce (4:3)</PresentationFormat>
  <Paragraphs>79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Fototerapie</vt:lpstr>
      <vt:lpstr>Jedna z definic fototerapie</vt:lpstr>
      <vt:lpstr>Východiska metody</vt:lpstr>
      <vt:lpstr>Využití metody</vt:lpstr>
      <vt:lpstr>Premisy účinnosti</vt:lpstr>
      <vt:lpstr>Úskalí</vt:lpstr>
      <vt:lpstr>Výzkumy</vt:lpstr>
      <vt:lpstr>Kontraindikace</vt:lpstr>
      <vt:lpstr>Jak ne</vt:lpstr>
      <vt:lpstr>Jak ano</vt:lpstr>
      <vt:lpstr>Závěr</vt:lpstr>
      <vt:lpstr>Zdroje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Psychická deprivace v dětství</dc:title>
  <dc:creator>Terka</dc:creator>
  <cp:lastModifiedBy>Terezka</cp:lastModifiedBy>
  <cp:revision>93</cp:revision>
  <dcterms:created xsi:type="dcterms:W3CDTF">2011-01-02T05:15:19Z</dcterms:created>
  <dcterms:modified xsi:type="dcterms:W3CDTF">2014-12-18T11:15:11Z</dcterms:modified>
</cp:coreProperties>
</file>