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0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7" r:id="rId10"/>
    <p:sldId id="264" r:id="rId11"/>
    <p:sldId id="265" r:id="rId12"/>
    <p:sldId id="270" r:id="rId13"/>
    <p:sldId id="268" r:id="rId14"/>
    <p:sldId id="286" r:id="rId15"/>
    <p:sldId id="284" r:id="rId16"/>
    <p:sldId id="285" r:id="rId17"/>
    <p:sldId id="280" r:id="rId18"/>
    <p:sldId id="28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89" autoAdjust="0"/>
    <p:restoredTop sz="94660"/>
  </p:normalViewPr>
  <p:slideViewPr>
    <p:cSldViewPr>
      <p:cViewPr varScale="1">
        <p:scale>
          <a:sx n="68" d="100"/>
          <a:sy n="68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66891-B758-464C-8725-908FC9338DBD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0F7A1-4A31-4682-A412-BC2AF8755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0F7A1-4A31-4682-A412-BC2AF8755EB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42DD-A531-48F9-8DA6-9DEC15CC889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FE02-129A-4FA5-BA35-3D1ABEDAEA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42DD-A531-48F9-8DA6-9DEC15CC889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FE02-129A-4FA5-BA35-3D1ABEDAEA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42DD-A531-48F9-8DA6-9DEC15CC889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FE02-129A-4FA5-BA35-3D1ABEDAEA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42DD-A531-48F9-8DA6-9DEC15CC889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FE02-129A-4FA5-BA35-3D1ABEDAEA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42DD-A531-48F9-8DA6-9DEC15CC889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FE02-129A-4FA5-BA35-3D1ABEDAEA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42DD-A531-48F9-8DA6-9DEC15CC889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FE02-129A-4FA5-BA35-3D1ABEDAEA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42DD-A531-48F9-8DA6-9DEC15CC889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FE02-129A-4FA5-BA35-3D1ABEDAEA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42DD-A531-48F9-8DA6-9DEC15CC889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FE02-129A-4FA5-BA35-3D1ABEDAEA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42DD-A531-48F9-8DA6-9DEC15CC889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FE02-129A-4FA5-BA35-3D1ABEDAEA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42DD-A531-48F9-8DA6-9DEC15CC889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0FE02-129A-4FA5-BA35-3D1ABEDAEA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42DD-A531-48F9-8DA6-9DEC15CC889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0FE02-129A-4FA5-BA35-3D1ABEDAEA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F142DD-A531-48F9-8DA6-9DEC15CC8897}" type="datetimeFigureOut">
              <a:rPr lang="cs-CZ" smtClean="0"/>
              <a:pPr/>
              <a:t>25. 11. 2014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0FE02-129A-4FA5-BA35-3D1ABEDAEA1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apzt.cz/vycvik/kdy-zacne-novy-vycvik" TargetMode="External"/><Relationship Id="rId2" Type="http://schemas.openxmlformats.org/officeDocument/2006/relationships/hyperlink" Target="http://www.cestytransformace.cz/?lang=cz&amp;menu=10&amp;article=99&amp;date=15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appy-winter.cz/a-co-telo-co-by-chtelo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youtube.com/watch?v=ghZg34hKeC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ui5_SYCpD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beautiful_body_types_by_isaiahstephens-d6e0dc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2143116"/>
            <a:ext cx="9144000" cy="328614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1714488"/>
          </a:xfrm>
        </p:spPr>
        <p:txBody>
          <a:bodyPr/>
          <a:lstStyle/>
          <a:p>
            <a:r>
              <a:rPr lang="cs-CZ" dirty="0" smtClean="0">
                <a:solidFill>
                  <a:schemeClr val="accent4"/>
                </a:solidFill>
              </a:rPr>
              <a:t>Bioenergetika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6357958"/>
            <a:ext cx="8324880" cy="50004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4"/>
                </a:solidFill>
              </a:rPr>
              <a:t>Hana Bergerová, Michaela </a:t>
            </a:r>
            <a:r>
              <a:rPr lang="cs-CZ" dirty="0" err="1" smtClean="0">
                <a:solidFill>
                  <a:schemeClr val="accent4"/>
                </a:solidFill>
              </a:rPr>
              <a:t>Klinderová</a:t>
            </a:r>
            <a:endParaRPr lang="cs-CZ" dirty="0" smtClean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cvik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Luk – pocit spojení, integrace a ukotvení</a:t>
            </a:r>
          </a:p>
          <a:p>
            <a:r>
              <a:rPr lang="cs-CZ" dirty="0" smtClean="0"/>
              <a:t>Ukáže se, kde jsou bloky</a:t>
            </a:r>
          </a:p>
          <a:p>
            <a:r>
              <a:rPr lang="cs-CZ" dirty="0" smtClean="0"/>
              <a:t>Části těla v dokonalé rovnováze</a:t>
            </a:r>
          </a:p>
          <a:p>
            <a:r>
              <a:rPr lang="cs-CZ" dirty="0" smtClean="0"/>
              <a:t>Energeticky nabitý postoj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628800"/>
            <a:ext cx="1957015" cy="444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Špatné verze zákl. cviku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132856"/>
            <a:ext cx="1879426" cy="3955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474337"/>
            <a:ext cx="2803401" cy="3525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Obranné mechanismy znázorněné jako soustředné kruhy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1835860"/>
            <a:ext cx="4788120" cy="445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Cíl: dostat se k srdci</a:t>
            </a:r>
          </a:p>
          <a:p>
            <a:r>
              <a:rPr lang="cs-CZ" dirty="0" smtClean="0"/>
              <a:t>Slabina pouze verbálních terapií – zaměření jen na vrchní vrstvu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Terapeut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Sami podstupují terapii</a:t>
            </a:r>
          </a:p>
          <a:p>
            <a:r>
              <a:rPr lang="cs-CZ" dirty="0" smtClean="0"/>
              <a:t>Základní předpoklady: teorie osobnosti</a:t>
            </a:r>
          </a:p>
          <a:p>
            <a:pPr>
              <a:buNone/>
            </a:pPr>
            <a:r>
              <a:rPr lang="cs-CZ" dirty="0" smtClean="0"/>
              <a:t>                                            přenos a odpor</a:t>
            </a:r>
          </a:p>
          <a:p>
            <a:pPr>
              <a:buNone/>
            </a:pPr>
            <a:r>
              <a:rPr lang="cs-CZ" dirty="0" smtClean="0"/>
              <a:t>                                            cit pro tělo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Trocha té české bioenergetické reality …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Kolik stojí 1 hodina bioenergetické terapie? </a:t>
            </a:r>
          </a:p>
          <a:p>
            <a:r>
              <a:rPr lang="cs-CZ" dirty="0" smtClean="0"/>
              <a:t>500 -1500 Kč</a:t>
            </a:r>
          </a:p>
          <a:p>
            <a:pPr>
              <a:buNone/>
            </a:pPr>
            <a:r>
              <a:rPr lang="cs-CZ" dirty="0" smtClean="0"/>
              <a:t>Existuje výcvik v bioenergetice? </a:t>
            </a:r>
          </a:p>
          <a:p>
            <a:r>
              <a:rPr lang="cs-CZ" dirty="0" smtClean="0"/>
              <a:t>S JOHNEM HAWKENEM Cesta </a:t>
            </a:r>
            <a:r>
              <a:rPr lang="cs-CZ" dirty="0" smtClean="0">
                <a:hlinkClick r:id="rId2"/>
              </a:rPr>
              <a:t>Transformace</a:t>
            </a:r>
            <a:r>
              <a:rPr lang="cs-CZ" dirty="0" smtClean="0"/>
              <a:t> – okolo 20 000 za 4 cykly – </a:t>
            </a:r>
            <a:r>
              <a:rPr lang="cs-CZ" dirty="0" err="1" smtClean="0"/>
              <a:t>sebezkušenostní</a:t>
            </a:r>
            <a:r>
              <a:rPr lang="cs-CZ" dirty="0" smtClean="0"/>
              <a:t> výcvik</a:t>
            </a:r>
          </a:p>
          <a:p>
            <a:r>
              <a:rPr lang="cs-CZ" dirty="0" smtClean="0">
                <a:hlinkClick r:id="rId3"/>
              </a:rPr>
              <a:t>Česká asociace pro psychoterapii zaměřenou na tělo </a:t>
            </a:r>
            <a:r>
              <a:rPr lang="cs-CZ" dirty="0" smtClean="0"/>
              <a:t>– 4,5 roku, 570 hodin, pouhých 168 000 Kč – nejen bioenergetický přístup</a:t>
            </a:r>
          </a:p>
          <a:p>
            <a:pPr fontAlgn="base"/>
            <a:r>
              <a:rPr lang="cs-CZ" dirty="0" smtClean="0">
                <a:hlinkClick r:id="rId4"/>
              </a:rPr>
              <a:t>HAPPY WINTER </a:t>
            </a:r>
            <a:r>
              <a:rPr lang="cs-CZ" dirty="0" smtClean="0"/>
              <a:t>– A co tělo, co by chtělo?  8700Kč – workshop – 8 hodin – ochutnávka + bioenergetické cvičení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Lilienfeld</a:t>
            </a:r>
            <a:r>
              <a:rPr lang="cs-CZ" b="1" dirty="0" smtClean="0"/>
              <a:t>, S. O., </a:t>
            </a:r>
            <a:r>
              <a:rPr lang="cs-CZ" b="1" dirty="0" err="1" smtClean="0"/>
              <a:t>Fowler</a:t>
            </a:r>
            <a:r>
              <a:rPr lang="cs-CZ" b="1" dirty="0" smtClean="0"/>
              <a:t>, K. A., </a:t>
            </a:r>
            <a:r>
              <a:rPr lang="cs-CZ" b="1" dirty="0" err="1" smtClean="0"/>
              <a:t>Lohr</a:t>
            </a:r>
            <a:r>
              <a:rPr lang="cs-CZ" b="1" dirty="0" smtClean="0"/>
              <a:t>, J. M., &amp; </a:t>
            </a:r>
            <a:r>
              <a:rPr lang="cs-CZ" b="1" dirty="0" err="1" smtClean="0"/>
              <a:t>Lynn</a:t>
            </a:r>
            <a:r>
              <a:rPr lang="cs-CZ" b="1" dirty="0" smtClean="0"/>
              <a:t>, S. J. (2005). </a:t>
            </a:r>
            <a:r>
              <a:rPr lang="cs-CZ" b="1" dirty="0" err="1" smtClean="0"/>
              <a:t>Pseudoscience</a:t>
            </a:r>
            <a:r>
              <a:rPr lang="cs-CZ" b="1" dirty="0" smtClean="0"/>
              <a:t>, </a:t>
            </a:r>
            <a:r>
              <a:rPr lang="cs-CZ" b="1" dirty="0" err="1" smtClean="0"/>
              <a:t>nonscience</a:t>
            </a:r>
            <a:r>
              <a:rPr lang="cs-CZ" b="1" dirty="0" smtClean="0"/>
              <a:t>, </a:t>
            </a:r>
            <a:r>
              <a:rPr lang="cs-CZ" b="1" dirty="0" err="1" smtClean="0"/>
              <a:t>and</a:t>
            </a:r>
            <a:r>
              <a:rPr lang="cs-CZ" b="1" dirty="0" smtClean="0"/>
              <a:t> nonsense in </a:t>
            </a:r>
            <a:r>
              <a:rPr lang="cs-CZ" b="1" dirty="0" err="1" smtClean="0"/>
              <a:t>clinical</a:t>
            </a:r>
            <a:r>
              <a:rPr lang="cs-CZ" b="1" dirty="0" smtClean="0"/>
              <a:t> psychology: </a:t>
            </a:r>
            <a:r>
              <a:rPr lang="cs-CZ" b="1" dirty="0" err="1" smtClean="0"/>
              <a:t>Dangers</a:t>
            </a:r>
            <a:r>
              <a:rPr lang="cs-CZ" b="1" dirty="0" smtClean="0"/>
              <a:t>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remedies</a:t>
            </a:r>
            <a:r>
              <a:rPr lang="cs-CZ" b="1" dirty="0" smtClean="0"/>
              <a:t>. In R.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err="1" smtClean="0"/>
              <a:t>Norcross</a:t>
            </a:r>
            <a:r>
              <a:rPr lang="cs-CZ" b="1" dirty="0" smtClean="0"/>
              <a:t>, J. C., </a:t>
            </a:r>
            <a:r>
              <a:rPr lang="cs-CZ" b="1" dirty="0" err="1" smtClean="0"/>
              <a:t>Koocher</a:t>
            </a:r>
            <a:r>
              <a:rPr lang="cs-CZ" b="1" dirty="0" smtClean="0"/>
              <a:t>, G., &amp; </a:t>
            </a:r>
            <a:r>
              <a:rPr lang="cs-CZ" b="1" dirty="0" err="1" smtClean="0"/>
              <a:t>Garofalo</a:t>
            </a:r>
            <a:r>
              <a:rPr lang="cs-CZ" b="1" dirty="0" smtClean="0"/>
              <a:t>, A. (2006). </a:t>
            </a:r>
            <a:r>
              <a:rPr lang="cs-CZ" b="1" dirty="0" err="1" smtClean="0"/>
              <a:t>Discredited</a:t>
            </a:r>
            <a:r>
              <a:rPr lang="cs-CZ" b="1" dirty="0" smtClean="0"/>
              <a:t> </a:t>
            </a:r>
            <a:r>
              <a:rPr lang="cs-CZ" b="1" dirty="0" err="1" smtClean="0"/>
              <a:t>psychological</a:t>
            </a:r>
            <a:r>
              <a:rPr lang="cs-CZ" b="1" dirty="0" smtClean="0"/>
              <a:t> </a:t>
            </a:r>
            <a:r>
              <a:rPr lang="cs-CZ" b="1" dirty="0" err="1" smtClean="0"/>
              <a:t>treatments</a:t>
            </a:r>
            <a:r>
              <a:rPr lang="cs-CZ" b="1" dirty="0" smtClean="0"/>
              <a:t>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tests</a:t>
            </a:r>
            <a:r>
              <a:rPr lang="cs-CZ" b="1" dirty="0" smtClean="0"/>
              <a:t>: A </a:t>
            </a:r>
            <a:r>
              <a:rPr lang="cs-CZ" b="1" dirty="0" err="1" smtClean="0"/>
              <a:t>Delphi</a:t>
            </a:r>
            <a:r>
              <a:rPr lang="cs-CZ" b="1" dirty="0" smtClean="0"/>
              <a:t> </a:t>
            </a:r>
            <a:r>
              <a:rPr lang="cs-CZ" b="1" dirty="0" err="1" smtClean="0"/>
              <a:t>poll</a:t>
            </a:r>
            <a:r>
              <a:rPr lang="cs-CZ" b="1" dirty="0" smtClean="0"/>
              <a:t>. </a:t>
            </a:r>
            <a:r>
              <a:rPr lang="cs-CZ" b="1" i="1" dirty="0" smtClean="0"/>
              <a:t>Professional Psychology, 37</a:t>
            </a:r>
            <a:r>
              <a:rPr lang="cs-CZ" b="1" dirty="0" smtClean="0"/>
              <a:t>(5), 515-522.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Röhricht</a:t>
            </a:r>
            <a:r>
              <a:rPr lang="cs-CZ" b="1" dirty="0" smtClean="0"/>
              <a:t>, F., &amp; </a:t>
            </a:r>
            <a:r>
              <a:rPr lang="cs-CZ" b="1" dirty="0" err="1" smtClean="0"/>
              <a:t>Priebe</a:t>
            </a:r>
            <a:r>
              <a:rPr lang="cs-CZ" b="1" dirty="0" smtClean="0"/>
              <a:t>, S. (2006). </a:t>
            </a:r>
            <a:r>
              <a:rPr lang="cs-CZ" b="1" dirty="0" err="1" smtClean="0"/>
              <a:t>Effect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body-</a:t>
            </a:r>
            <a:r>
              <a:rPr lang="cs-CZ" b="1" dirty="0" err="1" smtClean="0"/>
              <a:t>oriented</a:t>
            </a:r>
            <a:r>
              <a:rPr lang="cs-CZ" b="1" dirty="0" smtClean="0"/>
              <a:t> </a:t>
            </a:r>
            <a:r>
              <a:rPr lang="cs-CZ" b="1" dirty="0" err="1" smtClean="0"/>
              <a:t>psychological</a:t>
            </a:r>
            <a:r>
              <a:rPr lang="cs-CZ" b="1" dirty="0" smtClean="0"/>
              <a:t> </a:t>
            </a:r>
            <a:r>
              <a:rPr lang="cs-CZ" b="1" dirty="0" err="1" smtClean="0"/>
              <a:t>therapy</a:t>
            </a:r>
            <a:r>
              <a:rPr lang="cs-CZ" b="1" dirty="0" smtClean="0"/>
              <a:t> on negative </a:t>
            </a:r>
            <a:r>
              <a:rPr lang="cs-CZ" b="1" dirty="0" err="1" smtClean="0"/>
              <a:t>symptoms</a:t>
            </a:r>
            <a:r>
              <a:rPr lang="cs-CZ" b="1" dirty="0" smtClean="0"/>
              <a:t> in </a:t>
            </a:r>
            <a:r>
              <a:rPr lang="cs-CZ" b="1" dirty="0" err="1" smtClean="0"/>
              <a:t>schizophrenia</a:t>
            </a:r>
            <a:r>
              <a:rPr lang="cs-CZ" b="1" dirty="0" smtClean="0"/>
              <a:t>: a </a:t>
            </a:r>
            <a:r>
              <a:rPr lang="cs-CZ" b="1" dirty="0" err="1" smtClean="0"/>
              <a:t>randomized</a:t>
            </a:r>
            <a:r>
              <a:rPr lang="cs-CZ" b="1" dirty="0" smtClean="0"/>
              <a:t> </a:t>
            </a:r>
            <a:r>
              <a:rPr lang="cs-CZ" b="1" dirty="0" err="1" smtClean="0"/>
              <a:t>controlled</a:t>
            </a:r>
            <a:r>
              <a:rPr lang="cs-CZ" b="1" dirty="0" smtClean="0"/>
              <a:t> trial. </a:t>
            </a:r>
            <a:r>
              <a:rPr lang="cs-CZ" b="1" i="1" dirty="0" err="1" smtClean="0"/>
              <a:t>Psychological</a:t>
            </a:r>
            <a:r>
              <a:rPr lang="cs-CZ" b="1" i="1" dirty="0" smtClean="0"/>
              <a:t> </a:t>
            </a:r>
            <a:r>
              <a:rPr lang="cs-CZ" b="1" i="1" dirty="0" err="1" smtClean="0"/>
              <a:t>Medicine</a:t>
            </a:r>
            <a:r>
              <a:rPr lang="cs-CZ" b="1" i="1" dirty="0" smtClean="0"/>
              <a:t>, 36(5), 669.</a:t>
            </a:r>
            <a:r>
              <a:rPr lang="cs-CZ" b="1" dirty="0" smtClean="0"/>
              <a:t> </a:t>
            </a:r>
          </a:p>
          <a:p>
            <a:endParaRPr lang="cs-CZ" b="1" dirty="0" smtClean="0"/>
          </a:p>
          <a:p>
            <a:r>
              <a:rPr lang="cs-CZ" b="1" dirty="0" err="1" smtClean="0"/>
              <a:t>Röhricht</a:t>
            </a:r>
            <a:r>
              <a:rPr lang="cs-CZ" b="1" dirty="0" smtClean="0"/>
              <a:t>, F. (2009). Body </a:t>
            </a:r>
            <a:r>
              <a:rPr lang="cs-CZ" b="1" dirty="0" err="1" smtClean="0"/>
              <a:t>oriented</a:t>
            </a:r>
            <a:r>
              <a:rPr lang="cs-CZ" b="1" dirty="0" smtClean="0"/>
              <a:t> </a:t>
            </a:r>
            <a:r>
              <a:rPr lang="cs-CZ" b="1" dirty="0" err="1" smtClean="0"/>
              <a:t>psychotherapy</a:t>
            </a:r>
            <a:r>
              <a:rPr lang="cs-CZ" b="1" dirty="0" smtClean="0"/>
              <a:t>.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state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art</a:t>
            </a:r>
            <a:r>
              <a:rPr lang="cs-CZ" b="1" dirty="0" smtClean="0"/>
              <a:t> in </a:t>
            </a:r>
            <a:r>
              <a:rPr lang="cs-CZ" b="1" dirty="0" err="1" smtClean="0"/>
              <a:t>empirical</a:t>
            </a:r>
            <a:r>
              <a:rPr lang="cs-CZ" b="1" dirty="0" smtClean="0"/>
              <a:t> </a:t>
            </a:r>
            <a:r>
              <a:rPr lang="cs-CZ" b="1" dirty="0" err="1" smtClean="0"/>
              <a:t>research</a:t>
            </a:r>
            <a:r>
              <a:rPr lang="cs-CZ" b="1" dirty="0" smtClean="0"/>
              <a:t> </a:t>
            </a:r>
            <a:r>
              <a:rPr lang="cs-CZ" b="1" dirty="0" err="1" smtClean="0"/>
              <a:t>and</a:t>
            </a:r>
            <a:r>
              <a:rPr lang="cs-CZ" b="1" dirty="0" smtClean="0"/>
              <a:t> evidence-</a:t>
            </a:r>
            <a:r>
              <a:rPr lang="cs-CZ" b="1" dirty="0" err="1" smtClean="0"/>
              <a:t>based</a:t>
            </a:r>
            <a:r>
              <a:rPr lang="cs-CZ" b="1" dirty="0" smtClean="0"/>
              <a:t> </a:t>
            </a:r>
            <a:r>
              <a:rPr lang="cs-CZ" b="1" dirty="0" err="1" smtClean="0"/>
              <a:t>practice</a:t>
            </a:r>
            <a:r>
              <a:rPr lang="cs-CZ" b="1" dirty="0" smtClean="0"/>
              <a:t>: A </a:t>
            </a:r>
            <a:r>
              <a:rPr lang="cs-CZ" b="1" dirty="0" err="1" smtClean="0"/>
              <a:t>clinical</a:t>
            </a:r>
            <a:r>
              <a:rPr lang="cs-CZ" b="1" dirty="0" smtClean="0"/>
              <a:t> </a:t>
            </a:r>
            <a:r>
              <a:rPr lang="cs-CZ" b="1" dirty="0" err="1" smtClean="0"/>
              <a:t>perspective</a:t>
            </a:r>
            <a:r>
              <a:rPr lang="cs-CZ" b="1" dirty="0" smtClean="0"/>
              <a:t>. </a:t>
            </a:r>
            <a:r>
              <a:rPr lang="cs-CZ" b="1" i="1" dirty="0" smtClean="0"/>
              <a:t>Body, </a:t>
            </a:r>
            <a:r>
              <a:rPr lang="cs-CZ" b="1" i="1" dirty="0" err="1" smtClean="0"/>
              <a:t>Movement</a:t>
            </a:r>
            <a:r>
              <a:rPr lang="cs-CZ" b="1" i="1" dirty="0" smtClean="0"/>
              <a:t> </a:t>
            </a:r>
            <a:r>
              <a:rPr lang="cs-CZ" b="1" i="1" dirty="0" err="1" smtClean="0"/>
              <a:t>and</a:t>
            </a:r>
            <a:r>
              <a:rPr lang="cs-CZ" b="1" i="1" dirty="0" smtClean="0"/>
              <a:t> Dance in </a:t>
            </a:r>
            <a:r>
              <a:rPr lang="cs-CZ" b="1" i="1" dirty="0" err="1" smtClean="0"/>
              <a:t>Psychotherapy</a:t>
            </a:r>
            <a:r>
              <a:rPr lang="cs-CZ" b="1" dirty="0" smtClean="0"/>
              <a:t>, 4(2), 135-156. 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použité literatury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SCHWARZ, </a:t>
            </a:r>
            <a:r>
              <a:rPr lang="cs-CZ" dirty="0" err="1" smtClean="0"/>
              <a:t>Aljoscha</a:t>
            </a:r>
            <a:r>
              <a:rPr lang="cs-CZ" dirty="0" smtClean="0"/>
              <a:t> A.; SCHWEPPE, </a:t>
            </a:r>
            <a:r>
              <a:rPr lang="cs-CZ" dirty="0" err="1" smtClean="0"/>
              <a:t>Ronald</a:t>
            </a:r>
            <a:r>
              <a:rPr lang="cs-CZ" dirty="0" smtClean="0"/>
              <a:t> P. </a:t>
            </a:r>
            <a:r>
              <a:rPr lang="cs-CZ" i="1" dirty="0" smtClean="0"/>
              <a:t>Bioenergetika : Cvičení proti stresu</a:t>
            </a:r>
            <a:r>
              <a:rPr lang="cs-CZ" dirty="0" smtClean="0"/>
              <a:t>. 1. vydání. Praha : Alternativa, 1995. 127 s. ISBN 80-85993-88-0.</a:t>
            </a:r>
          </a:p>
          <a:p>
            <a:r>
              <a:rPr lang="cs-CZ" dirty="0" smtClean="0"/>
              <a:t>HOFFMANN, Richard; GUDAT, U. </a:t>
            </a:r>
            <a:r>
              <a:rPr lang="cs-CZ" i="1" dirty="0" smtClean="0"/>
              <a:t>Bioenergetická cvičení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 : Portál, 2003. 96 s. ISBN 80-7178-756-6.</a:t>
            </a:r>
          </a:p>
          <a:p>
            <a:r>
              <a:rPr lang="cs-CZ" dirty="0" smtClean="0"/>
              <a:t>LOWEN, Alexander. </a:t>
            </a:r>
            <a:r>
              <a:rPr lang="cs-CZ" i="1" dirty="0" smtClean="0"/>
              <a:t>Bioenergetika : Terapie duše pomocí práce s tělem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2. Praha : Portál, 2009. 273 s. ISBN 978-80-7367-189-1.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cs-CZ" dirty="0" smtClean="0"/>
              <a:t>Úvod do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/>
          </a:bodyPr>
          <a:lstStyle/>
          <a:p>
            <a:r>
              <a:rPr lang="cs-CZ" dirty="0" smtClean="0"/>
              <a:t>moderní </a:t>
            </a:r>
            <a:r>
              <a:rPr lang="cs-CZ" dirty="0" smtClean="0"/>
              <a:t>psychoterapeutický směr, který slouží k nalezení nové kvality života</a:t>
            </a:r>
          </a:p>
          <a:p>
            <a:r>
              <a:rPr lang="cs-CZ" dirty="0" smtClean="0"/>
              <a:t>Vyvinut pro potřeby dnešního západního člověka jakéhokoliv věku či zdatnosti</a:t>
            </a:r>
          </a:p>
          <a:p>
            <a:r>
              <a:rPr lang="cs-CZ" dirty="0" smtClean="0"/>
              <a:t>Integruje </a:t>
            </a:r>
            <a:r>
              <a:rPr lang="cs-CZ" dirty="0" smtClean="0"/>
              <a:t>z</a:t>
            </a:r>
            <a:r>
              <a:rPr lang="cs-CZ" dirty="0" smtClean="0"/>
              <a:t>ápadní </a:t>
            </a:r>
            <a:r>
              <a:rPr lang="cs-CZ" dirty="0" smtClean="0"/>
              <a:t>i </a:t>
            </a:r>
            <a:r>
              <a:rPr lang="cs-CZ" dirty="0" smtClean="0"/>
              <a:t>v</a:t>
            </a:r>
            <a:r>
              <a:rPr lang="cs-CZ" dirty="0" smtClean="0"/>
              <a:t>ýchodní přístupy</a:t>
            </a:r>
            <a:endParaRPr lang="cs-CZ" dirty="0" smtClean="0"/>
          </a:p>
          <a:p>
            <a:r>
              <a:rPr lang="cs-CZ" dirty="0" smtClean="0"/>
              <a:t>Zkušenosti se manifestují do těla (např. sebevědomí – různé držení těla)</a:t>
            </a:r>
          </a:p>
          <a:p>
            <a:r>
              <a:rPr lang="cs-CZ" dirty="0" smtClean="0"/>
              <a:t>Negativní zážitky </a:t>
            </a:r>
            <a:r>
              <a:rPr lang="cs-CZ" dirty="0" smtClean="0"/>
              <a:t>se mohou vyvinout v </a:t>
            </a:r>
            <a:r>
              <a:rPr lang="cs-CZ" dirty="0" smtClean="0"/>
              <a:t>svalové bloky </a:t>
            </a:r>
          </a:p>
          <a:p>
            <a:pPr>
              <a:buNone/>
            </a:pPr>
            <a:r>
              <a:rPr lang="cs-CZ" dirty="0"/>
              <a:t> 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bioenergetiky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Cíl: člověk bez psychických i fyzických blokád</a:t>
            </a:r>
          </a:p>
          <a:p>
            <a:r>
              <a:rPr lang="cs-CZ" dirty="0" smtClean="0"/>
              <a:t>2 roviny pomoci: tělesná cvičení </a:t>
            </a:r>
          </a:p>
          <a:p>
            <a:pPr>
              <a:buNone/>
            </a:pPr>
            <a:r>
              <a:rPr lang="cs-CZ" dirty="0" smtClean="0"/>
              <a:t>                                 psychoterapie </a:t>
            </a:r>
          </a:p>
          <a:p>
            <a:pPr>
              <a:buNone/>
            </a:pPr>
            <a:r>
              <a:rPr lang="cs-CZ" dirty="0" smtClean="0"/>
              <a:t>      → řešení psychických i zdravotních problémů</a:t>
            </a:r>
          </a:p>
          <a:p>
            <a:r>
              <a:rPr lang="cs-CZ" dirty="0" smtClean="0"/>
              <a:t>Pozitivní </a:t>
            </a:r>
            <a:r>
              <a:rPr lang="cs-CZ" dirty="0" smtClean="0"/>
              <a:t>vliv na fyzické zdraví (pohyb, psychosomatická onemocnění)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bioenergetiky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Zakladatel – Alexander </a:t>
            </a:r>
            <a:r>
              <a:rPr lang="cs-CZ" dirty="0" err="1" smtClean="0"/>
              <a:t>Lowen</a:t>
            </a:r>
            <a:r>
              <a:rPr lang="cs-CZ" dirty="0" smtClean="0"/>
              <a:t> - </a:t>
            </a:r>
            <a:r>
              <a:rPr lang="cs-CZ" dirty="0" err="1" smtClean="0"/>
              <a:t>Ps</a:t>
            </a:r>
            <a:r>
              <a:rPr lang="cs-CZ" dirty="0" smtClean="0"/>
              <a:t> P-6886a</a:t>
            </a:r>
          </a:p>
          <a:p>
            <a:r>
              <a:rPr lang="cs-CZ" dirty="0" smtClean="0"/>
              <a:t>Předchůdce – rakouský psychoanalytik </a:t>
            </a:r>
            <a:r>
              <a:rPr lang="cs-CZ" dirty="0" err="1" smtClean="0"/>
              <a:t>Wilhelm</a:t>
            </a:r>
            <a:r>
              <a:rPr lang="cs-CZ" dirty="0" smtClean="0"/>
              <a:t> Reich</a:t>
            </a:r>
          </a:p>
          <a:p>
            <a:pPr lvl="1"/>
            <a:r>
              <a:rPr lang="cs-CZ" dirty="0" smtClean="0"/>
              <a:t>1940 – 1954 – Reich </a:t>
            </a:r>
            <a:r>
              <a:rPr lang="cs-CZ" dirty="0" err="1" smtClean="0"/>
              <a:t>Lowenovým</a:t>
            </a:r>
            <a:r>
              <a:rPr lang="cs-CZ" dirty="0" smtClean="0"/>
              <a:t> učitelem</a:t>
            </a:r>
          </a:p>
          <a:p>
            <a:pPr lvl="1"/>
            <a:r>
              <a:rPr lang="cs-CZ" dirty="0" smtClean="0"/>
              <a:t>1942 – 1945 – Reich </a:t>
            </a:r>
            <a:r>
              <a:rPr lang="cs-CZ" dirty="0" err="1" smtClean="0"/>
              <a:t>Lowenovým</a:t>
            </a:r>
            <a:r>
              <a:rPr lang="cs-CZ" dirty="0" smtClean="0"/>
              <a:t> analytikem</a:t>
            </a:r>
          </a:p>
          <a:p>
            <a:pPr lvl="1"/>
            <a:r>
              <a:rPr lang="cs-CZ" dirty="0" smtClean="0"/>
              <a:t>1956 - * Institute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Bioenergetic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</a:p>
          <a:p>
            <a:pPr lvl="1">
              <a:buNone/>
            </a:pPr>
            <a:r>
              <a:rPr lang="cs-CZ" dirty="0" smtClean="0"/>
              <a:t>                (zakladatelé: A. </a:t>
            </a:r>
            <a:r>
              <a:rPr lang="cs-CZ" dirty="0" err="1" smtClean="0"/>
              <a:t>Lowen</a:t>
            </a:r>
            <a:endParaRPr lang="cs-CZ" dirty="0" smtClean="0"/>
          </a:p>
          <a:p>
            <a:pPr lvl="1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J. C. </a:t>
            </a:r>
            <a:r>
              <a:rPr lang="cs-CZ" dirty="0" err="1" smtClean="0"/>
              <a:t>Pierrakos</a:t>
            </a:r>
            <a:endParaRPr lang="cs-CZ" dirty="0" smtClean="0"/>
          </a:p>
          <a:p>
            <a:pPr lvl="1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W. B. </a:t>
            </a:r>
            <a:r>
              <a:rPr lang="cs-CZ" dirty="0" err="1" smtClean="0"/>
              <a:t>Walding</a:t>
            </a:r>
            <a:r>
              <a:rPr lang="cs-CZ" dirty="0" smtClean="0"/>
              <a:t>)</a:t>
            </a:r>
          </a:p>
          <a:p>
            <a:pPr lvl="1">
              <a:buNone/>
            </a:pPr>
            <a:r>
              <a:rPr lang="cs-CZ" dirty="0" smtClean="0">
                <a:hlinkClick r:id="rId2"/>
              </a:rPr>
              <a:t>Video na YOUTUBE </a:t>
            </a:r>
            <a:r>
              <a:rPr lang="cs-CZ" dirty="0" smtClean="0">
                <a:sym typeface="Wingdings" pitchFamily="2" charset="2"/>
                <a:hlinkClick r:id="rId2"/>
              </a:rPr>
              <a:t>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smtClean="0"/>
              <a:t> </a:t>
            </a:r>
          </a:p>
        </p:txBody>
      </p:sp>
      <p:pic>
        <p:nvPicPr>
          <p:cNvPr id="4" name="Obrázek 3" descr="Bi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454" y="3731582"/>
            <a:ext cx="2214546" cy="31264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Bioenergetická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1. KONTAKT SMĚREM VEN I DOVNITŘ</a:t>
            </a:r>
          </a:p>
          <a:p>
            <a:r>
              <a:rPr lang="cs-CZ" b="1" dirty="0" smtClean="0"/>
              <a:t>Kontakt směrem ven </a:t>
            </a:r>
            <a:r>
              <a:rPr lang="cs-CZ" dirty="0" smtClean="0"/>
              <a:t>= kontakt se zemí</a:t>
            </a:r>
          </a:p>
          <a:p>
            <a:pPr lvl="1"/>
            <a:r>
              <a:rPr lang="cs-CZ" dirty="0" smtClean="0"/>
              <a:t>Pružná kolena, volná ramena, vzpřímená páteř  a kontakt s břichem</a:t>
            </a:r>
          </a:p>
          <a:p>
            <a:pPr lvl="1"/>
            <a:r>
              <a:rPr lang="cs-CZ" dirty="0" smtClean="0"/>
              <a:t>Správný kontakt – stabilita, důvěra</a:t>
            </a:r>
          </a:p>
          <a:p>
            <a:r>
              <a:rPr lang="cs-CZ" b="1" dirty="0" smtClean="0"/>
              <a:t>Kontakt směrem dovnitř</a:t>
            </a:r>
          </a:p>
          <a:p>
            <a:pPr lvl="1"/>
            <a:r>
              <a:rPr lang="cs-CZ" dirty="0" smtClean="0"/>
              <a:t>Vcítění do sebe sama </a:t>
            </a:r>
          </a:p>
          <a:p>
            <a:pPr lvl="1"/>
            <a:r>
              <a:rPr lang="cs-CZ" dirty="0" smtClean="0"/>
              <a:t>Tělo vnímáme díky různému sval. </a:t>
            </a:r>
            <a:r>
              <a:rPr lang="cs-CZ" dirty="0"/>
              <a:t>n</a:t>
            </a:r>
            <a:r>
              <a:rPr lang="cs-CZ" dirty="0" smtClean="0"/>
              <a:t>apětí a teplotě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</a:t>
            </a:r>
            <a:r>
              <a:rPr lang="cs-CZ" b="1" dirty="0" smtClean="0"/>
              <a:t>VIBRACE </a:t>
            </a:r>
          </a:p>
          <a:p>
            <a:pPr lvl="1"/>
            <a:r>
              <a:rPr lang="cs-CZ" dirty="0" smtClean="0"/>
              <a:t>Aktivování životní energie – může dojít k svalovému třesu a vibracím </a:t>
            </a:r>
          </a:p>
          <a:p>
            <a:pPr lvl="1"/>
            <a:r>
              <a:rPr lang="cs-CZ" dirty="0" smtClean="0"/>
              <a:t>např. cvik „</a:t>
            </a:r>
            <a:r>
              <a:rPr lang="cs-CZ" dirty="0" smtClean="0">
                <a:hlinkClick r:id="rId2"/>
              </a:rPr>
              <a:t>PROTŘESENÍ SE </a:t>
            </a:r>
            <a:r>
              <a:rPr lang="cs-CZ" dirty="0" smtClean="0">
                <a:sym typeface="Wingdings" pitchFamily="2" charset="2"/>
                <a:hlinkClick r:id="rId2"/>
              </a:rPr>
              <a:t></a:t>
            </a:r>
            <a:r>
              <a:rPr lang="cs-CZ" dirty="0" smtClean="0"/>
              <a:t>“ , HOUPÁNÍ, OBLOUK, OHNUTÍ </a:t>
            </a:r>
          </a:p>
          <a:p>
            <a:pPr>
              <a:buNone/>
            </a:pPr>
            <a:endParaRPr lang="cs-CZ" dirty="0"/>
          </a:p>
          <a:p>
            <a:r>
              <a:rPr lang="cs-CZ" b="1" dirty="0" smtClean="0"/>
              <a:t>3. OSVOBOZENÍ DECHU</a:t>
            </a:r>
          </a:p>
          <a:p>
            <a:pPr lvl="1"/>
            <a:r>
              <a:rPr lang="cs-CZ" dirty="0" smtClean="0"/>
              <a:t>Dech = most mezi tělem a duší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4. EMOCE A VÝRAZ</a:t>
            </a:r>
          </a:p>
          <a:p>
            <a:pPr lvl="1"/>
            <a:r>
              <a:rPr lang="cs-CZ" dirty="0" smtClean="0"/>
              <a:t>Pohybová cvičení + výrazová a emocionální cvičení (pomocí těla, mimiky nebo hlasu)</a:t>
            </a:r>
          </a:p>
          <a:p>
            <a:pPr lvl="1"/>
            <a:r>
              <a:rPr lang="cs-CZ" dirty="0" smtClean="0"/>
              <a:t>Omezování emocí = omezování sebe sama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b="1" dirty="0" smtClean="0"/>
              <a:t>5. ZNOVUOBJEVENÍ SEXUALITY</a:t>
            </a:r>
          </a:p>
          <a:p>
            <a:pPr lvl="1"/>
            <a:r>
              <a:rPr lang="cs-CZ" dirty="0" smtClean="0"/>
              <a:t>Potlačení citů vycházejících z břicha – problém uvolněně zacházet se sexualitou</a:t>
            </a:r>
          </a:p>
          <a:p>
            <a:pPr lvl="1"/>
            <a:r>
              <a:rPr lang="cs-CZ" dirty="0" smtClean="0"/>
              <a:t>Uvolnění břicha, pánve, boků a hýždí – větší množství sexuální energie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Dýchání a jeho důležitost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Nedostatek energie kvůli nesprávnému dýchání (</a:t>
            </a:r>
            <a:r>
              <a:rPr lang="cs-CZ" dirty="0"/>
              <a:t>povrchové a stažené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Nevědomé – výsledek chronického napětí (svaly brady, krku, ramen, hrudníku, zad, břicha a pánve) </a:t>
            </a:r>
          </a:p>
          <a:p>
            <a:r>
              <a:rPr lang="cs-CZ" dirty="0" smtClean="0"/>
              <a:t>Důležitost dýchání např. u deprese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a druhá přirozenost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/>
          <a:lstStyle/>
          <a:p>
            <a:r>
              <a:rPr lang="cs-CZ" b="1" dirty="0" smtClean="0"/>
              <a:t>První přirozenost </a:t>
            </a:r>
            <a:r>
              <a:rPr lang="cs-CZ" dirty="0" smtClean="0"/>
              <a:t>= stav, kdy je osoba osvobozena od strukturovaných postojů a chronického napětí</a:t>
            </a:r>
          </a:p>
          <a:p>
            <a:r>
              <a:rPr lang="cs-CZ" dirty="0" smtClean="0"/>
              <a:t>Traumata z dětství a dospívání      vznik vzorce chování = druhá přirozenost</a:t>
            </a:r>
          </a:p>
          <a:p>
            <a:r>
              <a:rPr lang="cs-CZ" b="1" dirty="0" smtClean="0"/>
              <a:t>Druhá přirozenost </a:t>
            </a:r>
            <a:r>
              <a:rPr lang="cs-CZ" dirty="0" smtClean="0"/>
              <a:t>= postoje, které nejsou přirozené, ale natolik se staly součástí osobnosti, že mu připadají přirozené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5214942" y="314324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968</TotalTime>
  <Words>720</Words>
  <Application>Microsoft Office PowerPoint</Application>
  <PresentationFormat>Předvádění na obrazovce (4:3)</PresentationFormat>
  <Paragraphs>94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Tok</vt:lpstr>
      <vt:lpstr>Bioenergetika</vt:lpstr>
      <vt:lpstr>Úvod do metody</vt:lpstr>
      <vt:lpstr>Principy bioenergetiky</vt:lpstr>
      <vt:lpstr>Vznik bioenergetiky</vt:lpstr>
      <vt:lpstr>Bioenergetická praxe</vt:lpstr>
      <vt:lpstr>Snímek 6</vt:lpstr>
      <vt:lpstr>Snímek 7</vt:lpstr>
      <vt:lpstr>Dýchání a jeho důležitost</vt:lpstr>
      <vt:lpstr>První a druhá přirozenost</vt:lpstr>
      <vt:lpstr>Základní cvik</vt:lpstr>
      <vt:lpstr>Špatné verze zákl. cviku</vt:lpstr>
      <vt:lpstr>Obranné mechanismy znázorněné jako soustředné kruhy</vt:lpstr>
      <vt:lpstr>Terapeut</vt:lpstr>
      <vt:lpstr>Trocha té české bioenergetické reality … </vt:lpstr>
      <vt:lpstr>Výzkumy</vt:lpstr>
      <vt:lpstr>Snímek 16</vt:lpstr>
      <vt:lpstr>Seznam použité literatury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Bioenergetika</dc:title>
  <dc:creator>Hanča</dc:creator>
  <cp:lastModifiedBy>Michaela Klinderova</cp:lastModifiedBy>
  <cp:revision>104</cp:revision>
  <dcterms:created xsi:type="dcterms:W3CDTF">2011-10-28T14:37:12Z</dcterms:created>
  <dcterms:modified xsi:type="dcterms:W3CDTF">2014-11-25T12:55:15Z</dcterms:modified>
</cp:coreProperties>
</file>