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handoutMasterIdLst>
    <p:handoutMasterId r:id="rId22"/>
  </p:handoutMasterIdLst>
  <p:sldIdLst>
    <p:sldId id="256" r:id="rId2"/>
    <p:sldId id="266" r:id="rId3"/>
    <p:sldId id="267" r:id="rId4"/>
    <p:sldId id="265" r:id="rId5"/>
    <p:sldId id="258" r:id="rId6"/>
    <p:sldId id="273" r:id="rId7"/>
    <p:sldId id="272" r:id="rId8"/>
    <p:sldId id="259" r:id="rId9"/>
    <p:sldId id="260" r:id="rId10"/>
    <p:sldId id="261" r:id="rId11"/>
    <p:sldId id="262" r:id="rId12"/>
    <p:sldId id="268" r:id="rId13"/>
    <p:sldId id="269" r:id="rId14"/>
    <p:sldId id="270" r:id="rId15"/>
    <p:sldId id="271" r:id="rId16"/>
    <p:sldId id="263" r:id="rId17"/>
    <p:sldId id="264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D3A657-B86E-401D-A39C-57109EF8E33E}" type="doc">
      <dgm:prSet loTypeId="urn:microsoft.com/office/officeart/2005/8/layout/chevron1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11A1758E-A42D-4FA9-98CE-4B2A45E8A42C}">
      <dgm:prSet phldrT="[Text]"/>
      <dgm:spPr>
        <a:solidFill>
          <a:srgbClr val="00B050"/>
        </a:solidFill>
      </dgm:spPr>
      <dgm:t>
        <a:bodyPr/>
        <a:lstStyle/>
        <a:p>
          <a:r>
            <a:rPr lang="cs-CZ" dirty="0" smtClean="0"/>
            <a:t>Rozhodně nedoporučujeme</a:t>
          </a:r>
          <a:endParaRPr lang="cs-CZ" dirty="0"/>
        </a:p>
      </dgm:t>
    </dgm:pt>
    <dgm:pt modelId="{BF56FEA9-9E63-4C91-AE63-39ECEEBECA1B}" type="parTrans" cxnId="{FAC88DF3-98C7-4389-B6B4-0E552555E72C}">
      <dgm:prSet/>
      <dgm:spPr/>
      <dgm:t>
        <a:bodyPr/>
        <a:lstStyle/>
        <a:p>
          <a:endParaRPr lang="cs-CZ"/>
        </a:p>
      </dgm:t>
    </dgm:pt>
    <dgm:pt modelId="{334CBD74-50B6-42BC-B375-5B55CF655023}" type="sibTrans" cxnId="{FAC88DF3-98C7-4389-B6B4-0E552555E72C}">
      <dgm:prSet/>
      <dgm:spPr/>
      <dgm:t>
        <a:bodyPr/>
        <a:lstStyle/>
        <a:p>
          <a:endParaRPr lang="cs-CZ"/>
        </a:p>
      </dgm:t>
    </dgm:pt>
    <dgm:pt modelId="{7D3C9521-A731-49C6-A7EF-AA6F9CB1DB35}">
      <dgm:prSet phldrT="[Text]"/>
      <dgm:spPr>
        <a:solidFill>
          <a:srgbClr val="00B050"/>
        </a:solidFill>
      </dgm:spPr>
      <dgm:t>
        <a:bodyPr/>
        <a:lstStyle/>
        <a:p>
          <a:r>
            <a:rPr lang="cs-CZ" dirty="0" smtClean="0"/>
            <a:t>Spíše nedoporučujeme</a:t>
          </a:r>
          <a:endParaRPr lang="cs-CZ" dirty="0"/>
        </a:p>
      </dgm:t>
    </dgm:pt>
    <dgm:pt modelId="{9A7A2A81-92F6-4FFA-9C9D-3708410CF9A5}" type="parTrans" cxnId="{FE2A44D7-94D7-4F0B-8F98-5AAF7CBB3838}">
      <dgm:prSet/>
      <dgm:spPr/>
      <dgm:t>
        <a:bodyPr/>
        <a:lstStyle/>
        <a:p>
          <a:endParaRPr lang="cs-CZ"/>
        </a:p>
      </dgm:t>
    </dgm:pt>
    <dgm:pt modelId="{42EB6E2F-F0C8-42DD-9C61-DCB009331DD4}" type="sibTrans" cxnId="{FE2A44D7-94D7-4F0B-8F98-5AAF7CBB3838}">
      <dgm:prSet/>
      <dgm:spPr/>
      <dgm:t>
        <a:bodyPr/>
        <a:lstStyle/>
        <a:p>
          <a:endParaRPr lang="cs-CZ"/>
        </a:p>
      </dgm:t>
    </dgm:pt>
    <dgm:pt modelId="{B2ADC43A-69DC-4B37-9252-88C8FF6B7732}">
      <dgm:prSet phldrT="[Text]"/>
      <dgm:spPr>
        <a:solidFill>
          <a:srgbClr val="00B050"/>
        </a:solidFill>
      </dgm:spPr>
      <dgm:t>
        <a:bodyPr/>
        <a:lstStyle/>
        <a:p>
          <a:r>
            <a:rPr lang="cs-CZ" dirty="0" smtClean="0"/>
            <a:t>Nevíme</a:t>
          </a:r>
          <a:endParaRPr lang="cs-CZ" dirty="0"/>
        </a:p>
      </dgm:t>
    </dgm:pt>
    <dgm:pt modelId="{878718FE-AFBB-4432-BDB8-DC00D0273A9D}" type="parTrans" cxnId="{DAFD549F-6DF8-4B20-B14F-ADDAC44F5195}">
      <dgm:prSet/>
      <dgm:spPr/>
      <dgm:t>
        <a:bodyPr/>
        <a:lstStyle/>
        <a:p>
          <a:endParaRPr lang="cs-CZ"/>
        </a:p>
      </dgm:t>
    </dgm:pt>
    <dgm:pt modelId="{93A8BA58-A77A-449E-A5EA-9A83B2A45E42}" type="sibTrans" cxnId="{DAFD549F-6DF8-4B20-B14F-ADDAC44F5195}">
      <dgm:prSet/>
      <dgm:spPr/>
      <dgm:t>
        <a:bodyPr/>
        <a:lstStyle/>
        <a:p>
          <a:endParaRPr lang="cs-CZ"/>
        </a:p>
      </dgm:t>
    </dgm:pt>
    <dgm:pt modelId="{836CB777-3D6E-44C2-B133-FC3DB4791EB4}">
      <dgm:prSet phldrT="[Text]"/>
      <dgm:spPr>
        <a:solidFill>
          <a:srgbClr val="FF0000"/>
        </a:solidFill>
      </dgm:spPr>
      <dgm:t>
        <a:bodyPr/>
        <a:lstStyle/>
        <a:p>
          <a:r>
            <a:rPr lang="cs-CZ" dirty="0" smtClean="0"/>
            <a:t>Spíše doporučujeme</a:t>
          </a:r>
          <a:endParaRPr lang="cs-CZ" dirty="0"/>
        </a:p>
      </dgm:t>
    </dgm:pt>
    <dgm:pt modelId="{D0384F1B-18D5-493D-AF5D-18D54B8A234C}" type="parTrans" cxnId="{5672B431-4779-4653-A0F5-599807020847}">
      <dgm:prSet/>
      <dgm:spPr/>
      <dgm:t>
        <a:bodyPr/>
        <a:lstStyle/>
        <a:p>
          <a:endParaRPr lang="cs-CZ"/>
        </a:p>
      </dgm:t>
    </dgm:pt>
    <dgm:pt modelId="{0BE00420-0986-47C8-BC81-DD8370D6D4F3}" type="sibTrans" cxnId="{5672B431-4779-4653-A0F5-599807020847}">
      <dgm:prSet/>
      <dgm:spPr/>
      <dgm:t>
        <a:bodyPr/>
        <a:lstStyle/>
        <a:p>
          <a:endParaRPr lang="cs-CZ"/>
        </a:p>
      </dgm:t>
    </dgm:pt>
    <dgm:pt modelId="{2FCD9A49-3F3F-401F-A2B6-47865CFF55CD}">
      <dgm:prSet phldrT="[Text]"/>
      <dgm:spPr>
        <a:solidFill>
          <a:srgbClr val="00B050"/>
        </a:solidFill>
      </dgm:spPr>
      <dgm:t>
        <a:bodyPr/>
        <a:lstStyle/>
        <a:p>
          <a:r>
            <a:rPr lang="cs-CZ" dirty="0" smtClean="0"/>
            <a:t>Rozhodně doporučujeme</a:t>
          </a:r>
          <a:endParaRPr lang="cs-CZ" dirty="0"/>
        </a:p>
      </dgm:t>
    </dgm:pt>
    <dgm:pt modelId="{9CEFE11E-48EA-47CB-A0BD-0AD2273DA81E}" type="parTrans" cxnId="{47C61C4E-0719-4411-A38A-9AF2944A9453}">
      <dgm:prSet/>
      <dgm:spPr/>
      <dgm:t>
        <a:bodyPr/>
        <a:lstStyle/>
        <a:p>
          <a:endParaRPr lang="cs-CZ"/>
        </a:p>
      </dgm:t>
    </dgm:pt>
    <dgm:pt modelId="{D1282DDC-2E0B-48B7-9FE4-3CF5079ABD59}" type="sibTrans" cxnId="{47C61C4E-0719-4411-A38A-9AF2944A9453}">
      <dgm:prSet/>
      <dgm:spPr/>
      <dgm:t>
        <a:bodyPr/>
        <a:lstStyle/>
        <a:p>
          <a:endParaRPr lang="cs-CZ"/>
        </a:p>
      </dgm:t>
    </dgm:pt>
    <dgm:pt modelId="{7D5DCB80-A7BB-451F-8FF8-0C879CC4E3C6}" type="pres">
      <dgm:prSet presAssocID="{B9D3A657-B86E-401D-A39C-57109EF8E33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509B6C0-4111-4BF6-8C62-18E3D7DF1135}" type="pres">
      <dgm:prSet presAssocID="{11A1758E-A42D-4FA9-98CE-4B2A45E8A42C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D47383D-B284-4B15-A8C9-2024313FA8F1}" type="pres">
      <dgm:prSet presAssocID="{334CBD74-50B6-42BC-B375-5B55CF655023}" presName="parTxOnlySpace" presStyleCnt="0"/>
      <dgm:spPr/>
    </dgm:pt>
    <dgm:pt modelId="{57E4E39E-888F-4E9B-9706-CC7376567AD2}" type="pres">
      <dgm:prSet presAssocID="{7D3C9521-A731-49C6-A7EF-AA6F9CB1DB35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D9F4D07-C006-49A3-8355-DC80535C842B}" type="pres">
      <dgm:prSet presAssocID="{42EB6E2F-F0C8-42DD-9C61-DCB009331DD4}" presName="parTxOnlySpace" presStyleCnt="0"/>
      <dgm:spPr/>
    </dgm:pt>
    <dgm:pt modelId="{DAF21BE6-2BB4-421F-A652-E1726FFFD24A}" type="pres">
      <dgm:prSet presAssocID="{B2ADC43A-69DC-4B37-9252-88C8FF6B7732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11F85B-4723-4DA8-81F2-683D4E3D9CFD}" type="pres">
      <dgm:prSet presAssocID="{93A8BA58-A77A-449E-A5EA-9A83B2A45E42}" presName="parTxOnlySpace" presStyleCnt="0"/>
      <dgm:spPr/>
    </dgm:pt>
    <dgm:pt modelId="{FB3B0F14-0234-484D-8702-B80083E59DA7}" type="pres">
      <dgm:prSet presAssocID="{836CB777-3D6E-44C2-B133-FC3DB4791EB4}" presName="parTxOnly" presStyleLbl="node1" presStyleIdx="3" presStyleCnt="5" custScaleY="12140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D0D11B-A591-4DA3-83C9-64A2AA2FC8AA}" type="pres">
      <dgm:prSet presAssocID="{0BE00420-0986-47C8-BC81-DD8370D6D4F3}" presName="parTxOnlySpace" presStyleCnt="0"/>
      <dgm:spPr/>
    </dgm:pt>
    <dgm:pt modelId="{362CDF98-6895-4424-AEAC-15B414E01F15}" type="pres">
      <dgm:prSet presAssocID="{2FCD9A49-3F3F-401F-A2B6-47865CFF55CD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A1DB919-23B7-4D50-9C29-7D039B3B2698}" type="presOf" srcId="{11A1758E-A42D-4FA9-98CE-4B2A45E8A42C}" destId="{1509B6C0-4111-4BF6-8C62-18E3D7DF1135}" srcOrd="0" destOrd="0" presId="urn:microsoft.com/office/officeart/2005/8/layout/chevron1"/>
    <dgm:cxn modelId="{FAC88DF3-98C7-4389-B6B4-0E552555E72C}" srcId="{B9D3A657-B86E-401D-A39C-57109EF8E33E}" destId="{11A1758E-A42D-4FA9-98CE-4B2A45E8A42C}" srcOrd="0" destOrd="0" parTransId="{BF56FEA9-9E63-4C91-AE63-39ECEEBECA1B}" sibTransId="{334CBD74-50B6-42BC-B375-5B55CF655023}"/>
    <dgm:cxn modelId="{5C0B9103-237A-43AB-B459-CA80780BA400}" type="presOf" srcId="{2FCD9A49-3F3F-401F-A2B6-47865CFF55CD}" destId="{362CDF98-6895-4424-AEAC-15B414E01F15}" srcOrd="0" destOrd="0" presId="urn:microsoft.com/office/officeart/2005/8/layout/chevron1"/>
    <dgm:cxn modelId="{5672B431-4779-4653-A0F5-599807020847}" srcId="{B9D3A657-B86E-401D-A39C-57109EF8E33E}" destId="{836CB777-3D6E-44C2-B133-FC3DB4791EB4}" srcOrd="3" destOrd="0" parTransId="{D0384F1B-18D5-493D-AF5D-18D54B8A234C}" sibTransId="{0BE00420-0986-47C8-BC81-DD8370D6D4F3}"/>
    <dgm:cxn modelId="{A82BB630-45D2-4CCB-8B0C-45ACCD891178}" type="presOf" srcId="{7D3C9521-A731-49C6-A7EF-AA6F9CB1DB35}" destId="{57E4E39E-888F-4E9B-9706-CC7376567AD2}" srcOrd="0" destOrd="0" presId="urn:microsoft.com/office/officeart/2005/8/layout/chevron1"/>
    <dgm:cxn modelId="{239A8827-EA42-44E3-AEF7-9114461ECF0E}" type="presOf" srcId="{B2ADC43A-69DC-4B37-9252-88C8FF6B7732}" destId="{DAF21BE6-2BB4-421F-A652-E1726FFFD24A}" srcOrd="0" destOrd="0" presId="urn:microsoft.com/office/officeart/2005/8/layout/chevron1"/>
    <dgm:cxn modelId="{904E10C9-DE1F-47AD-B6C2-C6CFD74AF788}" type="presOf" srcId="{836CB777-3D6E-44C2-B133-FC3DB4791EB4}" destId="{FB3B0F14-0234-484D-8702-B80083E59DA7}" srcOrd="0" destOrd="0" presId="urn:microsoft.com/office/officeart/2005/8/layout/chevron1"/>
    <dgm:cxn modelId="{FE2A44D7-94D7-4F0B-8F98-5AAF7CBB3838}" srcId="{B9D3A657-B86E-401D-A39C-57109EF8E33E}" destId="{7D3C9521-A731-49C6-A7EF-AA6F9CB1DB35}" srcOrd="1" destOrd="0" parTransId="{9A7A2A81-92F6-4FFA-9C9D-3708410CF9A5}" sibTransId="{42EB6E2F-F0C8-42DD-9C61-DCB009331DD4}"/>
    <dgm:cxn modelId="{CF9EE758-8BAC-4F9E-8E1E-78141ED0D63F}" type="presOf" srcId="{B9D3A657-B86E-401D-A39C-57109EF8E33E}" destId="{7D5DCB80-A7BB-451F-8FF8-0C879CC4E3C6}" srcOrd="0" destOrd="0" presId="urn:microsoft.com/office/officeart/2005/8/layout/chevron1"/>
    <dgm:cxn modelId="{47C61C4E-0719-4411-A38A-9AF2944A9453}" srcId="{B9D3A657-B86E-401D-A39C-57109EF8E33E}" destId="{2FCD9A49-3F3F-401F-A2B6-47865CFF55CD}" srcOrd="4" destOrd="0" parTransId="{9CEFE11E-48EA-47CB-A0BD-0AD2273DA81E}" sibTransId="{D1282DDC-2E0B-48B7-9FE4-3CF5079ABD59}"/>
    <dgm:cxn modelId="{DAFD549F-6DF8-4B20-B14F-ADDAC44F5195}" srcId="{B9D3A657-B86E-401D-A39C-57109EF8E33E}" destId="{B2ADC43A-69DC-4B37-9252-88C8FF6B7732}" srcOrd="2" destOrd="0" parTransId="{878718FE-AFBB-4432-BDB8-DC00D0273A9D}" sibTransId="{93A8BA58-A77A-449E-A5EA-9A83B2A45E42}"/>
    <dgm:cxn modelId="{76A57E4C-FF1F-4A51-B467-9CD432C71DDF}" type="presParOf" srcId="{7D5DCB80-A7BB-451F-8FF8-0C879CC4E3C6}" destId="{1509B6C0-4111-4BF6-8C62-18E3D7DF1135}" srcOrd="0" destOrd="0" presId="urn:microsoft.com/office/officeart/2005/8/layout/chevron1"/>
    <dgm:cxn modelId="{008AD91A-82B8-44E4-9B34-E2F011E04BF1}" type="presParOf" srcId="{7D5DCB80-A7BB-451F-8FF8-0C879CC4E3C6}" destId="{0D47383D-B284-4B15-A8C9-2024313FA8F1}" srcOrd="1" destOrd="0" presId="urn:microsoft.com/office/officeart/2005/8/layout/chevron1"/>
    <dgm:cxn modelId="{90966000-C5EF-46C9-AC46-660242C3B375}" type="presParOf" srcId="{7D5DCB80-A7BB-451F-8FF8-0C879CC4E3C6}" destId="{57E4E39E-888F-4E9B-9706-CC7376567AD2}" srcOrd="2" destOrd="0" presId="urn:microsoft.com/office/officeart/2005/8/layout/chevron1"/>
    <dgm:cxn modelId="{B85B41D8-7408-4AE3-8A90-56BED581E5F0}" type="presParOf" srcId="{7D5DCB80-A7BB-451F-8FF8-0C879CC4E3C6}" destId="{6D9F4D07-C006-49A3-8355-DC80535C842B}" srcOrd="3" destOrd="0" presId="urn:microsoft.com/office/officeart/2005/8/layout/chevron1"/>
    <dgm:cxn modelId="{3570F318-6986-4203-ACF8-73D3BE5043BE}" type="presParOf" srcId="{7D5DCB80-A7BB-451F-8FF8-0C879CC4E3C6}" destId="{DAF21BE6-2BB4-421F-A652-E1726FFFD24A}" srcOrd="4" destOrd="0" presId="urn:microsoft.com/office/officeart/2005/8/layout/chevron1"/>
    <dgm:cxn modelId="{01755A8D-F4F0-4BE7-9B40-690035BBA8CF}" type="presParOf" srcId="{7D5DCB80-A7BB-451F-8FF8-0C879CC4E3C6}" destId="{8C11F85B-4723-4DA8-81F2-683D4E3D9CFD}" srcOrd="5" destOrd="0" presId="urn:microsoft.com/office/officeart/2005/8/layout/chevron1"/>
    <dgm:cxn modelId="{AA047D22-12F0-4876-A070-975FF06BE176}" type="presParOf" srcId="{7D5DCB80-A7BB-451F-8FF8-0C879CC4E3C6}" destId="{FB3B0F14-0234-484D-8702-B80083E59DA7}" srcOrd="6" destOrd="0" presId="urn:microsoft.com/office/officeart/2005/8/layout/chevron1"/>
    <dgm:cxn modelId="{4E60303C-920E-4B22-A8AA-99C2BB63AFA1}" type="presParOf" srcId="{7D5DCB80-A7BB-451F-8FF8-0C879CC4E3C6}" destId="{24D0D11B-A591-4DA3-83C9-64A2AA2FC8AA}" srcOrd="7" destOrd="0" presId="urn:microsoft.com/office/officeart/2005/8/layout/chevron1"/>
    <dgm:cxn modelId="{04E8E636-927A-457E-ACA9-19AE60126169}" type="presParOf" srcId="{7D5DCB80-A7BB-451F-8FF8-0C879CC4E3C6}" destId="{362CDF98-6895-4424-AEAC-15B414E01F15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0FDE2-3818-4BBD-8B21-770C9319B284}" type="datetimeFigureOut">
              <a:rPr lang="cs-CZ" smtClean="0"/>
              <a:t>17.11.2014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252620-A2FD-4262-8F10-CCB6F632F7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75715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E068-75EA-4553-9872-999408624F81}" type="datetimeFigureOut">
              <a:rPr lang="cs-CZ" smtClean="0"/>
              <a:t>17.11.2014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E22DA4A-730D-4CB3-B0A3-50026F5B6061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E068-75EA-4553-9872-999408624F81}" type="datetimeFigureOut">
              <a:rPr lang="cs-CZ" smtClean="0"/>
              <a:t>17.11.2014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DA4A-730D-4CB3-B0A3-50026F5B60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E068-75EA-4553-9872-999408624F81}" type="datetimeFigureOut">
              <a:rPr lang="cs-CZ" smtClean="0"/>
              <a:t>17.11.2014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DA4A-730D-4CB3-B0A3-50026F5B60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E068-75EA-4553-9872-999408624F81}" type="datetimeFigureOut">
              <a:rPr lang="cs-CZ" smtClean="0"/>
              <a:t>17.11.2014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DA4A-730D-4CB3-B0A3-50026F5B606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E068-75EA-4553-9872-999408624F81}" type="datetimeFigureOut">
              <a:rPr lang="cs-CZ" smtClean="0"/>
              <a:t>17.11.2014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E22DA4A-730D-4CB3-B0A3-50026F5B606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E068-75EA-4553-9872-999408624F81}" type="datetimeFigureOut">
              <a:rPr lang="cs-CZ" smtClean="0"/>
              <a:t>17.11.2014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DA4A-730D-4CB3-B0A3-50026F5B606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E068-75EA-4553-9872-999408624F81}" type="datetimeFigureOut">
              <a:rPr lang="cs-CZ" smtClean="0"/>
              <a:t>17.11.2014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DA4A-730D-4CB3-B0A3-50026F5B606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E068-75EA-4553-9872-999408624F81}" type="datetimeFigureOut">
              <a:rPr lang="cs-CZ" smtClean="0"/>
              <a:t>17.11.2014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DA4A-730D-4CB3-B0A3-50026F5B60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E068-75EA-4553-9872-999408624F81}" type="datetimeFigureOut">
              <a:rPr lang="cs-CZ" smtClean="0"/>
              <a:t>17.11.2014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DA4A-730D-4CB3-B0A3-50026F5B606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E068-75EA-4553-9872-999408624F81}" type="datetimeFigureOut">
              <a:rPr lang="cs-CZ" smtClean="0"/>
              <a:t>17.11.2014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2DA4A-730D-4CB3-B0A3-50026F5B606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6E068-75EA-4553-9872-999408624F81}" type="datetimeFigureOut">
              <a:rPr lang="cs-CZ" smtClean="0"/>
              <a:t>17.11.2014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E22DA4A-730D-4CB3-B0A3-50026F5B606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C6E068-75EA-4553-9872-999408624F81}" type="datetimeFigureOut">
              <a:rPr lang="cs-CZ" smtClean="0"/>
              <a:t>17.11.2014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E22DA4A-730D-4CB3-B0A3-50026F5B606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Zuzana Kalousová, </a:t>
            </a:r>
          </a:p>
          <a:p>
            <a:r>
              <a:rPr lang="cs-CZ" dirty="0" smtClean="0"/>
              <a:t>Vlaďka Šnoblová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Open </a:t>
            </a:r>
            <a:r>
              <a:rPr lang="cs-CZ" smtClean="0"/>
              <a:t>Dialogue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307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rozhovoru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Smysl vnesla až </a:t>
            </a:r>
            <a:r>
              <a:rPr lang="cs-CZ" dirty="0" err="1" smtClean="0"/>
              <a:t>Maija</a:t>
            </a:r>
            <a:r>
              <a:rPr lang="cs-CZ" dirty="0" smtClean="0"/>
              <a:t>, když začala popisovat minulou příhodu svého muže</a:t>
            </a:r>
          </a:p>
          <a:p>
            <a:r>
              <a:rPr lang="cs-CZ" dirty="0" smtClean="0"/>
              <a:t>Tým se nijak nesnažil strukturovat rozhovor </a:t>
            </a:r>
          </a:p>
          <a:p>
            <a:r>
              <a:rPr lang="cs-CZ" dirty="0" smtClean="0"/>
              <a:t>Po 40 minutách začali oba manželé bez překřikování popisovat situaci a co k ní vedlo</a:t>
            </a:r>
          </a:p>
          <a:p>
            <a:r>
              <a:rPr lang="cs-CZ" dirty="0" smtClean="0"/>
              <a:t>Našli spouštěč psychotických symptomů</a:t>
            </a:r>
          </a:p>
          <a:p>
            <a:r>
              <a:rPr lang="cs-CZ" dirty="0" smtClean="0"/>
              <a:t>Odborníci zjistili, že </a:t>
            </a:r>
            <a:r>
              <a:rPr lang="cs-CZ" dirty="0" err="1" smtClean="0"/>
              <a:t>Pekkova</a:t>
            </a:r>
            <a:r>
              <a:rPr lang="cs-CZ" dirty="0" smtClean="0"/>
              <a:t> paranoia byla způsobena měsíci života v extrémním stresu z nedostatku peněz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37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Rozhovor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Psy: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sounds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scared</a:t>
            </a:r>
            <a:r>
              <a:rPr lang="cs-CZ" dirty="0" smtClean="0"/>
              <a:t> to </a:t>
            </a:r>
            <a:r>
              <a:rPr lang="cs-CZ" dirty="0" err="1" smtClean="0"/>
              <a:t>death</a:t>
            </a:r>
            <a:endParaRPr lang="cs-CZ" dirty="0" smtClean="0"/>
          </a:p>
          <a:p>
            <a:r>
              <a:rPr lang="cs-CZ" dirty="0" err="1" smtClean="0"/>
              <a:t>Pekka</a:t>
            </a:r>
            <a:r>
              <a:rPr lang="cs-CZ" dirty="0" smtClean="0"/>
              <a:t>: </a:t>
            </a:r>
            <a:r>
              <a:rPr lang="cs-CZ" dirty="0" err="1" smtClean="0"/>
              <a:t>Well</a:t>
            </a:r>
            <a:r>
              <a:rPr lang="cs-CZ" dirty="0" smtClean="0"/>
              <a:t>,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wasn‘t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bad</a:t>
            </a:r>
            <a:r>
              <a:rPr lang="cs-CZ" dirty="0" smtClean="0"/>
              <a:t>. But I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thinking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better</a:t>
            </a:r>
            <a:r>
              <a:rPr lang="cs-CZ" dirty="0" smtClean="0"/>
              <a:t> to </a:t>
            </a:r>
            <a:r>
              <a:rPr lang="cs-CZ" dirty="0" err="1" smtClean="0"/>
              <a:t>leave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place.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never</a:t>
            </a:r>
            <a:r>
              <a:rPr lang="cs-CZ" dirty="0" smtClean="0"/>
              <a:t> </a:t>
            </a:r>
            <a:r>
              <a:rPr lang="cs-CZ" dirty="0" err="1" smtClean="0"/>
              <a:t>knew</a:t>
            </a:r>
            <a:r>
              <a:rPr lang="cs-CZ" dirty="0" smtClean="0"/>
              <a:t>,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Ray</a:t>
            </a:r>
            <a:r>
              <a:rPr lang="cs-CZ" dirty="0" smtClean="0"/>
              <a:t> </a:t>
            </a:r>
            <a:r>
              <a:rPr lang="cs-CZ" dirty="0" err="1" smtClean="0"/>
              <a:t>could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so </a:t>
            </a:r>
            <a:r>
              <a:rPr lang="cs-CZ" dirty="0" err="1" smtClean="0"/>
              <a:t>aggressive</a:t>
            </a:r>
            <a:r>
              <a:rPr lang="cs-CZ" dirty="0" smtClean="0"/>
              <a:t> and so </a:t>
            </a:r>
            <a:r>
              <a:rPr lang="cs-CZ" dirty="0" err="1" smtClean="0"/>
              <a:t>quick</a:t>
            </a:r>
            <a:r>
              <a:rPr lang="cs-CZ" dirty="0" smtClean="0"/>
              <a:t> to </a:t>
            </a:r>
            <a:r>
              <a:rPr lang="cs-CZ" dirty="0" err="1" smtClean="0"/>
              <a:t>argue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ever</a:t>
            </a:r>
            <a:r>
              <a:rPr lang="cs-CZ" dirty="0" smtClean="0"/>
              <a:t> </a:t>
            </a:r>
            <a:r>
              <a:rPr lang="cs-CZ" dirty="0" err="1" smtClean="0"/>
              <a:t>know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he </a:t>
            </a:r>
            <a:r>
              <a:rPr lang="cs-CZ" dirty="0" err="1" smtClean="0"/>
              <a:t>would</a:t>
            </a:r>
            <a:r>
              <a:rPr lang="cs-CZ" dirty="0" smtClean="0"/>
              <a:t> do…</a:t>
            </a:r>
          </a:p>
          <a:p>
            <a:r>
              <a:rPr lang="cs-CZ" dirty="0" smtClean="0"/>
              <a:t>Psy: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thought</a:t>
            </a:r>
            <a:r>
              <a:rPr lang="cs-CZ" dirty="0" smtClean="0"/>
              <a:t>…</a:t>
            </a:r>
          </a:p>
          <a:p>
            <a:r>
              <a:rPr lang="cs-CZ" dirty="0" err="1" smtClean="0"/>
              <a:t>Pekka</a:t>
            </a:r>
            <a:r>
              <a:rPr lang="cs-CZ" dirty="0" smtClean="0"/>
              <a:t>: …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if</a:t>
            </a:r>
            <a:r>
              <a:rPr lang="cs-CZ" dirty="0" smtClean="0"/>
              <a:t> he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coming</a:t>
            </a:r>
            <a:r>
              <a:rPr lang="cs-CZ" dirty="0" smtClean="0"/>
              <a:t>…</a:t>
            </a:r>
            <a:r>
              <a:rPr lang="cs-CZ" dirty="0" err="1" smtClean="0"/>
              <a:t>how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 smtClean="0"/>
              <a:t>could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stop </a:t>
            </a:r>
            <a:r>
              <a:rPr lang="cs-CZ" dirty="0" err="1" smtClean="0"/>
              <a:t>him</a:t>
            </a:r>
            <a:r>
              <a:rPr lang="cs-CZ" dirty="0" smtClean="0"/>
              <a:t> </a:t>
            </a:r>
            <a:r>
              <a:rPr lang="cs-CZ" dirty="0" err="1" smtClean="0"/>
              <a:t>if</a:t>
            </a:r>
            <a:r>
              <a:rPr lang="cs-CZ" dirty="0" smtClean="0"/>
              <a:t> he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coming</a:t>
            </a:r>
            <a:endParaRPr lang="cs-CZ" dirty="0" smtClean="0"/>
          </a:p>
          <a:p>
            <a:r>
              <a:rPr lang="cs-CZ" dirty="0" smtClean="0"/>
              <a:t>D: He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coming</a:t>
            </a:r>
            <a:r>
              <a:rPr lang="cs-CZ" dirty="0" smtClean="0"/>
              <a:t> to </a:t>
            </a:r>
            <a:r>
              <a:rPr lang="cs-CZ" dirty="0" err="1" smtClean="0"/>
              <a:t>find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endParaRPr lang="cs-CZ" dirty="0" smtClean="0"/>
          </a:p>
          <a:p>
            <a:r>
              <a:rPr lang="cs-CZ" dirty="0" err="1" smtClean="0"/>
              <a:t>Pekka</a:t>
            </a:r>
            <a:r>
              <a:rPr lang="cs-CZ" dirty="0" smtClean="0"/>
              <a:t>: </a:t>
            </a:r>
            <a:r>
              <a:rPr lang="cs-CZ" dirty="0" err="1" smtClean="0"/>
              <a:t>Yes</a:t>
            </a:r>
            <a:r>
              <a:rPr lang="cs-CZ" dirty="0" smtClean="0"/>
              <a:t>, he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come</a:t>
            </a:r>
            <a:endParaRPr lang="cs-CZ" dirty="0" smtClean="0"/>
          </a:p>
          <a:p>
            <a:r>
              <a:rPr lang="cs-CZ" dirty="0" smtClean="0"/>
              <a:t>D: </a:t>
            </a:r>
            <a:r>
              <a:rPr lang="cs-CZ" dirty="0" err="1" smtClean="0"/>
              <a:t>Come</a:t>
            </a:r>
            <a:r>
              <a:rPr lang="cs-CZ" dirty="0" smtClean="0"/>
              <a:t> and </a:t>
            </a:r>
            <a:r>
              <a:rPr lang="cs-CZ" dirty="0" err="1" smtClean="0"/>
              <a:t>kill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, </a:t>
            </a:r>
            <a:r>
              <a:rPr lang="cs-CZ" dirty="0" err="1" smtClean="0"/>
              <a:t>whas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case?</a:t>
            </a:r>
          </a:p>
          <a:p>
            <a:r>
              <a:rPr lang="cs-CZ" dirty="0" err="1" smtClean="0"/>
              <a:t>Pekka</a:t>
            </a:r>
            <a:r>
              <a:rPr lang="cs-CZ" dirty="0" smtClean="0"/>
              <a:t>: </a:t>
            </a:r>
            <a:r>
              <a:rPr lang="cs-CZ" dirty="0" err="1" smtClean="0"/>
              <a:t>Well</a:t>
            </a:r>
            <a:r>
              <a:rPr lang="cs-CZ" dirty="0" smtClean="0"/>
              <a:t>,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,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…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,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worst</a:t>
            </a:r>
            <a:r>
              <a:rPr lang="cs-CZ" dirty="0" smtClean="0"/>
              <a:t> </a:t>
            </a:r>
            <a:r>
              <a:rPr lang="cs-CZ" dirty="0" err="1" smtClean="0"/>
              <a:t>thing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he </a:t>
            </a:r>
            <a:r>
              <a:rPr lang="cs-CZ" dirty="0" err="1" smtClean="0"/>
              <a:t>could</a:t>
            </a:r>
            <a:r>
              <a:rPr lang="cs-CZ" dirty="0" smtClean="0"/>
              <a:t> do…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207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 konci rozhovoru </a:t>
            </a:r>
            <a:r>
              <a:rPr lang="cs-CZ" dirty="0" err="1" smtClean="0"/>
              <a:t>Pekka</a:t>
            </a:r>
            <a:r>
              <a:rPr lang="cs-CZ" dirty="0" smtClean="0"/>
              <a:t> řekl, že selhání proudu a šéfova reakce byly spojeny pouze náhodně</a:t>
            </a:r>
          </a:p>
          <a:p>
            <a:r>
              <a:rPr lang="cs-CZ" dirty="0" smtClean="0"/>
              <a:t>Klient podle všeho získal náhled</a:t>
            </a:r>
          </a:p>
          <a:p>
            <a:r>
              <a:rPr lang="cs-CZ" dirty="0" smtClean="0"/>
              <a:t>ale nepíše se, jak to bylo dál z dlouhodobé perspektivy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19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Výsledek pětileté studie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API n = 33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ODAP n = 42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1992</a:t>
            </a:r>
          </a:p>
          <a:p>
            <a:r>
              <a:rPr lang="cs-CZ" dirty="0" smtClean="0"/>
              <a:t>Rozdíl pouze v délce léčby</a:t>
            </a:r>
          </a:p>
          <a:p>
            <a:r>
              <a:rPr lang="cs-CZ" dirty="0" smtClean="0"/>
              <a:t>Žádné signifikantní rozdíly mezi skupinami</a:t>
            </a:r>
          </a:p>
          <a:p>
            <a:r>
              <a:rPr lang="cs-CZ" dirty="0" smtClean="0"/>
              <a:t>Metody k hodnocení: </a:t>
            </a:r>
            <a:r>
              <a:rPr lang="cs-CZ" dirty="0" err="1" smtClean="0"/>
              <a:t>Brief</a:t>
            </a:r>
            <a:r>
              <a:rPr lang="cs-CZ" dirty="0" smtClean="0"/>
              <a:t> </a:t>
            </a:r>
            <a:r>
              <a:rPr lang="cs-CZ" dirty="0" err="1" smtClean="0"/>
              <a:t>psychiatric</a:t>
            </a:r>
            <a:r>
              <a:rPr lang="cs-CZ" dirty="0" smtClean="0"/>
              <a:t> rating </a:t>
            </a:r>
            <a:r>
              <a:rPr lang="cs-CZ" dirty="0" err="1" smtClean="0"/>
              <a:t>scale</a:t>
            </a:r>
            <a:r>
              <a:rPr lang="cs-CZ" dirty="0" smtClean="0"/>
              <a:t>, relapsy, počet dní hospitalizace, použití psychofarmak, individuální psychoterapie</a:t>
            </a:r>
          </a:p>
          <a:p>
            <a:r>
              <a:rPr lang="cs-CZ" dirty="0" smtClean="0"/>
              <a:t>celkově působí zmateně, nejasně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6451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82% ODAP bylo bez přetrvávajících psychotických symptomů</a:t>
            </a:r>
          </a:p>
          <a:p>
            <a:r>
              <a:rPr lang="cs-CZ" dirty="0" smtClean="0"/>
              <a:t>76% API bylo bez přetrvávajících psychotických symptomů</a:t>
            </a:r>
          </a:p>
          <a:p>
            <a:r>
              <a:rPr lang="cs-CZ" dirty="0" smtClean="0"/>
              <a:t>Skupina ODAP (delší léčba) měla méně relapsů</a:t>
            </a:r>
          </a:p>
          <a:p>
            <a:r>
              <a:rPr lang="cs-CZ" dirty="0" smtClean="0"/>
              <a:t>86% nebo 70% (API) 76% (ODAP) (?) se vrátilo do školy či práce v průběhu 5-ti let</a:t>
            </a:r>
          </a:p>
          <a:p>
            <a:r>
              <a:rPr lang="cs-CZ" dirty="0" smtClean="0"/>
              <a:t>29% bylo </a:t>
            </a:r>
            <a:r>
              <a:rPr lang="cs-CZ" dirty="0" err="1" smtClean="0"/>
              <a:t>medikováno</a:t>
            </a:r>
            <a:r>
              <a:rPr lang="cs-CZ" dirty="0" smtClean="0"/>
              <a:t> psychofarmaky v průběhu léčby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673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vouleté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Opět API, 1992</a:t>
            </a:r>
          </a:p>
          <a:p>
            <a:r>
              <a:rPr lang="cs-CZ" dirty="0" smtClean="0"/>
              <a:t>N = 84</a:t>
            </a:r>
          </a:p>
          <a:p>
            <a:r>
              <a:rPr lang="cs-CZ" dirty="0" smtClean="0"/>
              <a:t>75% nevykazuje žádné reziduální symptomy psychózy</a:t>
            </a:r>
          </a:p>
          <a:p>
            <a:r>
              <a:rPr lang="cs-CZ" dirty="0" smtClean="0"/>
              <a:t>80% se vrátilo do práce a běžného života</a:t>
            </a:r>
          </a:p>
          <a:p>
            <a:r>
              <a:rPr lang="cs-CZ" dirty="0" smtClean="0"/>
              <a:t>Je to jiná studie nebo byla pak recyklována část vzorku do studie pětileté?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07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nám honilo hlavou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Jedná se opravdu ve všech případech o psychózy? Neřeší pouze akutní </a:t>
            </a:r>
            <a:r>
              <a:rPr lang="cs-CZ" dirty="0" err="1" smtClean="0"/>
              <a:t>distres</a:t>
            </a:r>
            <a:r>
              <a:rPr lang="cs-CZ" dirty="0" smtClean="0"/>
              <a:t>? (ale odkazovali se na DSM III.)</a:t>
            </a:r>
          </a:p>
          <a:p>
            <a:r>
              <a:rPr lang="cs-CZ" dirty="0" smtClean="0"/>
              <a:t>Vyvrací bludy – „bludy jsou z definice nevývratné“</a:t>
            </a:r>
          </a:p>
          <a:p>
            <a:r>
              <a:rPr lang="cs-CZ" dirty="0" smtClean="0"/>
              <a:t>Studie: 2 v 1, nejednoznačnost, nepřehlednost, hra s čísly</a:t>
            </a:r>
          </a:p>
        </p:txBody>
      </p:sp>
    </p:spTree>
    <p:extLst>
      <p:ext uri="{BB962C8B-B14F-4D97-AF65-F5344CB8AC3E}">
        <p14:creationId xmlns:p14="http://schemas.microsoft.com/office/powerpoint/2010/main" val="166041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95045639"/>
              </p:ext>
            </p:extLst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255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Zvážily bychom, do jaké míry jsou bludy nevývratné, než je začneme vyvracet </a:t>
            </a:r>
            <a:r>
              <a:rPr lang="cs-CZ" dirty="0">
                <a:sym typeface="Wingdings" pitchFamily="2" charset="2"/>
              </a:rPr>
              <a:t>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Děkujeme za pozornost!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11453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</a:t>
            </a:r>
            <a:r>
              <a:rPr lang="cs-CZ" dirty="0" err="1" smtClean="0"/>
              <a:t>eikkulla</a:t>
            </a:r>
            <a:r>
              <a:rPr lang="en-US" dirty="0" smtClean="0"/>
              <a:t> </a:t>
            </a:r>
            <a:r>
              <a:rPr lang="en-US" dirty="0"/>
              <a:t>J., &amp; </a:t>
            </a:r>
            <a:r>
              <a:rPr lang="en-US" dirty="0" smtClean="0"/>
              <a:t>O</a:t>
            </a:r>
            <a:r>
              <a:rPr lang="cs-CZ" dirty="0" err="1" smtClean="0"/>
              <a:t>lson</a:t>
            </a:r>
            <a:r>
              <a:rPr lang="en-US" dirty="0" smtClean="0"/>
              <a:t>, </a:t>
            </a:r>
            <a:r>
              <a:rPr lang="en-US" dirty="0"/>
              <a:t>M. (2003). The Open Dialogue Approach to Acute Psychosis: Its Poetics and </a:t>
            </a:r>
            <a:r>
              <a:rPr lang="en-US" dirty="0" err="1"/>
              <a:t>Micropolitics</a:t>
            </a:r>
            <a:r>
              <a:rPr lang="en-US" dirty="0"/>
              <a:t>. Family </a:t>
            </a:r>
            <a:r>
              <a:rPr lang="en-US" dirty="0" smtClean="0"/>
              <a:t>Process</a:t>
            </a:r>
            <a:r>
              <a:rPr lang="cs-CZ" dirty="0" smtClean="0"/>
              <a:t>.</a:t>
            </a:r>
          </a:p>
          <a:p>
            <a:r>
              <a:rPr lang="cs-CZ" dirty="0" err="1"/>
              <a:t>Seikkula</a:t>
            </a:r>
            <a:r>
              <a:rPr lang="cs-CZ" dirty="0"/>
              <a:t>, J., </a:t>
            </a:r>
            <a:r>
              <a:rPr lang="cs-CZ" dirty="0" err="1"/>
              <a:t>Alakare</a:t>
            </a:r>
            <a:r>
              <a:rPr lang="cs-CZ" dirty="0"/>
              <a:t>, B., &amp; </a:t>
            </a:r>
            <a:r>
              <a:rPr lang="cs-CZ" dirty="0" err="1"/>
              <a:t>Aaltonen</a:t>
            </a:r>
            <a:r>
              <a:rPr lang="cs-CZ" dirty="0"/>
              <a:t>, J. (2011).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Comprehensive</a:t>
            </a:r>
            <a:r>
              <a:rPr lang="cs-CZ" dirty="0"/>
              <a:t> Open-</a:t>
            </a:r>
            <a:r>
              <a:rPr lang="cs-CZ" dirty="0" err="1"/>
              <a:t>Dialogue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 in Western </a:t>
            </a:r>
            <a:r>
              <a:rPr lang="cs-CZ" dirty="0" err="1"/>
              <a:t>Lapland</a:t>
            </a:r>
            <a:r>
              <a:rPr lang="cs-CZ" dirty="0"/>
              <a:t>: II. Long-term stability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acute</a:t>
            </a:r>
            <a:r>
              <a:rPr lang="cs-CZ" dirty="0"/>
              <a:t> </a:t>
            </a:r>
            <a:r>
              <a:rPr lang="cs-CZ" dirty="0" err="1"/>
              <a:t>psychosis</a:t>
            </a:r>
            <a:r>
              <a:rPr lang="cs-CZ" dirty="0"/>
              <a:t> </a:t>
            </a:r>
            <a:r>
              <a:rPr lang="cs-CZ" dirty="0" err="1"/>
              <a:t>outcomes</a:t>
            </a:r>
            <a:r>
              <a:rPr lang="cs-CZ" dirty="0"/>
              <a:t> in </a:t>
            </a:r>
            <a:r>
              <a:rPr lang="cs-CZ" dirty="0" err="1"/>
              <a:t>advanced</a:t>
            </a:r>
            <a:r>
              <a:rPr lang="cs-CZ" dirty="0"/>
              <a:t> </a:t>
            </a:r>
            <a:r>
              <a:rPr lang="cs-CZ" dirty="0" err="1"/>
              <a:t>community</a:t>
            </a:r>
            <a:r>
              <a:rPr lang="cs-CZ" dirty="0"/>
              <a:t> care. </a:t>
            </a:r>
            <a:r>
              <a:rPr lang="cs-CZ" dirty="0" err="1" smtClean="0"/>
              <a:t>Psychosis</a:t>
            </a:r>
            <a:r>
              <a:rPr lang="cs-CZ" dirty="0" smtClean="0"/>
              <a:t>.</a:t>
            </a:r>
          </a:p>
          <a:p>
            <a:r>
              <a:rPr lang="en-US" dirty="0"/>
              <a:t>Thomas, S. (2011). Open-Dialogue Therapy: Can a Finnish Approach Work Elsewhere?. Issues in Mental Health </a:t>
            </a:r>
            <a:r>
              <a:rPr lang="en-US" dirty="0" smtClean="0"/>
              <a:t>Nursing</a:t>
            </a:r>
            <a:r>
              <a:rPr lang="cs-CZ" dirty="0" smtClean="0"/>
              <a:t>.</a:t>
            </a:r>
          </a:p>
          <a:p>
            <a:r>
              <a:rPr lang="cs-CZ" dirty="0" err="1"/>
              <a:t>Seikkula</a:t>
            </a:r>
            <a:r>
              <a:rPr lang="cs-CZ" dirty="0"/>
              <a:t>, J., </a:t>
            </a:r>
            <a:r>
              <a:rPr lang="cs-CZ" dirty="0" err="1"/>
              <a:t>Aaltonen</a:t>
            </a:r>
            <a:r>
              <a:rPr lang="cs-CZ" dirty="0"/>
              <a:t>, J., </a:t>
            </a:r>
            <a:r>
              <a:rPr lang="cs-CZ" dirty="0" err="1"/>
              <a:t>Alakare</a:t>
            </a:r>
            <a:r>
              <a:rPr lang="cs-CZ" dirty="0"/>
              <a:t>, B., </a:t>
            </a:r>
            <a:r>
              <a:rPr lang="cs-CZ" dirty="0" err="1"/>
              <a:t>Haarakangas</a:t>
            </a:r>
            <a:r>
              <a:rPr lang="cs-CZ" dirty="0"/>
              <a:t>, K., </a:t>
            </a:r>
            <a:r>
              <a:rPr lang="cs-CZ" dirty="0" err="1"/>
              <a:t>Keränen</a:t>
            </a:r>
            <a:r>
              <a:rPr lang="cs-CZ" dirty="0"/>
              <a:t>, J., &amp; </a:t>
            </a:r>
            <a:r>
              <a:rPr lang="cs-CZ" dirty="0" err="1"/>
              <a:t>Lehtinen</a:t>
            </a:r>
            <a:r>
              <a:rPr lang="cs-CZ" dirty="0"/>
              <a:t>, K. (2006). </a:t>
            </a:r>
            <a:r>
              <a:rPr lang="cs-CZ" dirty="0" err="1"/>
              <a:t>Five-year</a:t>
            </a:r>
            <a:r>
              <a:rPr lang="cs-CZ" dirty="0"/>
              <a:t> </a:t>
            </a:r>
            <a:r>
              <a:rPr lang="cs-CZ" dirty="0" err="1"/>
              <a:t>experience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first-episode</a:t>
            </a:r>
            <a:r>
              <a:rPr lang="cs-CZ" dirty="0"/>
              <a:t> </a:t>
            </a:r>
            <a:r>
              <a:rPr lang="cs-CZ" dirty="0" err="1"/>
              <a:t>nonaffective</a:t>
            </a:r>
            <a:r>
              <a:rPr lang="cs-CZ" dirty="0"/>
              <a:t> </a:t>
            </a:r>
            <a:r>
              <a:rPr lang="cs-CZ" dirty="0" err="1"/>
              <a:t>psychosis</a:t>
            </a:r>
            <a:r>
              <a:rPr lang="cs-CZ" dirty="0"/>
              <a:t> in open-</a:t>
            </a:r>
            <a:r>
              <a:rPr lang="cs-CZ" dirty="0" err="1"/>
              <a:t>dialogue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: </a:t>
            </a:r>
            <a:r>
              <a:rPr lang="cs-CZ" dirty="0" err="1"/>
              <a:t>Treatment</a:t>
            </a:r>
            <a:r>
              <a:rPr lang="cs-CZ" dirty="0"/>
              <a:t> </a:t>
            </a:r>
            <a:r>
              <a:rPr lang="cs-CZ" dirty="0" err="1"/>
              <a:t>principles</a:t>
            </a:r>
            <a:r>
              <a:rPr lang="cs-CZ" dirty="0"/>
              <a:t>, </a:t>
            </a:r>
            <a:r>
              <a:rPr lang="cs-CZ" dirty="0" err="1"/>
              <a:t>follow</a:t>
            </a:r>
            <a:r>
              <a:rPr lang="cs-CZ" dirty="0"/>
              <a:t>-up </a:t>
            </a:r>
            <a:r>
              <a:rPr lang="cs-CZ" dirty="0" err="1"/>
              <a:t>outcomes</a:t>
            </a:r>
            <a:r>
              <a:rPr lang="cs-CZ" dirty="0"/>
              <a:t>, and </a:t>
            </a:r>
            <a:r>
              <a:rPr lang="cs-CZ" dirty="0" err="1"/>
              <a:t>two</a:t>
            </a:r>
            <a:r>
              <a:rPr lang="cs-CZ" dirty="0"/>
              <a:t> case </a:t>
            </a:r>
            <a:r>
              <a:rPr lang="cs-CZ" dirty="0" err="1"/>
              <a:t>studies</a:t>
            </a:r>
            <a:r>
              <a:rPr lang="cs-CZ" dirty="0"/>
              <a:t>. </a:t>
            </a:r>
            <a:r>
              <a:rPr lang="cs-CZ" dirty="0" err="1"/>
              <a:t>Psychotherapy</a:t>
            </a:r>
            <a:r>
              <a:rPr lang="cs-CZ" dirty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091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Jaakko</a:t>
            </a:r>
            <a:r>
              <a:rPr lang="cs-CZ" dirty="0" smtClean="0"/>
              <a:t> </a:t>
            </a:r>
            <a:r>
              <a:rPr lang="cs-CZ" dirty="0" err="1" smtClean="0"/>
              <a:t>Seikkula</a:t>
            </a:r>
            <a:r>
              <a:rPr lang="cs-CZ" dirty="0" smtClean="0"/>
              <a:t>, Ph.D.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556792"/>
            <a:ext cx="3162382" cy="4489342"/>
          </a:xfrm>
        </p:spPr>
      </p:pic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067944" y="1844824"/>
            <a:ext cx="4680520" cy="4320480"/>
          </a:xfrm>
        </p:spPr>
        <p:txBody>
          <a:bodyPr>
            <a:normAutofit/>
          </a:bodyPr>
          <a:lstStyle/>
          <a:p>
            <a:r>
              <a:rPr lang="en-US" dirty="0"/>
              <a:t>Department of Psychology, University of </a:t>
            </a:r>
            <a:r>
              <a:rPr lang="en-US" dirty="0" err="1" smtClean="0"/>
              <a:t>Jyväskylä</a:t>
            </a:r>
            <a:endParaRPr lang="cs-CZ" dirty="0" smtClean="0"/>
          </a:p>
          <a:p>
            <a:r>
              <a:rPr lang="cs-CZ" dirty="0" smtClean="0"/>
              <a:t>Klinický psycholog</a:t>
            </a:r>
          </a:p>
          <a:p>
            <a:r>
              <a:rPr lang="cs-CZ" dirty="0" smtClean="0"/>
              <a:t>Rodinný terapeut</a:t>
            </a:r>
          </a:p>
          <a:p>
            <a:r>
              <a:rPr lang="cs-CZ" dirty="0" smtClean="0"/>
              <a:t>Open Dialog od 80. let do 1998</a:t>
            </a:r>
          </a:p>
          <a:p>
            <a:r>
              <a:rPr lang="cs-CZ" dirty="0" smtClean="0"/>
              <a:t>„</a:t>
            </a:r>
            <a:r>
              <a:rPr lang="cs-CZ" sz="1300" dirty="0" err="1" smtClean="0"/>
              <a:t>There</a:t>
            </a:r>
            <a:r>
              <a:rPr lang="cs-CZ" sz="1300" dirty="0" smtClean="0"/>
              <a:t> are </a:t>
            </a:r>
            <a:r>
              <a:rPr lang="cs-CZ" sz="1300" dirty="0" err="1" smtClean="0"/>
              <a:t>patients</a:t>
            </a:r>
            <a:r>
              <a:rPr lang="cs-CZ" sz="1300" dirty="0" smtClean="0"/>
              <a:t> </a:t>
            </a:r>
            <a:r>
              <a:rPr lang="cs-CZ" sz="1300" dirty="0" err="1" smtClean="0"/>
              <a:t>who</a:t>
            </a:r>
            <a:r>
              <a:rPr lang="cs-CZ" sz="1300" dirty="0" smtClean="0"/>
              <a:t> </a:t>
            </a:r>
            <a:r>
              <a:rPr lang="cs-CZ" sz="1300" dirty="0" err="1" smtClean="0"/>
              <a:t>may</a:t>
            </a:r>
            <a:r>
              <a:rPr lang="cs-CZ" sz="1300" dirty="0" smtClean="0"/>
              <a:t> </a:t>
            </a:r>
            <a:r>
              <a:rPr lang="cs-CZ" sz="1300" dirty="0" err="1" smtClean="0"/>
              <a:t>be</a:t>
            </a:r>
            <a:r>
              <a:rPr lang="cs-CZ" sz="1300" dirty="0" smtClean="0"/>
              <a:t> </a:t>
            </a:r>
            <a:r>
              <a:rPr lang="cs-CZ" sz="1300" dirty="0" err="1" smtClean="0"/>
              <a:t>living</a:t>
            </a:r>
            <a:r>
              <a:rPr lang="cs-CZ" sz="1300" dirty="0" smtClean="0"/>
              <a:t> in a </a:t>
            </a:r>
            <a:r>
              <a:rPr lang="cs-CZ" sz="1300" dirty="0" err="1" smtClean="0"/>
              <a:t>quite</a:t>
            </a:r>
            <a:r>
              <a:rPr lang="cs-CZ" sz="1300" dirty="0" smtClean="0"/>
              <a:t> </a:t>
            </a:r>
            <a:r>
              <a:rPr lang="cs-CZ" sz="1300" dirty="0" err="1" smtClean="0"/>
              <a:t>peculiar</a:t>
            </a:r>
            <a:r>
              <a:rPr lang="cs-CZ" sz="1300" dirty="0" smtClean="0"/>
              <a:t> </a:t>
            </a:r>
            <a:r>
              <a:rPr lang="cs-CZ" sz="1300" dirty="0" err="1" smtClean="0"/>
              <a:t>way</a:t>
            </a:r>
            <a:r>
              <a:rPr lang="cs-CZ" sz="1300" dirty="0" smtClean="0"/>
              <a:t>, and </a:t>
            </a:r>
            <a:r>
              <a:rPr lang="cs-CZ" sz="1300" dirty="0" err="1" smtClean="0"/>
              <a:t>they</a:t>
            </a:r>
            <a:r>
              <a:rPr lang="cs-CZ" sz="1300" dirty="0" smtClean="0"/>
              <a:t> </a:t>
            </a:r>
            <a:r>
              <a:rPr lang="cs-CZ" sz="1300" dirty="0" err="1" smtClean="0"/>
              <a:t>may</a:t>
            </a:r>
            <a:r>
              <a:rPr lang="cs-CZ" sz="1300" dirty="0" smtClean="0"/>
              <a:t> </a:t>
            </a:r>
            <a:r>
              <a:rPr lang="cs-CZ" sz="1300" dirty="0" err="1" smtClean="0"/>
              <a:t>hav</a:t>
            </a:r>
            <a:r>
              <a:rPr lang="cs-CZ" sz="1300" dirty="0" smtClean="0"/>
              <a:t> </a:t>
            </a:r>
            <a:r>
              <a:rPr lang="cs-CZ" sz="1300" dirty="0" err="1" smtClean="0"/>
              <a:t>epsychotic</a:t>
            </a:r>
            <a:r>
              <a:rPr lang="cs-CZ" sz="1300" dirty="0" smtClean="0"/>
              <a:t> </a:t>
            </a:r>
            <a:r>
              <a:rPr lang="cs-CZ" sz="1300" dirty="0" err="1" smtClean="0"/>
              <a:t>ideas</a:t>
            </a:r>
            <a:r>
              <a:rPr lang="cs-CZ" sz="1300" dirty="0" smtClean="0"/>
              <a:t>, but </a:t>
            </a:r>
            <a:r>
              <a:rPr lang="cs-CZ" sz="1300" dirty="0" err="1" smtClean="0"/>
              <a:t>they</a:t>
            </a:r>
            <a:r>
              <a:rPr lang="cs-CZ" sz="1300" dirty="0" smtClean="0"/>
              <a:t> </a:t>
            </a:r>
            <a:r>
              <a:rPr lang="cs-CZ" sz="1300" dirty="0" err="1" smtClean="0"/>
              <a:t>can</a:t>
            </a:r>
            <a:r>
              <a:rPr lang="cs-CZ" sz="1300" dirty="0" smtClean="0"/>
              <a:t> </a:t>
            </a:r>
            <a:r>
              <a:rPr lang="cs-CZ" sz="1300" dirty="0" err="1" smtClean="0"/>
              <a:t>still</a:t>
            </a:r>
            <a:r>
              <a:rPr lang="cs-CZ" sz="1300" dirty="0" smtClean="0"/>
              <a:t> </a:t>
            </a:r>
            <a:r>
              <a:rPr lang="cs-CZ" sz="1300" dirty="0" err="1" smtClean="0"/>
              <a:t>hang</a:t>
            </a:r>
            <a:r>
              <a:rPr lang="cs-CZ" sz="1300" dirty="0" smtClean="0"/>
              <a:t> on to </a:t>
            </a:r>
            <a:r>
              <a:rPr lang="cs-CZ" sz="1300" dirty="0" err="1" smtClean="0"/>
              <a:t>an</a:t>
            </a:r>
            <a:r>
              <a:rPr lang="cs-CZ" sz="1300" dirty="0" smtClean="0"/>
              <a:t> </a:t>
            </a:r>
            <a:r>
              <a:rPr lang="cs-CZ" sz="1300" dirty="0" err="1" smtClean="0"/>
              <a:t>active</a:t>
            </a:r>
            <a:r>
              <a:rPr lang="cs-CZ" sz="1300" dirty="0" smtClean="0"/>
              <a:t> </a:t>
            </a:r>
            <a:r>
              <a:rPr lang="cs-CZ" sz="1300" dirty="0" err="1" smtClean="0"/>
              <a:t>life</a:t>
            </a:r>
            <a:r>
              <a:rPr lang="cs-CZ" sz="1300" dirty="0" smtClean="0"/>
              <a:t>. But </a:t>
            </a:r>
            <a:r>
              <a:rPr lang="cs-CZ" sz="1300" dirty="0" err="1" smtClean="0"/>
              <a:t>if</a:t>
            </a:r>
            <a:r>
              <a:rPr lang="cs-CZ" sz="1300" dirty="0" smtClean="0"/>
              <a:t> </a:t>
            </a:r>
            <a:r>
              <a:rPr lang="cs-CZ" sz="1300" dirty="0" err="1" smtClean="0"/>
              <a:t>they</a:t>
            </a:r>
            <a:r>
              <a:rPr lang="cs-CZ" sz="1300" dirty="0" smtClean="0"/>
              <a:t> are </a:t>
            </a:r>
            <a:r>
              <a:rPr lang="cs-CZ" sz="1300" dirty="0" err="1" smtClean="0"/>
              <a:t>medicated</a:t>
            </a:r>
            <a:r>
              <a:rPr lang="cs-CZ" sz="1300" dirty="0" smtClean="0"/>
              <a:t>, </a:t>
            </a:r>
            <a:r>
              <a:rPr lang="cs-CZ" sz="1300" dirty="0" err="1" smtClean="0"/>
              <a:t>because</a:t>
            </a:r>
            <a:r>
              <a:rPr lang="cs-CZ" sz="1300" dirty="0" smtClean="0"/>
              <a:t> </a:t>
            </a:r>
            <a:r>
              <a:rPr lang="cs-CZ" sz="1300" dirty="0" err="1" smtClean="0"/>
              <a:t>of</a:t>
            </a:r>
            <a:r>
              <a:rPr lang="cs-CZ" sz="1300" dirty="0" smtClean="0"/>
              <a:t> </a:t>
            </a:r>
            <a:r>
              <a:rPr lang="cs-CZ" sz="1300" dirty="0" err="1" smtClean="0"/>
              <a:t>sedative</a:t>
            </a:r>
            <a:r>
              <a:rPr lang="cs-CZ" sz="1300" dirty="0" smtClean="0"/>
              <a:t> </a:t>
            </a:r>
            <a:r>
              <a:rPr lang="cs-CZ" sz="1300" dirty="0" err="1" smtClean="0"/>
              <a:t>action</a:t>
            </a:r>
            <a:r>
              <a:rPr lang="cs-CZ" sz="1300" dirty="0" smtClean="0"/>
              <a:t> </a:t>
            </a:r>
            <a:r>
              <a:rPr lang="cs-CZ" sz="1300" dirty="0" err="1" smtClean="0"/>
              <a:t>of</a:t>
            </a:r>
            <a:r>
              <a:rPr lang="cs-CZ" sz="1300" dirty="0" smtClean="0"/>
              <a:t> </a:t>
            </a:r>
            <a:r>
              <a:rPr lang="cs-CZ" sz="1300" dirty="0" err="1" smtClean="0"/>
              <a:t>the</a:t>
            </a:r>
            <a:r>
              <a:rPr lang="cs-CZ" sz="1300" dirty="0" smtClean="0"/>
              <a:t> </a:t>
            </a:r>
            <a:r>
              <a:rPr lang="cs-CZ" sz="1300" dirty="0" err="1" smtClean="0"/>
              <a:t>drugs</a:t>
            </a:r>
            <a:r>
              <a:rPr lang="cs-CZ" sz="1300" dirty="0" smtClean="0"/>
              <a:t>, </a:t>
            </a:r>
            <a:r>
              <a:rPr lang="cs-CZ" sz="1300" dirty="0" err="1" smtClean="0"/>
              <a:t>they</a:t>
            </a:r>
            <a:r>
              <a:rPr lang="cs-CZ" sz="1300" dirty="0" smtClean="0"/>
              <a:t> lose </a:t>
            </a:r>
            <a:r>
              <a:rPr lang="cs-CZ" sz="1300" dirty="0" err="1" smtClean="0"/>
              <a:t>this</a:t>
            </a:r>
            <a:r>
              <a:rPr lang="cs-CZ" sz="1300" dirty="0" smtClean="0"/>
              <a:t> „</a:t>
            </a:r>
            <a:r>
              <a:rPr lang="cs-CZ" sz="1300" dirty="0" err="1" smtClean="0"/>
              <a:t>grip</a:t>
            </a:r>
            <a:r>
              <a:rPr lang="cs-CZ" sz="1300" dirty="0" smtClean="0"/>
              <a:t> on </a:t>
            </a:r>
            <a:r>
              <a:rPr lang="cs-CZ" sz="1300" dirty="0" err="1" smtClean="0"/>
              <a:t>life</a:t>
            </a:r>
            <a:r>
              <a:rPr lang="cs-CZ" sz="1300" dirty="0" smtClean="0"/>
              <a:t>“, and </a:t>
            </a:r>
            <a:r>
              <a:rPr lang="cs-CZ" sz="1300" dirty="0" err="1" smtClean="0"/>
              <a:t>that</a:t>
            </a:r>
            <a:r>
              <a:rPr lang="cs-CZ" sz="1300" dirty="0" smtClean="0"/>
              <a:t> </a:t>
            </a:r>
            <a:r>
              <a:rPr lang="cs-CZ" sz="1300" dirty="0" err="1" smtClean="0"/>
              <a:t>is</a:t>
            </a:r>
            <a:r>
              <a:rPr lang="cs-CZ" sz="1300" dirty="0" smtClean="0"/>
              <a:t> so </a:t>
            </a:r>
            <a:r>
              <a:rPr lang="cs-CZ" sz="1300" dirty="0" err="1" smtClean="0"/>
              <a:t>important</a:t>
            </a:r>
            <a:r>
              <a:rPr lang="cs-CZ" sz="1300" dirty="0" smtClean="0"/>
              <a:t>. </a:t>
            </a:r>
            <a:r>
              <a:rPr lang="cs-CZ" sz="1300" dirty="0" err="1" smtClean="0"/>
              <a:t>They</a:t>
            </a:r>
            <a:r>
              <a:rPr lang="cs-CZ" sz="1300" dirty="0" smtClean="0"/>
              <a:t> </a:t>
            </a:r>
            <a:r>
              <a:rPr lang="cs-CZ" sz="1300" dirty="0" err="1" smtClean="0"/>
              <a:t>become</a:t>
            </a:r>
            <a:r>
              <a:rPr lang="cs-CZ" sz="1300" dirty="0" smtClean="0"/>
              <a:t> </a:t>
            </a:r>
            <a:r>
              <a:rPr lang="cs-CZ" sz="1300" dirty="0" err="1" smtClean="0"/>
              <a:t>passive</a:t>
            </a:r>
            <a:r>
              <a:rPr lang="cs-CZ" sz="1300" dirty="0" smtClean="0"/>
              <a:t>, and </a:t>
            </a:r>
            <a:r>
              <a:rPr lang="cs-CZ" sz="1300" dirty="0" err="1" smtClean="0"/>
              <a:t>they</a:t>
            </a:r>
            <a:r>
              <a:rPr lang="cs-CZ" sz="1300" dirty="0" smtClean="0"/>
              <a:t> no </a:t>
            </a:r>
            <a:r>
              <a:rPr lang="cs-CZ" sz="1300" dirty="0" err="1" smtClean="0"/>
              <a:t>longer</a:t>
            </a:r>
            <a:r>
              <a:rPr lang="cs-CZ" sz="1300" dirty="0" smtClean="0"/>
              <a:t> také care </a:t>
            </a:r>
            <a:r>
              <a:rPr lang="cs-CZ" sz="1300" dirty="0" err="1" smtClean="0"/>
              <a:t>of</a:t>
            </a:r>
            <a:r>
              <a:rPr lang="cs-CZ" sz="1300" dirty="0" smtClean="0"/>
              <a:t> </a:t>
            </a:r>
            <a:r>
              <a:rPr lang="cs-CZ" sz="1300" dirty="0" err="1" smtClean="0"/>
              <a:t>themselves</a:t>
            </a:r>
            <a:r>
              <a:rPr lang="cs-CZ" sz="1300" dirty="0" smtClean="0"/>
              <a:t>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81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Webové 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http://www.taosinstitute.net/</a:t>
            </a:r>
          </a:p>
          <a:p>
            <a:r>
              <a:rPr lang="cs-CZ" dirty="0"/>
              <a:t>http://www.mindfreedom.org/kb/mental-health-alternatives/finland-open-dialogue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698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Taos</a:t>
            </a:r>
            <a:r>
              <a:rPr lang="cs-CZ" dirty="0" smtClean="0"/>
              <a:t> Institute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Vzdělávací nezisková organizace</a:t>
            </a:r>
          </a:p>
          <a:p>
            <a:r>
              <a:rPr lang="cs-CZ" dirty="0" smtClean="0"/>
              <a:t>Konstruktivismus</a:t>
            </a:r>
          </a:p>
          <a:p>
            <a:r>
              <a:rPr lang="cs-CZ" dirty="0" smtClean="0"/>
              <a:t>Narativní, systemická psychoterapie</a:t>
            </a:r>
          </a:p>
          <a:p>
            <a:r>
              <a:rPr lang="cs-CZ" dirty="0" smtClean="0"/>
              <a:t>Rodinný systém</a:t>
            </a:r>
          </a:p>
          <a:p>
            <a:r>
              <a:rPr lang="cs-CZ" dirty="0" smtClean="0"/>
              <a:t>Spolupracující přístup založený na dialogu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690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Mindfreedom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Nezisková organizace</a:t>
            </a:r>
          </a:p>
          <a:p>
            <a:r>
              <a:rPr lang="cs-CZ" dirty="0" smtClean="0"/>
              <a:t>Zasazuje se o lidská práva osob s psychiatrickou diagnózou</a:t>
            </a:r>
          </a:p>
          <a:p>
            <a:r>
              <a:rPr lang="cs-CZ" dirty="0" smtClean="0"/>
              <a:t>Bojuje proti nadužívání psychofarmak</a:t>
            </a:r>
          </a:p>
          <a:p>
            <a:r>
              <a:rPr lang="en-US" dirty="0"/>
              <a:t>"In a spirit of mutual cooperation, </a:t>
            </a:r>
            <a:r>
              <a:rPr lang="en-US" dirty="0" err="1"/>
              <a:t>MindFreedom</a:t>
            </a:r>
            <a:r>
              <a:rPr lang="en-US" dirty="0"/>
              <a:t> leads a nonviolent revolution of freedom, equality, truth and human rights that unites people affected by the mental health system with movements for justice everywhere."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588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Open </a:t>
            </a:r>
            <a:r>
              <a:rPr lang="cs-CZ" dirty="0" err="1" smtClean="0"/>
              <a:t>Dialogue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Finská alternativa k tradičnímu systému péče o duševní zdraví</a:t>
            </a:r>
          </a:p>
          <a:p>
            <a:r>
              <a:rPr lang="cs-CZ" dirty="0" smtClean="0"/>
              <a:t>Psychózy (schizofrenie)</a:t>
            </a:r>
          </a:p>
          <a:p>
            <a:r>
              <a:rPr lang="cs-CZ" dirty="0" smtClean="0"/>
              <a:t>Podpora sociální sítě (rodina, přátelé)</a:t>
            </a:r>
          </a:p>
          <a:p>
            <a:r>
              <a:rPr lang="cs-CZ" dirty="0" smtClean="0"/>
              <a:t>Respekt ke svobodnému rozhodování jedince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80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Sandra P. Thomas shrnuje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Rodiny potřebují být zahrnuty do léčby</a:t>
            </a:r>
          </a:p>
          <a:p>
            <a:r>
              <a:rPr lang="cs-CZ" dirty="0" smtClean="0"/>
              <a:t>Respekt ke klientovým výpovědím</a:t>
            </a:r>
          </a:p>
          <a:p>
            <a:r>
              <a:rPr lang="cs-CZ" dirty="0" smtClean="0"/>
              <a:t>Dlouhodobá práce (postupně se setkání účastní i učitelé či zaměstnavatelé – hlavním cílem je reintegrace)</a:t>
            </a:r>
          </a:p>
          <a:p>
            <a:r>
              <a:rPr lang="cs-CZ" dirty="0" smtClean="0"/>
              <a:t>Medikace vůbec nebo v malých dávkách po omezenou dobu</a:t>
            </a:r>
          </a:p>
          <a:p>
            <a:r>
              <a:rPr lang="cs-CZ" dirty="0" smtClean="0"/>
              <a:t>Autorka doporučuje k realizaci v dalších zemích</a:t>
            </a:r>
          </a:p>
          <a:p>
            <a:r>
              <a:rPr lang="cs-CZ" dirty="0" smtClean="0"/>
              <a:t>(USA, 2011)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827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Open </a:t>
            </a:r>
            <a:r>
              <a:rPr lang="cs-CZ" dirty="0" err="1" smtClean="0"/>
              <a:t>Dialogue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Poskytnutí okamžité pomoci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Zahrnutí sociální sítě klienta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Flexibilita a mobilita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Zodpovědnost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Psychologická kontinuita (nejen nemoc)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Tolerance nejistoty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Dialogický přístup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628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funguje?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Zachytávání psychóz v první fázi onemocnění</a:t>
            </a:r>
          </a:p>
          <a:p>
            <a:r>
              <a:rPr lang="cs-CZ" dirty="0" smtClean="0"/>
              <a:t>Krizový tým na telefonu</a:t>
            </a:r>
          </a:p>
          <a:p>
            <a:r>
              <a:rPr lang="cs-CZ" dirty="0"/>
              <a:t>Léčebné setkání do 24 hodin od kontaktu v domově </a:t>
            </a:r>
            <a:r>
              <a:rPr lang="cs-CZ" dirty="0" smtClean="0"/>
              <a:t>klienta</a:t>
            </a:r>
          </a:p>
          <a:p>
            <a:r>
              <a:rPr lang="cs-CZ" dirty="0" smtClean="0"/>
              <a:t>Za přítomnosti blízkých v kruhovém uspořádání</a:t>
            </a:r>
          </a:p>
          <a:p>
            <a:r>
              <a:rPr lang="cs-CZ" dirty="0" smtClean="0"/>
              <a:t>Rozhodnutí o léčbě, medikaci i hospitalizaci jsou činěny v tomto společném uspořádání </a:t>
            </a:r>
          </a:p>
          <a:p>
            <a:r>
              <a:rPr lang="cs-CZ" dirty="0" smtClean="0"/>
              <a:t>Všichni mají prostor se vyjádřit</a:t>
            </a:r>
          </a:p>
          <a:p>
            <a:r>
              <a:rPr lang="cs-CZ" dirty="0" smtClean="0"/>
              <a:t>Obvyklá doba trvání 1,5 hod</a:t>
            </a:r>
          </a:p>
          <a:p>
            <a:r>
              <a:rPr lang="cs-CZ" dirty="0" smtClean="0"/>
              <a:t>Komunikace, komunikace,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444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Kazuistika </a:t>
            </a:r>
            <a:r>
              <a:rPr lang="cs-CZ" dirty="0"/>
              <a:t/>
            </a:r>
            <a:br>
              <a:rPr lang="cs-CZ" dirty="0"/>
            </a:br>
            <a:r>
              <a:rPr lang="cs-CZ" dirty="0" err="1" smtClean="0"/>
              <a:t>Pekka</a:t>
            </a:r>
            <a:r>
              <a:rPr lang="cs-CZ" dirty="0" smtClean="0"/>
              <a:t> a </a:t>
            </a:r>
            <a:r>
              <a:rPr lang="cs-CZ" dirty="0" err="1" smtClean="0"/>
              <a:t>Maija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Pekka</a:t>
            </a:r>
            <a:r>
              <a:rPr lang="cs-CZ" dirty="0" smtClean="0"/>
              <a:t>, 30 let, druhá ataka po osmi letech, bez vnější pomoci (strach, že ho zabije otec), nyní paranoia a halucinace</a:t>
            </a:r>
          </a:p>
          <a:p>
            <a:r>
              <a:rPr lang="cs-CZ" dirty="0" smtClean="0"/>
              <a:t>Tvrdil, že je obětí systematických intrik, šli po něm muži zapleteni v tajné konspiraci</a:t>
            </a:r>
          </a:p>
          <a:p>
            <a:r>
              <a:rPr lang="cs-CZ" dirty="0" smtClean="0"/>
              <a:t>První kontakt od praktického lékaře</a:t>
            </a:r>
          </a:p>
          <a:p>
            <a:r>
              <a:rPr lang="cs-CZ" dirty="0" smtClean="0"/>
              <a:t>První sezení: psychoterapeut, lékař, 3 sestry, manželka </a:t>
            </a:r>
            <a:r>
              <a:rPr lang="cs-CZ" dirty="0" err="1" smtClean="0"/>
              <a:t>Maija</a:t>
            </a:r>
            <a:endParaRPr lang="cs-CZ" dirty="0" smtClean="0"/>
          </a:p>
          <a:p>
            <a:r>
              <a:rPr lang="cs-CZ" dirty="0" smtClean="0"/>
              <a:t>Řeč </a:t>
            </a:r>
            <a:r>
              <a:rPr lang="cs-CZ" dirty="0" err="1" smtClean="0"/>
              <a:t>Pekky</a:t>
            </a:r>
            <a:r>
              <a:rPr lang="cs-CZ" dirty="0" smtClean="0"/>
              <a:t> byla nekoherentní, téměř nebylo možné mu porozumět, skákal z tématu na téma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89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1659</TotalTime>
  <Words>1017</Words>
  <Application>Microsoft Office PowerPoint</Application>
  <PresentationFormat>Předvádění na obrazovce (4:3)</PresentationFormat>
  <Paragraphs>114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Jmění</vt:lpstr>
      <vt:lpstr>Open Dialogue</vt:lpstr>
      <vt:lpstr>Jaakko Seikkula, Ph.D.</vt:lpstr>
      <vt:lpstr>The Taos Institute</vt:lpstr>
      <vt:lpstr>Mindfreedom</vt:lpstr>
      <vt:lpstr>Open Dialogue</vt:lpstr>
      <vt:lpstr>Sandra P. Thomas shrnuje</vt:lpstr>
      <vt:lpstr>Zásady Open Dialogue</vt:lpstr>
      <vt:lpstr>Jak to funguje?</vt:lpstr>
      <vt:lpstr> Kazuistika  Pekka a Maija</vt:lpstr>
      <vt:lpstr>Průběh rozhovoru</vt:lpstr>
      <vt:lpstr>Rozhovor</vt:lpstr>
      <vt:lpstr>Výsledek</vt:lpstr>
      <vt:lpstr>Výsledek pětileté studie</vt:lpstr>
      <vt:lpstr>Výsledky</vt:lpstr>
      <vt:lpstr>Dvouleté studie</vt:lpstr>
      <vt:lpstr>Co se nám honilo hlavou</vt:lpstr>
      <vt:lpstr>Závěr</vt:lpstr>
      <vt:lpstr>Zvážily bychom, do jaké míry jsou bludy nevývratné, než je začneme vyvracet  </vt:lpstr>
      <vt:lpstr>Zdroje</vt:lpstr>
      <vt:lpstr>Webové odkazy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Dialog</dc:title>
  <dc:creator>Pepik</dc:creator>
  <cp:lastModifiedBy>Vlaďka</cp:lastModifiedBy>
  <cp:revision>28</cp:revision>
  <cp:lastPrinted>2014-11-17T15:42:32Z</cp:lastPrinted>
  <dcterms:created xsi:type="dcterms:W3CDTF">2014-11-13T16:44:44Z</dcterms:created>
  <dcterms:modified xsi:type="dcterms:W3CDTF">2014-11-17T21:34:09Z</dcterms:modified>
</cp:coreProperties>
</file>