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0" r:id="rId5"/>
    <p:sldId id="261" r:id="rId6"/>
    <p:sldId id="259" r:id="rId7"/>
    <p:sldId id="262" r:id="rId8"/>
    <p:sldId id="263" r:id="rId9"/>
    <p:sldId id="265" r:id="rId10"/>
    <p:sldId id="266" r:id="rId11"/>
    <p:sldId id="267" r:id="rId12"/>
    <p:sldId id="264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BA13-7305-433B-95B8-154F483FA1F0}" type="datetimeFigureOut">
              <a:rPr lang="cs-CZ" smtClean="0"/>
              <a:pPr/>
              <a:t>3.11.2014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E29686E-42A0-4F15-BA4A-B94590655E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BA13-7305-433B-95B8-154F483FA1F0}" type="datetimeFigureOut">
              <a:rPr lang="cs-CZ" smtClean="0"/>
              <a:pPr/>
              <a:t>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86E-42A0-4F15-BA4A-B94590655E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BA13-7305-433B-95B8-154F483FA1F0}" type="datetimeFigureOut">
              <a:rPr lang="cs-CZ" smtClean="0"/>
              <a:pPr/>
              <a:t>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86E-42A0-4F15-BA4A-B94590655E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BA13-7305-433B-95B8-154F483FA1F0}" type="datetimeFigureOut">
              <a:rPr lang="cs-CZ" smtClean="0"/>
              <a:pPr/>
              <a:t>3.11.2014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E29686E-42A0-4F15-BA4A-B94590655E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BA13-7305-433B-95B8-154F483FA1F0}" type="datetimeFigureOut">
              <a:rPr lang="cs-CZ" smtClean="0"/>
              <a:pPr/>
              <a:t>3.11.2014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86E-42A0-4F15-BA4A-B94590655E7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BA13-7305-433B-95B8-154F483FA1F0}" type="datetimeFigureOut">
              <a:rPr lang="cs-CZ" smtClean="0"/>
              <a:pPr/>
              <a:t>3.11.2014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86E-42A0-4F15-BA4A-B94590655E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BA13-7305-433B-95B8-154F483FA1F0}" type="datetimeFigureOut">
              <a:rPr lang="cs-CZ" smtClean="0"/>
              <a:pPr/>
              <a:t>3.11.2014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E29686E-42A0-4F15-BA4A-B94590655E7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BA13-7305-433B-95B8-154F483FA1F0}" type="datetimeFigureOut">
              <a:rPr lang="cs-CZ" smtClean="0"/>
              <a:pPr/>
              <a:t>3.11.2014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86E-42A0-4F15-BA4A-B94590655E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BA13-7305-433B-95B8-154F483FA1F0}" type="datetimeFigureOut">
              <a:rPr lang="cs-CZ" smtClean="0"/>
              <a:pPr/>
              <a:t>3.11.2014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86E-42A0-4F15-BA4A-B94590655E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BA13-7305-433B-95B8-154F483FA1F0}" type="datetimeFigureOut">
              <a:rPr lang="cs-CZ" smtClean="0"/>
              <a:pPr/>
              <a:t>3.11.2014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86E-42A0-4F15-BA4A-B94590655E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BA13-7305-433B-95B8-154F483FA1F0}" type="datetimeFigureOut">
              <a:rPr lang="cs-CZ" smtClean="0"/>
              <a:pPr/>
              <a:t>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86E-42A0-4F15-BA4A-B94590655E7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8FBA13-7305-433B-95B8-154F483FA1F0}" type="datetimeFigureOut">
              <a:rPr lang="cs-CZ" smtClean="0"/>
              <a:pPr/>
              <a:t>3.11.2014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E29686E-42A0-4F15-BA4A-B94590655E7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okranovci.net/" TargetMode="External"/><Relationship Id="rId2" Type="http://schemas.openxmlformats.org/officeDocument/2006/relationships/hyperlink" Target="http://www.srp-terapeut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5400" dirty="0" smtClean="0"/>
              <a:t>Son-</a:t>
            </a:r>
            <a:r>
              <a:rPr lang="cs-CZ" sz="5400" dirty="0" err="1" smtClean="0"/>
              <a:t>rise</a:t>
            </a:r>
            <a:r>
              <a:rPr lang="cs-CZ" sz="5400" dirty="0" smtClean="0"/>
              <a:t> program</a:t>
            </a:r>
            <a:br>
              <a:rPr lang="cs-CZ" sz="5400" dirty="0" smtClean="0"/>
            </a:b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4725144"/>
            <a:ext cx="8458200" cy="120243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cs-CZ" dirty="0" smtClean="0"/>
              <a:t>Kunšta Cyril, Mejstříková Jitka, Pražáková Eva</a:t>
            </a:r>
          </a:p>
          <a:p>
            <a:pPr algn="ctr"/>
            <a:endParaRPr lang="cs-CZ" dirty="0" smtClean="0"/>
          </a:p>
          <a:p>
            <a:pPr algn="ctr"/>
            <a:r>
              <a:rPr lang="cs-CZ" sz="4600" b="1" dirty="0" smtClean="0"/>
              <a:t>Metodologická praktika v psychologii</a:t>
            </a:r>
            <a:endParaRPr lang="cs-CZ" sz="46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87624" y="1916832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Program domácího vzdělávání pro děti a dospělé s poruchami autistického spektra </a:t>
            </a:r>
            <a:r>
              <a:rPr lang="cs-CZ" sz="2000" b="1" dirty="0" smtClean="0"/>
              <a:t>(nebo jinou diagnózou)</a:t>
            </a:r>
            <a:endParaRPr lang="cs-CZ" sz="2000" b="1" dirty="0"/>
          </a:p>
        </p:txBody>
      </p:sp>
      <p:pic>
        <p:nvPicPr>
          <p:cNvPr id="5" name="Obrázek 4" descr="sonrise-logo-cropped-224x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2636912"/>
            <a:ext cx="1496928" cy="200481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Nalezeny 3 studie </a:t>
            </a:r>
          </a:p>
          <a:p>
            <a:pPr lvl="0"/>
            <a:r>
              <a:rPr lang="cs-CZ" b="1" dirty="0" smtClean="0"/>
              <a:t>Studie 1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Vyhodnocovali rodiče</a:t>
            </a:r>
          </a:p>
          <a:p>
            <a:pPr lvl="1"/>
            <a:r>
              <a:rPr lang="cs-CZ" dirty="0" smtClean="0"/>
              <a:t>Neověřeny předpoklady užití parametrických statistických metod + malý vzorek</a:t>
            </a:r>
          </a:p>
          <a:p>
            <a:r>
              <a:rPr lang="cs-CZ" b="1" dirty="0" smtClean="0"/>
              <a:t>Studie 2</a:t>
            </a:r>
          </a:p>
          <a:p>
            <a:pPr lvl="1"/>
            <a:r>
              <a:rPr lang="cs-CZ" dirty="0" smtClean="0"/>
              <a:t>Malý vzorek</a:t>
            </a:r>
          </a:p>
          <a:p>
            <a:pPr lvl="1"/>
            <a:r>
              <a:rPr lang="cs-CZ" dirty="0" smtClean="0"/>
              <a:t>Intervenující proměnné</a:t>
            </a:r>
          </a:p>
          <a:p>
            <a:r>
              <a:rPr lang="cs-CZ" b="1" dirty="0" smtClean="0"/>
              <a:t>Studie 3</a:t>
            </a:r>
            <a:r>
              <a:rPr lang="cs-CZ" dirty="0" smtClean="0"/>
              <a:t> </a:t>
            </a:r>
            <a:r>
              <a:rPr lang="cs-CZ" sz="1900" dirty="0" smtClean="0"/>
              <a:t>(Spíše zápory)</a:t>
            </a:r>
          </a:p>
          <a:p>
            <a:pPr lvl="1"/>
            <a:r>
              <a:rPr lang="cs-CZ" dirty="0" smtClean="0"/>
              <a:t>Nesrovnalosti v N</a:t>
            </a:r>
          </a:p>
          <a:p>
            <a:pPr lvl="1"/>
            <a:r>
              <a:rPr lang="cs-CZ" dirty="0" smtClean="0"/>
              <a:t>Dotazník bez psychometrických údajů</a:t>
            </a:r>
          </a:p>
          <a:p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Kritické zhodnocení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Neškodné</a:t>
            </a:r>
          </a:p>
          <a:p>
            <a:pPr lvl="1"/>
            <a:r>
              <a:rPr lang="cs-CZ" dirty="0" smtClean="0"/>
              <a:t>Užívané metody</a:t>
            </a:r>
          </a:p>
          <a:p>
            <a:pPr lvl="1"/>
            <a:r>
              <a:rPr lang="cs-CZ" dirty="0" smtClean="0"/>
              <a:t>Přijímání dítěte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Škodlivé</a:t>
            </a:r>
          </a:p>
          <a:p>
            <a:pPr lvl="1"/>
            <a:r>
              <a:rPr lang="cs-CZ" dirty="0" smtClean="0"/>
              <a:t>Vzbuzování nerealistických nadějí</a:t>
            </a:r>
          </a:p>
          <a:p>
            <a:pPr lvl="1"/>
            <a:r>
              <a:rPr lang="cs-CZ" dirty="0" smtClean="0"/>
              <a:t>Časová náročnost</a:t>
            </a:r>
          </a:p>
          <a:p>
            <a:pPr lvl="1"/>
            <a:r>
              <a:rPr lang="cs-CZ" dirty="0" smtClean="0"/>
              <a:t>Finanční náročnost</a:t>
            </a:r>
          </a:p>
          <a:p>
            <a:pPr lvl="1"/>
            <a:r>
              <a:rPr lang="cs-CZ" dirty="0" smtClean="0"/>
              <a:t>Negativní dopady na rodinu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 err="1" smtClean="0"/>
              <a:t>Ingersoll</a:t>
            </a:r>
            <a:r>
              <a:rPr lang="cs-CZ" sz="1600" dirty="0" smtClean="0"/>
              <a:t>, B., &amp; </a:t>
            </a:r>
            <a:r>
              <a:rPr lang="cs-CZ" sz="1600" dirty="0" err="1" smtClean="0"/>
              <a:t>Schreibman</a:t>
            </a:r>
            <a:r>
              <a:rPr lang="cs-CZ" sz="1600" dirty="0" smtClean="0"/>
              <a:t>, L. (2006). </a:t>
            </a:r>
            <a:r>
              <a:rPr lang="cs-CZ" sz="1600" dirty="0" err="1" smtClean="0"/>
              <a:t>Teaching</a:t>
            </a:r>
            <a:r>
              <a:rPr lang="cs-CZ" sz="1600" dirty="0" smtClean="0"/>
              <a:t> </a:t>
            </a:r>
            <a:r>
              <a:rPr lang="cs-CZ" sz="1600" dirty="0" err="1" smtClean="0"/>
              <a:t>Reciprocal</a:t>
            </a:r>
            <a:r>
              <a:rPr lang="cs-CZ" sz="1600" dirty="0" smtClean="0"/>
              <a:t> </a:t>
            </a:r>
            <a:r>
              <a:rPr lang="cs-CZ" sz="1600" dirty="0" err="1" smtClean="0"/>
              <a:t>Imitation</a:t>
            </a:r>
            <a:r>
              <a:rPr lang="cs-CZ" sz="1600" dirty="0" smtClean="0"/>
              <a:t> </a:t>
            </a:r>
            <a:r>
              <a:rPr lang="cs-CZ" sz="1600" dirty="0" err="1" smtClean="0"/>
              <a:t>Skills</a:t>
            </a:r>
            <a:r>
              <a:rPr lang="cs-CZ" sz="1600" dirty="0" smtClean="0"/>
              <a:t> to </a:t>
            </a:r>
            <a:r>
              <a:rPr lang="cs-CZ" sz="1600" dirty="0" err="1" smtClean="0"/>
              <a:t>Young</a:t>
            </a:r>
            <a:r>
              <a:rPr lang="cs-CZ" sz="1600" dirty="0" smtClean="0"/>
              <a:t> Children </a:t>
            </a:r>
            <a:r>
              <a:rPr lang="cs-CZ" sz="1600" dirty="0" err="1" smtClean="0"/>
              <a:t>with</a:t>
            </a:r>
            <a:r>
              <a:rPr lang="cs-CZ" sz="1600" dirty="0" smtClean="0"/>
              <a:t> </a:t>
            </a:r>
            <a:r>
              <a:rPr lang="cs-CZ" sz="1600" dirty="0" err="1" smtClean="0"/>
              <a:t>Autism</a:t>
            </a:r>
            <a:r>
              <a:rPr lang="cs-CZ" sz="1600" dirty="0" smtClean="0"/>
              <a:t> </a:t>
            </a:r>
            <a:r>
              <a:rPr lang="cs-CZ" sz="1600" dirty="0" err="1" smtClean="0"/>
              <a:t>Using</a:t>
            </a:r>
            <a:r>
              <a:rPr lang="cs-CZ" sz="1600" dirty="0" smtClean="0"/>
              <a:t> a </a:t>
            </a:r>
            <a:r>
              <a:rPr lang="cs-CZ" sz="1600" dirty="0" err="1" smtClean="0"/>
              <a:t>Naturalistic</a:t>
            </a:r>
            <a:r>
              <a:rPr lang="cs-CZ" sz="1600" dirty="0" smtClean="0"/>
              <a:t> </a:t>
            </a:r>
            <a:r>
              <a:rPr lang="cs-CZ" sz="1600" dirty="0" err="1" smtClean="0"/>
              <a:t>Behavioral</a:t>
            </a:r>
            <a:r>
              <a:rPr lang="cs-CZ" sz="1600" dirty="0" smtClean="0"/>
              <a:t> </a:t>
            </a:r>
            <a:r>
              <a:rPr lang="cs-CZ" sz="1600" dirty="0" err="1" smtClean="0"/>
              <a:t>Approach</a:t>
            </a:r>
            <a:r>
              <a:rPr lang="cs-CZ" sz="1600" dirty="0" smtClean="0"/>
              <a:t>: </a:t>
            </a:r>
            <a:r>
              <a:rPr lang="cs-CZ" sz="1600" dirty="0" err="1" smtClean="0"/>
              <a:t>Effects</a:t>
            </a:r>
            <a:r>
              <a:rPr lang="cs-CZ" sz="1600" dirty="0" smtClean="0"/>
              <a:t> on </a:t>
            </a:r>
            <a:r>
              <a:rPr lang="cs-CZ" sz="1600" dirty="0" err="1" smtClean="0"/>
              <a:t>Language</a:t>
            </a:r>
            <a:r>
              <a:rPr lang="cs-CZ" sz="1600" dirty="0" smtClean="0"/>
              <a:t>, </a:t>
            </a:r>
            <a:r>
              <a:rPr lang="cs-CZ" sz="1600" dirty="0" err="1" smtClean="0"/>
              <a:t>Pretend</a:t>
            </a:r>
            <a:r>
              <a:rPr lang="cs-CZ" sz="1600" dirty="0" smtClean="0"/>
              <a:t> Play, </a:t>
            </a:r>
            <a:r>
              <a:rPr lang="cs-CZ" sz="1600" dirty="0" err="1" smtClean="0"/>
              <a:t>and</a:t>
            </a:r>
            <a:r>
              <a:rPr lang="cs-CZ" sz="1600" dirty="0" smtClean="0"/>
              <a:t> Joint </a:t>
            </a:r>
            <a:r>
              <a:rPr lang="cs-CZ" sz="1600" dirty="0" err="1" smtClean="0"/>
              <a:t>Attention</a:t>
            </a:r>
            <a:r>
              <a:rPr lang="cs-CZ" sz="1600" dirty="0" smtClean="0"/>
              <a:t>. </a:t>
            </a:r>
            <a:r>
              <a:rPr lang="cs-CZ" sz="1600" i="1" dirty="0" err="1" smtClean="0"/>
              <a:t>Journal</a:t>
            </a:r>
            <a:r>
              <a:rPr lang="cs-CZ" sz="1600" i="1" dirty="0" smtClean="0"/>
              <a:t> Of </a:t>
            </a:r>
            <a:r>
              <a:rPr lang="cs-CZ" sz="1600" i="1" dirty="0" err="1" smtClean="0"/>
              <a:t>Autism</a:t>
            </a:r>
            <a:r>
              <a:rPr lang="cs-CZ" sz="1600" i="1" dirty="0" smtClean="0"/>
              <a:t> &amp; </a:t>
            </a:r>
            <a:r>
              <a:rPr lang="cs-CZ" sz="1600" i="1" dirty="0" err="1" smtClean="0"/>
              <a:t>Developmental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Disorders</a:t>
            </a:r>
            <a:r>
              <a:rPr lang="cs-CZ" sz="1600" i="1" dirty="0" smtClean="0"/>
              <a:t>, 36</a:t>
            </a:r>
            <a:r>
              <a:rPr lang="cs-CZ" sz="1600" dirty="0" smtClean="0"/>
              <a:t>(4), 487-505</a:t>
            </a:r>
          </a:p>
          <a:p>
            <a:r>
              <a:rPr lang="cs-CZ" sz="1600" dirty="0" err="1" smtClean="0"/>
              <a:t>Ryan</a:t>
            </a:r>
            <a:r>
              <a:rPr lang="cs-CZ" sz="1600" dirty="0" smtClean="0"/>
              <a:t>, R.M., Deci, E.L. (2000). </a:t>
            </a:r>
            <a:r>
              <a:rPr lang="cs-CZ" sz="1600" dirty="0" err="1" smtClean="0"/>
              <a:t>Intrinsic</a:t>
            </a:r>
            <a:r>
              <a:rPr lang="cs-CZ" sz="1600" dirty="0" smtClean="0"/>
              <a:t> </a:t>
            </a:r>
            <a:r>
              <a:rPr lang="cs-CZ" sz="1600" dirty="0" err="1" smtClean="0"/>
              <a:t>and</a:t>
            </a:r>
            <a:r>
              <a:rPr lang="cs-CZ" sz="1600" dirty="0" smtClean="0"/>
              <a:t> </a:t>
            </a:r>
            <a:r>
              <a:rPr lang="cs-CZ" sz="1600" dirty="0" err="1" smtClean="0"/>
              <a:t>Extrinsic</a:t>
            </a:r>
            <a:r>
              <a:rPr lang="cs-CZ" sz="1600" dirty="0" smtClean="0"/>
              <a:t> </a:t>
            </a:r>
            <a:r>
              <a:rPr lang="cs-CZ" sz="1600" dirty="0" err="1" smtClean="0"/>
              <a:t>Motivations</a:t>
            </a:r>
            <a:r>
              <a:rPr lang="cs-CZ" sz="1600" dirty="0" smtClean="0"/>
              <a:t>: </a:t>
            </a:r>
            <a:r>
              <a:rPr lang="cs-CZ" sz="1600" dirty="0" err="1" smtClean="0"/>
              <a:t>Classic</a:t>
            </a:r>
            <a:r>
              <a:rPr lang="cs-CZ" sz="1600" dirty="0" smtClean="0"/>
              <a:t> </a:t>
            </a:r>
            <a:r>
              <a:rPr lang="cs-CZ" sz="1600" dirty="0" err="1" smtClean="0"/>
              <a:t>Definitions</a:t>
            </a:r>
            <a:r>
              <a:rPr lang="cs-CZ" sz="1600" dirty="0" smtClean="0"/>
              <a:t> </a:t>
            </a:r>
            <a:r>
              <a:rPr lang="cs-CZ" sz="1600" dirty="0" err="1" smtClean="0"/>
              <a:t>and</a:t>
            </a:r>
            <a:r>
              <a:rPr lang="cs-CZ" sz="1600" dirty="0" smtClean="0"/>
              <a:t> New </a:t>
            </a:r>
            <a:r>
              <a:rPr lang="cs-CZ" sz="1600" dirty="0" err="1" smtClean="0"/>
              <a:t>Directions</a:t>
            </a:r>
            <a:r>
              <a:rPr lang="cs-CZ" sz="1600" dirty="0" smtClean="0"/>
              <a:t>. </a:t>
            </a:r>
            <a:r>
              <a:rPr lang="cs-CZ" sz="1600" i="1" dirty="0" err="1" smtClean="0"/>
              <a:t>Contemporary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Educational</a:t>
            </a:r>
            <a:r>
              <a:rPr lang="cs-CZ" sz="1600" i="1" dirty="0" smtClean="0"/>
              <a:t> Psychology 25</a:t>
            </a:r>
            <a:r>
              <a:rPr lang="cs-CZ" sz="1600" dirty="0" smtClean="0"/>
              <a:t>, p. 54–67.</a:t>
            </a:r>
          </a:p>
          <a:p>
            <a:r>
              <a:rPr lang="cs-CZ" sz="1600" dirty="0" err="1" smtClean="0"/>
              <a:t>Koegel</a:t>
            </a:r>
            <a:r>
              <a:rPr lang="cs-CZ" sz="1600" dirty="0" smtClean="0"/>
              <a:t>, R. L., </a:t>
            </a:r>
            <a:r>
              <a:rPr lang="cs-CZ" sz="1600" dirty="0" err="1" smtClean="0"/>
              <a:t>Dyer</a:t>
            </a:r>
            <a:r>
              <a:rPr lang="cs-CZ" sz="1600" dirty="0" smtClean="0"/>
              <a:t>, K., &amp; Bell, L. K. (1987). The influence of child-</a:t>
            </a:r>
            <a:r>
              <a:rPr lang="cs-CZ" sz="1600" dirty="0" err="1" smtClean="0"/>
              <a:t>preferred</a:t>
            </a:r>
            <a:r>
              <a:rPr lang="cs-CZ" sz="1600" dirty="0" smtClean="0"/>
              <a:t> </a:t>
            </a:r>
            <a:r>
              <a:rPr lang="cs-CZ" sz="1600" dirty="0" err="1" smtClean="0"/>
              <a:t>activities</a:t>
            </a:r>
            <a:r>
              <a:rPr lang="cs-CZ" sz="1600" dirty="0" smtClean="0"/>
              <a:t> on </a:t>
            </a:r>
            <a:r>
              <a:rPr lang="cs-CZ" sz="1600" dirty="0" err="1" smtClean="0"/>
              <a:t>autistic</a:t>
            </a:r>
            <a:r>
              <a:rPr lang="cs-CZ" sz="1600" dirty="0" smtClean="0"/>
              <a:t> children's </a:t>
            </a:r>
            <a:r>
              <a:rPr lang="cs-CZ" sz="1600" dirty="0" err="1" smtClean="0"/>
              <a:t>social</a:t>
            </a:r>
            <a:r>
              <a:rPr lang="cs-CZ" sz="1600" dirty="0" smtClean="0"/>
              <a:t> behavior. </a:t>
            </a:r>
            <a:r>
              <a:rPr lang="cs-CZ" sz="1600" i="1" dirty="0" err="1" smtClean="0"/>
              <a:t>Journal</a:t>
            </a:r>
            <a:r>
              <a:rPr lang="cs-CZ" sz="1600" i="1" dirty="0" smtClean="0"/>
              <a:t> Of </a:t>
            </a:r>
            <a:r>
              <a:rPr lang="cs-CZ" sz="1600" i="1" dirty="0" err="1" smtClean="0"/>
              <a:t>Applied</a:t>
            </a:r>
            <a:r>
              <a:rPr lang="cs-CZ" sz="1600" i="1" dirty="0" smtClean="0"/>
              <a:t> Behavior </a:t>
            </a:r>
            <a:r>
              <a:rPr lang="cs-CZ" sz="1600" i="1" dirty="0" err="1" smtClean="0"/>
              <a:t>Analysis</a:t>
            </a:r>
            <a:r>
              <a:rPr lang="cs-CZ" sz="1600" i="1" dirty="0" smtClean="0"/>
              <a:t>, 20</a:t>
            </a:r>
            <a:r>
              <a:rPr lang="cs-CZ" sz="1600" dirty="0" smtClean="0"/>
              <a:t>(3), 243-252.</a:t>
            </a:r>
          </a:p>
          <a:p>
            <a:r>
              <a:rPr lang="cs-CZ" sz="1600" dirty="0" err="1" smtClean="0"/>
              <a:t>Sari</a:t>
            </a:r>
            <a:r>
              <a:rPr lang="cs-CZ" sz="1600" dirty="0" smtClean="0"/>
              <a:t>, O. T. (2014). </a:t>
            </a:r>
            <a:r>
              <a:rPr lang="cs-CZ" sz="1600" dirty="0" err="1" smtClean="0"/>
              <a:t>Outcomes</a:t>
            </a:r>
            <a:r>
              <a:rPr lang="cs-CZ" sz="1600" dirty="0" smtClean="0"/>
              <a:t> of play-</a:t>
            </a:r>
            <a:r>
              <a:rPr lang="cs-CZ" sz="1600" dirty="0" err="1" smtClean="0"/>
              <a:t>based</a:t>
            </a:r>
            <a:r>
              <a:rPr lang="cs-CZ" sz="1600" dirty="0" smtClean="0"/>
              <a:t> </a:t>
            </a:r>
            <a:r>
              <a:rPr lang="cs-CZ" sz="1600" dirty="0" err="1" smtClean="0"/>
              <a:t>home</a:t>
            </a:r>
            <a:r>
              <a:rPr lang="cs-CZ" sz="1600" dirty="0" smtClean="0"/>
              <a:t> support </a:t>
            </a:r>
            <a:r>
              <a:rPr lang="cs-CZ" sz="1600" dirty="0" err="1" smtClean="0"/>
              <a:t>for</a:t>
            </a:r>
            <a:r>
              <a:rPr lang="cs-CZ" sz="1600" dirty="0" smtClean="0"/>
              <a:t> children </a:t>
            </a:r>
            <a:r>
              <a:rPr lang="cs-CZ" sz="1600" dirty="0" err="1" smtClean="0"/>
              <a:t>with</a:t>
            </a:r>
            <a:r>
              <a:rPr lang="cs-CZ" sz="1600" dirty="0" smtClean="0"/>
              <a:t> </a:t>
            </a:r>
            <a:r>
              <a:rPr lang="cs-CZ" sz="1600" dirty="0" err="1" smtClean="0"/>
              <a:t>autism</a:t>
            </a:r>
            <a:r>
              <a:rPr lang="cs-CZ" sz="1600" dirty="0" smtClean="0"/>
              <a:t> </a:t>
            </a:r>
            <a:r>
              <a:rPr lang="cs-CZ" sz="1600" dirty="0" err="1" smtClean="0"/>
              <a:t>spectrum</a:t>
            </a:r>
            <a:r>
              <a:rPr lang="cs-CZ" sz="1600" dirty="0" smtClean="0"/>
              <a:t> </a:t>
            </a:r>
            <a:r>
              <a:rPr lang="cs-CZ" sz="1600" dirty="0" err="1" smtClean="0"/>
              <a:t>disorder.</a:t>
            </a:r>
            <a:r>
              <a:rPr lang="cs-CZ" sz="1600" i="1" dirty="0" err="1" smtClean="0"/>
              <a:t>Social</a:t>
            </a:r>
            <a:r>
              <a:rPr lang="cs-CZ" sz="1600" i="1" dirty="0" smtClean="0"/>
              <a:t> Behavior &amp; Personality: </a:t>
            </a:r>
            <a:r>
              <a:rPr lang="cs-CZ" sz="1600" i="1" dirty="0" err="1" smtClean="0"/>
              <a:t>An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International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Journal</a:t>
            </a:r>
            <a:r>
              <a:rPr lang="cs-CZ" sz="1600" dirty="0" smtClean="0"/>
              <a:t>, </a:t>
            </a:r>
            <a:r>
              <a:rPr lang="cs-CZ" sz="1600" i="1" dirty="0" smtClean="0"/>
              <a:t>42</a:t>
            </a:r>
            <a:r>
              <a:rPr lang="cs-CZ" sz="1600" dirty="0" smtClean="0"/>
              <a:t>, p. 65-80</a:t>
            </a:r>
          </a:p>
          <a:p>
            <a:r>
              <a:rPr lang="cs-CZ" sz="1600" dirty="0" err="1" smtClean="0"/>
              <a:t>Jenkins</a:t>
            </a:r>
            <a:r>
              <a:rPr lang="cs-CZ" sz="1600" dirty="0" smtClean="0"/>
              <a:t>, T., </a:t>
            </a:r>
            <a:r>
              <a:rPr lang="cs-CZ" sz="1600" dirty="0" err="1" smtClean="0"/>
              <a:t>Schuchard</a:t>
            </a:r>
            <a:r>
              <a:rPr lang="cs-CZ" sz="1600" dirty="0" smtClean="0"/>
              <a:t>, J. </a:t>
            </a:r>
            <a:r>
              <a:rPr lang="en-US" sz="1600" dirty="0" smtClean="0"/>
              <a:t>&amp;</a:t>
            </a:r>
            <a:r>
              <a:rPr lang="cs-CZ" sz="1600" dirty="0" smtClean="0"/>
              <a:t> </a:t>
            </a:r>
            <a:r>
              <a:rPr lang="cs-CZ" sz="1600" dirty="0" err="1" smtClean="0"/>
              <a:t>Thompson</a:t>
            </a:r>
            <a:r>
              <a:rPr lang="cs-CZ" sz="1600" dirty="0" smtClean="0"/>
              <a:t> C. K. (2012). </a:t>
            </a:r>
            <a:r>
              <a:rPr lang="cs-CZ" sz="1600" dirty="0" err="1" smtClean="0"/>
              <a:t>Training</a:t>
            </a:r>
            <a:r>
              <a:rPr lang="cs-CZ" sz="1600" dirty="0" smtClean="0"/>
              <a:t> </a:t>
            </a:r>
            <a:r>
              <a:rPr lang="cs-CZ" sz="1600" dirty="0" err="1" smtClean="0"/>
              <a:t>Parents</a:t>
            </a:r>
            <a:r>
              <a:rPr lang="cs-CZ" sz="1600" dirty="0" smtClean="0"/>
              <a:t> to </a:t>
            </a:r>
            <a:r>
              <a:rPr lang="cs-CZ" sz="1600" dirty="0" err="1" smtClean="0"/>
              <a:t>Promote</a:t>
            </a:r>
            <a:r>
              <a:rPr lang="cs-CZ" sz="1600" dirty="0" smtClean="0"/>
              <a:t> </a:t>
            </a:r>
            <a:r>
              <a:rPr lang="cs-CZ" sz="1600" dirty="0" err="1" smtClean="0"/>
              <a:t>Communication</a:t>
            </a:r>
            <a:r>
              <a:rPr lang="cs-CZ" sz="1600" dirty="0" smtClean="0"/>
              <a:t> </a:t>
            </a:r>
            <a:r>
              <a:rPr lang="cs-CZ" sz="1600" dirty="0" err="1" smtClean="0"/>
              <a:t>and</a:t>
            </a:r>
            <a:r>
              <a:rPr lang="cs-CZ" sz="1600" dirty="0" smtClean="0"/>
              <a:t> </a:t>
            </a:r>
            <a:r>
              <a:rPr lang="cs-CZ" sz="1600" dirty="0" err="1" smtClean="0"/>
              <a:t>Social</a:t>
            </a:r>
            <a:r>
              <a:rPr lang="cs-CZ" sz="1600" dirty="0" smtClean="0"/>
              <a:t> Behavior in Children </a:t>
            </a:r>
            <a:r>
              <a:rPr lang="cs-CZ" sz="1600" dirty="0" err="1" smtClean="0"/>
              <a:t>with</a:t>
            </a:r>
            <a:r>
              <a:rPr lang="cs-CZ" sz="1600" dirty="0" smtClean="0"/>
              <a:t> </a:t>
            </a:r>
            <a:r>
              <a:rPr lang="cs-CZ" sz="1600" dirty="0" err="1" smtClean="0"/>
              <a:t>Autism</a:t>
            </a:r>
            <a:r>
              <a:rPr lang="cs-CZ" sz="1600" dirty="0" smtClean="0"/>
              <a:t>: The Son-</a:t>
            </a:r>
            <a:r>
              <a:rPr lang="cs-CZ" sz="1600" dirty="0" err="1" smtClean="0"/>
              <a:t>Rise</a:t>
            </a:r>
            <a:r>
              <a:rPr lang="cs-CZ" sz="1600" dirty="0" smtClean="0"/>
              <a:t> Program.</a:t>
            </a:r>
          </a:p>
          <a:p>
            <a:r>
              <a:rPr lang="cs-CZ" sz="1600" dirty="0" err="1" smtClean="0"/>
              <a:t>Houghton</a:t>
            </a:r>
            <a:r>
              <a:rPr lang="cs-CZ" sz="1600" dirty="0" smtClean="0"/>
              <a:t>, K., </a:t>
            </a:r>
            <a:r>
              <a:rPr lang="cs-CZ" sz="1600" dirty="0" err="1" smtClean="0"/>
              <a:t>Schuchard</a:t>
            </a:r>
            <a:r>
              <a:rPr lang="cs-CZ" sz="1600" dirty="0" smtClean="0"/>
              <a:t>, J., </a:t>
            </a:r>
            <a:r>
              <a:rPr lang="cs-CZ" sz="1600" dirty="0" err="1" smtClean="0"/>
              <a:t>Lewis</a:t>
            </a:r>
            <a:r>
              <a:rPr lang="cs-CZ" sz="1600" dirty="0" smtClean="0"/>
              <a:t>, Ch., </a:t>
            </a:r>
            <a:r>
              <a:rPr lang="cs-CZ" sz="1600" dirty="0" err="1" smtClean="0"/>
              <a:t>Thompson</a:t>
            </a:r>
            <a:r>
              <a:rPr lang="cs-CZ" sz="1600" dirty="0" smtClean="0"/>
              <a:t>, C. K. (2013). </a:t>
            </a:r>
            <a:r>
              <a:rPr lang="cs-CZ" sz="1600" dirty="0" err="1" smtClean="0"/>
              <a:t>Promoting</a:t>
            </a:r>
            <a:r>
              <a:rPr lang="cs-CZ" sz="1600" dirty="0" smtClean="0"/>
              <a:t> child-</a:t>
            </a:r>
            <a:r>
              <a:rPr lang="cs-CZ" sz="1600" dirty="0" err="1" smtClean="0"/>
              <a:t>initiated</a:t>
            </a:r>
            <a:r>
              <a:rPr lang="cs-CZ" sz="1600" dirty="0" smtClean="0"/>
              <a:t> </a:t>
            </a:r>
            <a:r>
              <a:rPr lang="cs-CZ" sz="1600" dirty="0" err="1" smtClean="0"/>
              <a:t>social</a:t>
            </a:r>
            <a:r>
              <a:rPr lang="cs-CZ" sz="1600" dirty="0" smtClean="0"/>
              <a:t>-</a:t>
            </a:r>
            <a:r>
              <a:rPr lang="cs-CZ" sz="1600" dirty="0" err="1" smtClean="0"/>
              <a:t>communication</a:t>
            </a:r>
            <a:r>
              <a:rPr lang="cs-CZ" sz="1600" dirty="0" smtClean="0"/>
              <a:t> in children </a:t>
            </a:r>
            <a:r>
              <a:rPr lang="cs-CZ" sz="1600" dirty="0" err="1" smtClean="0"/>
              <a:t>with</a:t>
            </a:r>
            <a:r>
              <a:rPr lang="cs-CZ" sz="1600" dirty="0" smtClean="0"/>
              <a:t> </a:t>
            </a:r>
            <a:r>
              <a:rPr lang="cs-CZ" sz="1600" dirty="0" err="1" smtClean="0"/>
              <a:t>autism</a:t>
            </a:r>
            <a:r>
              <a:rPr lang="cs-CZ" sz="1600" dirty="0" smtClean="0"/>
              <a:t>: Son-</a:t>
            </a:r>
            <a:r>
              <a:rPr lang="cs-CZ" sz="1600" dirty="0" err="1" smtClean="0"/>
              <a:t>Rise</a:t>
            </a:r>
            <a:r>
              <a:rPr lang="cs-CZ" sz="1600" dirty="0" smtClean="0"/>
              <a:t> Program </a:t>
            </a:r>
            <a:r>
              <a:rPr lang="cs-CZ" sz="1600" dirty="0" err="1" smtClean="0"/>
              <a:t>intervention</a:t>
            </a:r>
            <a:r>
              <a:rPr lang="cs-CZ" sz="1600" dirty="0" smtClean="0"/>
              <a:t> </a:t>
            </a:r>
            <a:r>
              <a:rPr lang="cs-CZ" sz="1600" dirty="0" err="1" smtClean="0"/>
              <a:t>effects</a:t>
            </a:r>
            <a:r>
              <a:rPr lang="cs-CZ" sz="1600" dirty="0" smtClean="0"/>
              <a:t>. </a:t>
            </a:r>
            <a:r>
              <a:rPr lang="cs-CZ" sz="1600" i="1" dirty="0" err="1" smtClean="0"/>
              <a:t>Journal</a:t>
            </a:r>
            <a:r>
              <a:rPr lang="cs-CZ" sz="1600" i="1" dirty="0" smtClean="0"/>
              <a:t> of </a:t>
            </a:r>
            <a:r>
              <a:rPr lang="cs-CZ" sz="1600" i="1" dirty="0" err="1" smtClean="0"/>
              <a:t>Communication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Disorders</a:t>
            </a:r>
            <a:r>
              <a:rPr lang="cs-CZ" sz="1600" i="1" dirty="0" smtClean="0"/>
              <a:t>, </a:t>
            </a:r>
            <a:r>
              <a:rPr lang="cs-CZ" sz="1600" dirty="0" smtClean="0"/>
              <a:t>46, 495-506.</a:t>
            </a:r>
          </a:p>
          <a:p>
            <a:r>
              <a:rPr lang="cs-CZ" sz="1600" dirty="0" err="1" smtClean="0"/>
              <a:t>Williams</a:t>
            </a:r>
            <a:r>
              <a:rPr lang="cs-CZ" sz="1600" dirty="0" smtClean="0"/>
              <a:t>, K. R. </a:t>
            </a:r>
            <a:r>
              <a:rPr lang="en-US" sz="1600" dirty="0" smtClean="0"/>
              <a:t>&amp;</a:t>
            </a:r>
            <a:r>
              <a:rPr lang="cs-CZ" sz="1600" dirty="0" smtClean="0"/>
              <a:t> </a:t>
            </a:r>
            <a:r>
              <a:rPr lang="cs-CZ" sz="1600" dirty="0" err="1" smtClean="0"/>
              <a:t>Wishart</a:t>
            </a:r>
            <a:r>
              <a:rPr lang="cs-CZ" sz="1600" dirty="0" smtClean="0"/>
              <a:t>, J. G. (2003). The Son-</a:t>
            </a:r>
            <a:r>
              <a:rPr lang="cs-CZ" sz="1600" dirty="0" err="1" smtClean="0"/>
              <a:t>Rise</a:t>
            </a:r>
            <a:r>
              <a:rPr lang="cs-CZ" sz="1600" dirty="0" smtClean="0"/>
              <a:t> Program </a:t>
            </a:r>
            <a:r>
              <a:rPr lang="cs-CZ" sz="1600" dirty="0" err="1" smtClean="0"/>
              <a:t>intervention</a:t>
            </a:r>
            <a:r>
              <a:rPr lang="cs-CZ" sz="1600" dirty="0" smtClean="0"/>
              <a:t> </a:t>
            </a:r>
            <a:r>
              <a:rPr lang="cs-CZ" sz="1600" dirty="0" err="1" smtClean="0"/>
              <a:t>for</a:t>
            </a:r>
            <a:r>
              <a:rPr lang="cs-CZ" sz="1600" dirty="0" smtClean="0"/>
              <a:t> </a:t>
            </a:r>
            <a:r>
              <a:rPr lang="cs-CZ" sz="1600" dirty="0" err="1" smtClean="0"/>
              <a:t>autism</a:t>
            </a:r>
            <a:r>
              <a:rPr lang="cs-CZ" sz="1600" dirty="0" smtClean="0"/>
              <a:t>: </a:t>
            </a:r>
            <a:r>
              <a:rPr lang="cs-CZ" sz="1600" dirty="0" err="1" smtClean="0"/>
              <a:t>an</a:t>
            </a:r>
            <a:r>
              <a:rPr lang="cs-CZ" sz="1600" dirty="0" smtClean="0"/>
              <a:t> </a:t>
            </a:r>
            <a:r>
              <a:rPr lang="cs-CZ" sz="1600" dirty="0" err="1" smtClean="0"/>
              <a:t>investigation</a:t>
            </a:r>
            <a:r>
              <a:rPr lang="cs-CZ" sz="1600" dirty="0" smtClean="0"/>
              <a:t> </a:t>
            </a:r>
            <a:r>
              <a:rPr lang="cs-CZ" sz="1600" dirty="0" err="1" smtClean="0"/>
              <a:t>into</a:t>
            </a:r>
            <a:r>
              <a:rPr lang="cs-CZ" sz="1600" dirty="0" smtClean="0"/>
              <a:t> </a:t>
            </a:r>
            <a:r>
              <a:rPr lang="cs-CZ" sz="1600" dirty="0" err="1" smtClean="0"/>
              <a:t>family</a:t>
            </a:r>
            <a:r>
              <a:rPr lang="cs-CZ" sz="1600" dirty="0" smtClean="0"/>
              <a:t> </a:t>
            </a:r>
            <a:r>
              <a:rPr lang="cs-CZ" sz="1600" dirty="0" err="1" smtClean="0"/>
              <a:t>experiences</a:t>
            </a:r>
            <a:r>
              <a:rPr lang="cs-CZ" sz="1600" dirty="0" smtClean="0"/>
              <a:t>. </a:t>
            </a:r>
            <a:r>
              <a:rPr lang="cs-CZ" sz="1600" i="1" dirty="0" err="1" smtClean="0"/>
              <a:t>Journal</a:t>
            </a:r>
            <a:r>
              <a:rPr lang="cs-CZ" sz="1600" i="1" dirty="0" smtClean="0"/>
              <a:t> of </a:t>
            </a:r>
            <a:r>
              <a:rPr lang="cs-CZ" sz="1600" i="1" dirty="0" err="1" smtClean="0"/>
              <a:t>Intellectual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Disability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Research</a:t>
            </a:r>
            <a:r>
              <a:rPr lang="cs-CZ" sz="1600" i="1" dirty="0" smtClean="0"/>
              <a:t>, 47, 291-299.</a:t>
            </a:r>
            <a:endParaRPr lang="cs-CZ" sz="1600" smtClean="0"/>
          </a:p>
          <a:p>
            <a:endParaRPr lang="cs-CZ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cs-CZ" sz="5400" dirty="0" smtClean="0"/>
              <a:t>Děkujeme za pozornost</a:t>
            </a:r>
            <a:endParaRPr lang="cs-CZ" sz="5400" dirty="0"/>
          </a:p>
        </p:txBody>
      </p:sp>
      <p:pic>
        <p:nvPicPr>
          <p:cNvPr id="3" name="Obrázek 2" descr="small_3-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1772816"/>
            <a:ext cx="3312368" cy="460051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son-</a:t>
            </a:r>
            <a:r>
              <a:rPr lang="cs-CZ" dirty="0" err="1" smtClean="0"/>
              <a:t>rise</a:t>
            </a:r>
            <a:r>
              <a:rPr lang="cs-CZ" dirty="0" smtClean="0"/>
              <a:t> 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fontAlgn="base"/>
            <a:r>
              <a:rPr lang="cs-CZ" b="1" i="1" dirty="0" smtClean="0"/>
              <a:t>„Specifický terapeutický a výchovný systém určený pro rodiny a vychovatele, který umožňuje jejich dětem výrazné zlepšení všech oblastí učení, vývoje, komunikace a schopností.“</a:t>
            </a:r>
          </a:p>
          <a:p>
            <a:pPr lvl="0" fontAlgn="base"/>
            <a:r>
              <a:rPr lang="cs-CZ" dirty="0" smtClean="0"/>
              <a:t>„životní filosofie“</a:t>
            </a:r>
          </a:p>
          <a:p>
            <a:pPr lvl="0" fontAlgn="base"/>
            <a:r>
              <a:rPr lang="cs-CZ" dirty="0" smtClean="0"/>
              <a:t>„Milovat někoho znamená být s ním šťastný“</a:t>
            </a:r>
          </a:p>
          <a:p>
            <a:pPr fontAlgn="base"/>
            <a:r>
              <a:rPr lang="cs-CZ" b="1" dirty="0" smtClean="0"/>
              <a:t>Je to přínosná, zábavná a dobrodružná cesta jak pro dítě, tak pro rodiče!!</a:t>
            </a:r>
            <a:endParaRPr lang="cs-CZ" dirty="0" smtClean="0"/>
          </a:p>
          <a:p>
            <a:pPr lvl="0" fontAlgn="base"/>
            <a:endParaRPr lang="cs-CZ" dirty="0" smtClean="0"/>
          </a:p>
          <a:p>
            <a:pPr lvl="0" fontAlgn="base">
              <a:lnSpc>
                <a:spcPct val="150000"/>
              </a:lnSpc>
            </a:pPr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son-</a:t>
            </a:r>
            <a:r>
              <a:rPr lang="cs-CZ" dirty="0" err="1" smtClean="0"/>
              <a:t>rise</a:t>
            </a:r>
            <a:r>
              <a:rPr lang="cs-CZ" dirty="0" smtClean="0"/>
              <a:t> 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>
              <a:spcAft>
                <a:spcPts val="600"/>
              </a:spcAft>
            </a:pPr>
            <a:r>
              <a:rPr lang="cs-CZ" sz="2500" dirty="0" smtClean="0"/>
              <a:t>vznik 1970 v USA jako domácí program (</a:t>
            </a:r>
            <a:r>
              <a:rPr lang="cs-CZ" sz="2500" b="1" dirty="0" smtClean="0"/>
              <a:t>SRP</a:t>
            </a:r>
            <a:r>
              <a:rPr lang="cs-CZ" sz="2500" dirty="0" smtClean="0"/>
              <a:t>)</a:t>
            </a:r>
          </a:p>
          <a:p>
            <a:pPr lvl="0" fontAlgn="base">
              <a:spcAft>
                <a:spcPts val="600"/>
              </a:spcAft>
            </a:pPr>
            <a:r>
              <a:rPr lang="cs-CZ" sz="2500" dirty="0" smtClean="0"/>
              <a:t>manželé </a:t>
            </a:r>
            <a:r>
              <a:rPr lang="cs-CZ" sz="2500" dirty="0" err="1" smtClean="0"/>
              <a:t>Kaufmanovi</a:t>
            </a:r>
            <a:r>
              <a:rPr lang="cs-CZ" sz="2500" dirty="0" smtClean="0"/>
              <a:t>, těžce autistický a mentálně retardovaný syn </a:t>
            </a:r>
            <a:r>
              <a:rPr lang="cs-CZ" sz="2500" dirty="0" err="1" smtClean="0"/>
              <a:t>Raun</a:t>
            </a:r>
            <a:r>
              <a:rPr lang="cs-CZ" sz="2500" dirty="0" smtClean="0"/>
              <a:t> - </a:t>
            </a:r>
            <a:r>
              <a:rPr lang="cs-CZ" sz="2000" dirty="0" smtClean="0"/>
              <a:t>údajně zcela vyléčen, vystudoval VŠ, žádné známky postižení (</a:t>
            </a:r>
            <a:r>
              <a:rPr lang="cs-CZ" sz="2000" i="1" dirty="0" smtClean="0"/>
              <a:t>pochybnosti o prvotní diagnóze</a:t>
            </a:r>
            <a:r>
              <a:rPr lang="cs-CZ" sz="2000" dirty="0" smtClean="0"/>
              <a:t>)</a:t>
            </a:r>
          </a:p>
          <a:p>
            <a:pPr lvl="0" fontAlgn="base">
              <a:spcAft>
                <a:spcPts val="600"/>
              </a:spcAft>
            </a:pPr>
            <a:r>
              <a:rPr lang="cs-CZ" sz="2500" dirty="0" smtClean="0"/>
              <a:t>1983 založili </a:t>
            </a:r>
            <a:r>
              <a:rPr lang="cs-CZ" sz="2500" dirty="0" err="1" smtClean="0"/>
              <a:t>Option</a:t>
            </a:r>
            <a:r>
              <a:rPr lang="cs-CZ" sz="2500" dirty="0" smtClean="0"/>
              <a:t> Institut a </a:t>
            </a:r>
            <a:r>
              <a:rPr lang="cs-CZ" sz="2500" dirty="0" err="1" smtClean="0"/>
              <a:t>Autism</a:t>
            </a:r>
            <a:r>
              <a:rPr lang="cs-CZ" sz="2500" dirty="0" smtClean="0"/>
              <a:t> </a:t>
            </a:r>
            <a:r>
              <a:rPr lang="cs-CZ" sz="2500" dirty="0" err="1" smtClean="0"/>
              <a:t>Treatment</a:t>
            </a:r>
            <a:r>
              <a:rPr lang="cs-CZ" sz="2500" dirty="0" smtClean="0"/>
              <a:t> Center of </a:t>
            </a:r>
            <a:r>
              <a:rPr lang="cs-CZ" sz="2500" dirty="0" err="1" smtClean="0"/>
              <a:t>America</a:t>
            </a:r>
            <a:r>
              <a:rPr lang="cs-CZ" sz="2500" dirty="0" smtClean="0"/>
              <a:t> (dále ATCA), kde školí v této metodice nové terapeuty a hlavně rodiče</a:t>
            </a:r>
          </a:p>
          <a:p>
            <a:pPr lvl="0" fontAlgn="base">
              <a:spcAft>
                <a:spcPts val="600"/>
              </a:spcAft>
            </a:pPr>
            <a:r>
              <a:rPr lang="cs-CZ" sz="2500" dirty="0" smtClean="0"/>
              <a:t>v posledních 25 letech - více než 22 tisíc rodičů a profesionálů z celého světa</a:t>
            </a:r>
          </a:p>
          <a:p>
            <a:pPr lvl="0" fontAlgn="base">
              <a:spcAft>
                <a:spcPts val="600"/>
              </a:spcAft>
            </a:pPr>
            <a:r>
              <a:rPr lang="cs-CZ" sz="2500" dirty="0" smtClean="0"/>
              <a:t>určen pro děti, adolescenty a dospělé s PAS</a:t>
            </a:r>
            <a:endParaRPr lang="cs-CZ" sz="25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program funguje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Start-</a:t>
            </a:r>
            <a:r>
              <a:rPr lang="cs-CZ" b="1" dirty="0" err="1" smtClean="0"/>
              <a:t>Up</a:t>
            </a:r>
            <a:r>
              <a:rPr lang="cs-CZ" b="1" dirty="0" smtClean="0"/>
              <a:t>  </a:t>
            </a:r>
            <a:r>
              <a:rPr lang="cs-CZ" dirty="0" smtClean="0"/>
              <a:t>- pětidenní základní kurz v USA (1x ročně v UK)</a:t>
            </a:r>
          </a:p>
          <a:p>
            <a:pPr lvl="1"/>
            <a:r>
              <a:rPr lang="cs-CZ" b="1" dirty="0" smtClean="0"/>
              <a:t>Maximum </a:t>
            </a:r>
            <a:r>
              <a:rPr lang="cs-CZ" b="1" dirty="0" err="1" smtClean="0"/>
              <a:t>Impact</a:t>
            </a:r>
            <a:r>
              <a:rPr lang="cs-CZ" b="1" dirty="0" smtClean="0"/>
              <a:t> </a:t>
            </a:r>
            <a:r>
              <a:rPr lang="cs-CZ" dirty="0" smtClean="0"/>
              <a:t>– nová inspirace/motivace</a:t>
            </a:r>
          </a:p>
          <a:p>
            <a:pPr lvl="1"/>
            <a:r>
              <a:rPr lang="cs-CZ" b="1" dirty="0" err="1" smtClean="0"/>
              <a:t>Intensive</a:t>
            </a:r>
            <a:r>
              <a:rPr lang="cs-CZ" b="1" dirty="0" smtClean="0"/>
              <a:t> Program</a:t>
            </a:r>
            <a:r>
              <a:rPr lang="cs-CZ" dirty="0" smtClean="0"/>
              <a:t> – individuální kurz</a:t>
            </a:r>
          </a:p>
          <a:p>
            <a:pPr lvl="1"/>
            <a:r>
              <a:rPr lang="cs-CZ" b="1" dirty="0" smtClean="0"/>
              <a:t>Program New </a:t>
            </a:r>
            <a:r>
              <a:rPr lang="cs-CZ" b="1" dirty="0" err="1" smtClean="0"/>
              <a:t>Frontiers</a:t>
            </a:r>
            <a:endParaRPr lang="cs-CZ" b="1" dirty="0" smtClean="0"/>
          </a:p>
          <a:p>
            <a:r>
              <a:rPr lang="cs-CZ" b="1" dirty="0" smtClean="0"/>
              <a:t>Son-</a:t>
            </a:r>
            <a:r>
              <a:rPr lang="cs-CZ" b="1" dirty="0" err="1" smtClean="0"/>
              <a:t>Rise</a:t>
            </a:r>
            <a:r>
              <a:rPr lang="cs-CZ" b="1" dirty="0" smtClean="0"/>
              <a:t> dětský </a:t>
            </a:r>
            <a:r>
              <a:rPr lang="cs-CZ" b="1" dirty="0" err="1" smtClean="0"/>
              <a:t>facilitátor</a:t>
            </a:r>
            <a:r>
              <a:rPr lang="cs-CZ" b="1" dirty="0" smtClean="0"/>
              <a:t> </a:t>
            </a:r>
            <a:r>
              <a:rPr lang="cs-CZ" dirty="0" smtClean="0"/>
              <a:t>– 18 měsíční tréninkový program</a:t>
            </a:r>
          </a:p>
          <a:p>
            <a:r>
              <a:rPr lang="cs-CZ" b="1" dirty="0" smtClean="0"/>
              <a:t>Program SRP učitel</a:t>
            </a:r>
            <a:r>
              <a:rPr lang="cs-CZ" dirty="0" smtClean="0"/>
              <a:t> – výcvik SRP profesionálů</a:t>
            </a:r>
          </a:p>
          <a:p>
            <a:pPr>
              <a:buNone/>
            </a:pPr>
            <a:endParaRPr lang="cs-CZ" b="1" dirty="0" smtClean="0"/>
          </a:p>
          <a:p>
            <a:endParaRPr lang="cs-CZ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b="1" dirty="0" smtClean="0"/>
              <a:t>Son-</a:t>
            </a:r>
            <a:r>
              <a:rPr lang="cs-CZ" b="1" dirty="0" err="1" smtClean="0"/>
              <a:t>Rise</a:t>
            </a:r>
            <a:r>
              <a:rPr lang="cs-CZ" b="1" dirty="0" smtClean="0"/>
              <a:t> Start-</a:t>
            </a:r>
            <a:r>
              <a:rPr lang="cs-CZ" b="1" dirty="0" err="1" smtClean="0"/>
              <a:t>up</a:t>
            </a:r>
            <a:endParaRPr lang="cs-CZ" b="1" dirty="0" smtClean="0"/>
          </a:p>
          <a:p>
            <a:pPr lvl="1">
              <a:lnSpc>
                <a:spcPct val="150000"/>
              </a:lnSpc>
            </a:pPr>
            <a:r>
              <a:rPr lang="cs-CZ" dirty="0" smtClean="0"/>
              <a:t>Velká Británie – </a:t>
            </a:r>
            <a:r>
              <a:rPr lang="cs-CZ" b="1" dirty="0" smtClean="0"/>
              <a:t>2.500$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(nezahrnuje stravu a ubytování)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USA – </a:t>
            </a:r>
            <a:r>
              <a:rPr lang="cs-CZ" b="1" dirty="0" smtClean="0"/>
              <a:t>2.200$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Překladatel – </a:t>
            </a:r>
            <a:r>
              <a:rPr lang="cs-CZ" b="1" dirty="0" smtClean="0"/>
              <a:t>1.000$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Realizace programu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lnSpc>
                <a:spcPct val="150000"/>
              </a:lnSpc>
            </a:pPr>
            <a:r>
              <a:rPr lang="cs-CZ" dirty="0" smtClean="0"/>
              <a:t>rodič jako hlavní terapeut a vedoucí programu</a:t>
            </a:r>
          </a:p>
          <a:p>
            <a:pPr lvl="0" fontAlgn="base">
              <a:lnSpc>
                <a:spcPct val="150000"/>
              </a:lnSpc>
            </a:pPr>
            <a:r>
              <a:rPr lang="cs-CZ" dirty="0" smtClean="0"/>
              <a:t>podpůrný tým dobrovolníků, příbuzných a přátel</a:t>
            </a:r>
          </a:p>
          <a:p>
            <a:pPr lvl="0" fontAlgn="base">
              <a:lnSpc>
                <a:spcPct val="150000"/>
              </a:lnSpc>
            </a:pPr>
            <a:r>
              <a:rPr lang="cs-CZ" dirty="0" smtClean="0"/>
              <a:t>ATCA doporučuje přinejmenším 20 hodin týdně, ale </a:t>
            </a:r>
            <a:r>
              <a:rPr lang="cs-CZ" b="1" dirty="0" smtClean="0"/>
              <a:t>40 hodin </a:t>
            </a:r>
            <a:r>
              <a:rPr lang="cs-CZ" dirty="0" smtClean="0"/>
              <a:t>a více je optimální</a:t>
            </a: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Son-</a:t>
            </a:r>
            <a:r>
              <a:rPr lang="cs-CZ" dirty="0" err="1" smtClean="0"/>
              <a:t>rise</a:t>
            </a:r>
            <a:r>
              <a:rPr lang="cs-CZ" dirty="0" smtClean="0"/>
              <a:t> v </a:t>
            </a:r>
            <a:r>
              <a:rPr lang="cs-CZ" dirty="0" err="1" smtClean="0"/>
              <a:t>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Odkazy:</a:t>
            </a:r>
          </a:p>
          <a:p>
            <a:pPr lvl="1">
              <a:lnSpc>
                <a:spcPct val="150000"/>
              </a:lnSpc>
            </a:pPr>
            <a:r>
              <a:rPr lang="cs-CZ" b="1" dirty="0" smtClean="0">
                <a:hlinkClick r:id="rId2"/>
              </a:rPr>
              <a:t>http://www.srp-terapeut.cz/</a:t>
            </a:r>
            <a:endParaRPr lang="cs-CZ" sz="2400" dirty="0" smtClean="0"/>
          </a:p>
          <a:p>
            <a:pPr lvl="1">
              <a:lnSpc>
                <a:spcPct val="150000"/>
              </a:lnSpc>
            </a:pPr>
            <a:r>
              <a:rPr lang="cs-CZ" b="1" dirty="0" smtClean="0">
                <a:hlinkClick r:id="rId3"/>
              </a:rPr>
              <a:t>http://mokranovci.net/</a:t>
            </a:r>
            <a:r>
              <a:rPr lang="cs-CZ" b="1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V ČR neprobíhá výcvik v SRP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Jediná certifikovaná </a:t>
            </a:r>
            <a:r>
              <a:rPr lang="cs-CZ" sz="2400" dirty="0" smtClean="0"/>
              <a:t>(samozvaná?) </a:t>
            </a:r>
            <a:r>
              <a:rPr lang="cs-CZ" dirty="0" smtClean="0"/>
              <a:t>terapeutka -  </a:t>
            </a:r>
            <a:r>
              <a:rPr lang="cs-CZ" b="1" dirty="0" smtClean="0"/>
              <a:t>Linda </a:t>
            </a:r>
            <a:r>
              <a:rPr lang="cs-CZ" b="1" dirty="0" err="1" smtClean="0"/>
              <a:t>Cecavová</a:t>
            </a:r>
            <a:r>
              <a:rPr lang="cs-CZ" b="1" dirty="0" smtClean="0"/>
              <a:t> Neubauerová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principy srp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b="1" dirty="0" err="1" smtClean="0"/>
              <a:t>Joining</a:t>
            </a:r>
            <a:r>
              <a:rPr lang="cs-CZ" dirty="0" smtClean="0"/>
              <a:t> – imitace činnosti dítěte a připojení se k jeho aktivitám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Reciproční imitace na vědecké úrovni podložena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Využívání přirozené motivace dítěte</a:t>
            </a:r>
            <a:r>
              <a:rPr lang="cs-CZ" dirty="0" smtClean="0"/>
              <a:t> – podpora vnitřní motivace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3E</a:t>
            </a:r>
            <a:r>
              <a:rPr lang="cs-CZ" dirty="0" smtClean="0"/>
              <a:t> – nadšení, entuziasmus a energie</a:t>
            </a:r>
          </a:p>
          <a:p>
            <a:pPr algn="r"/>
            <a:endParaRPr lang="cs-CZ" b="1" dirty="0" smtClean="0"/>
          </a:p>
          <a:p>
            <a:endParaRPr lang="cs-CZ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principy srp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Rodič jako hlavní terapeut</a:t>
            </a:r>
          </a:p>
          <a:p>
            <a:pPr lvl="1"/>
            <a:r>
              <a:rPr lang="cs-CZ" sz="2400" i="1" dirty="0" smtClean="0"/>
              <a:t>“Ani sebevětší odborník prostě nemůže nahradit rodiče!! Rodiče mají největší motivaci dítěti pomoci. Jejich cit, láska a trpělivost jsou pro dítě nenahraditelné. V Son-</a:t>
            </a:r>
            <a:r>
              <a:rPr lang="cs-CZ" sz="2400" i="1" dirty="0" err="1" smtClean="0"/>
              <a:t>rise</a:t>
            </a:r>
            <a:r>
              <a:rPr lang="cs-CZ" sz="2400" i="1" dirty="0" smtClean="0"/>
              <a:t> Programu také věříme (a hlavně vidíme), že rodič je pro dítě nejlepším odborníkem.”</a:t>
            </a:r>
            <a:endParaRPr lang="cs-CZ" sz="2400" dirty="0" smtClean="0"/>
          </a:p>
          <a:p>
            <a:r>
              <a:rPr lang="cs-CZ" b="1" dirty="0" smtClean="0"/>
              <a:t>Nesoudící a optimistický postoj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</a:t>
            </a:r>
          </a:p>
          <a:p>
            <a:r>
              <a:rPr lang="cs-CZ" b="1" dirty="0" smtClean="0"/>
              <a:t>Herna</a:t>
            </a:r>
            <a:r>
              <a:rPr lang="cs-CZ" dirty="0" smtClean="0"/>
              <a:t> – klidné a bezpečné prostředí (stimuluje dítě v žádoucích aktivitách a komunikaci)</a:t>
            </a:r>
            <a:endParaRPr lang="cs-CZ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130</TotalTime>
  <Words>740</Words>
  <Application>Microsoft Office PowerPoint</Application>
  <PresentationFormat>Předvádění na obrazovce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Cesta</vt:lpstr>
      <vt:lpstr>Son-rise program </vt:lpstr>
      <vt:lpstr>Co je son-rise program</vt:lpstr>
      <vt:lpstr>Co je son-rise program</vt:lpstr>
      <vt:lpstr>Jak program funguje</vt:lpstr>
      <vt:lpstr>ceny</vt:lpstr>
      <vt:lpstr>Realizace programu</vt:lpstr>
      <vt:lpstr>Son-rise v čr</vt:lpstr>
      <vt:lpstr>Základní principy srp</vt:lpstr>
      <vt:lpstr>Základní principy srp</vt:lpstr>
      <vt:lpstr>výzkumy</vt:lpstr>
      <vt:lpstr>Kritické zhodnocení</vt:lpstr>
      <vt:lpstr>zdroje</vt:lpstr>
      <vt:lpstr>Děkujeme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Son-rise program</dc:title>
  <dc:creator>Matt</dc:creator>
  <cp:lastModifiedBy>Matt</cp:lastModifiedBy>
  <cp:revision>17</cp:revision>
  <dcterms:created xsi:type="dcterms:W3CDTF">2014-11-03T13:07:43Z</dcterms:created>
  <dcterms:modified xsi:type="dcterms:W3CDTF">2014-11-03T18:12:26Z</dcterms:modified>
</cp:coreProperties>
</file>