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D7C5A-D78B-402A-96BD-63E80803ABE6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66BBB-D4B1-4D74-ADF3-00D4C1401B7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&lt;field&gt;&lt;classify&gt;3&lt;/classify&gt;&lt;mode type='1'&gt;1&lt;/mode&gt;&lt;options&gt;8&lt;/options&gt;&lt;answer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&lt;field&gt;&lt;classify&gt;3&lt;/classify&gt;&lt;mode type='1'&gt;1&lt;/mode&gt;&lt;options&gt;8&lt;/options&gt;&lt;answer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&lt;field&gt;&lt;classify&gt;3&lt;/classify&gt;&lt;mode type='1'&gt;1&lt;/mode&gt;&lt;options&gt;8&lt;/options&gt;&lt;answer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&lt;field&gt;&lt;classify&gt;3&lt;/classify&gt;&lt;mode type='1'&gt;1&lt;/mode&gt;&lt;options&gt;8&lt;/options&gt;&lt;answer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E7F4C3-3124-48E7-94FE-E75171B3EB15}" type="datetimeFigureOut">
              <a:rPr lang="cs-CZ" smtClean="0"/>
              <a:t>27.10.2014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F2826F-F9DD-4761-B9AF-D63F57A1775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pravděpodobnosti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Pravidlo součinu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7467600" cy="1360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 k motivačnímu příkladu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náhodně zamíchaný balíček 32 </a:t>
            </a:r>
            <a:r>
              <a:rPr lang="cs-CZ" dirty="0" smtClean="0"/>
              <a:t>karet (</a:t>
            </a:r>
            <a:r>
              <a:rPr lang="cs-CZ" dirty="0" smtClean="0"/>
              <a:t>hodnoty karet jsou 7</a:t>
            </a:r>
            <a:r>
              <a:rPr lang="cs-CZ" i="1" dirty="0" smtClean="0"/>
              <a:t>, 8, 9, 10, </a:t>
            </a:r>
            <a:r>
              <a:rPr lang="cs-CZ" dirty="0" smtClean="0"/>
              <a:t>𝐽, 𝑄,𝐾,𝐴, každá ve čtyřech barvách </a:t>
            </a:r>
            <a:r>
              <a:rPr lang="cs-CZ" i="1" dirty="0" smtClean="0"/>
              <a:t>♡,♢,♣,♠). </a:t>
            </a:r>
            <a:endParaRPr lang="cs-CZ" i="1" dirty="0" smtClean="0"/>
          </a:p>
          <a:p>
            <a:r>
              <a:rPr lang="cs-CZ" dirty="0" smtClean="0"/>
              <a:t>Jaká je </a:t>
            </a:r>
            <a:r>
              <a:rPr lang="cs-CZ" dirty="0" smtClean="0"/>
              <a:t>pravděpodobnost, že první čtyři karty jsou esa?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Mějme osudí ve kterém je 5 černých a 3 bílé kuličky. Kuličky z </a:t>
            </a:r>
            <a:r>
              <a:rPr lang="cs-CZ" dirty="0" smtClean="0"/>
              <a:t>osudí </a:t>
            </a:r>
            <a:r>
              <a:rPr lang="pl-PL" dirty="0" smtClean="0"/>
              <a:t>taháme </a:t>
            </a:r>
            <a:r>
              <a:rPr lang="pl-PL" dirty="0" smtClean="0"/>
              <a:t>po jedné a nevracíme je</a:t>
            </a:r>
            <a:r>
              <a:rPr lang="pl-PL" dirty="0" smtClean="0"/>
              <a:t>. </a:t>
            </a:r>
          </a:p>
          <a:p>
            <a:r>
              <a:rPr lang="cs-CZ" dirty="0" smtClean="0"/>
              <a:t>Jaká </a:t>
            </a:r>
            <a:r>
              <a:rPr lang="cs-CZ" dirty="0" smtClean="0"/>
              <a:t>je pravděpodobnost, že po třetím tahu budou vytaženy tři kuličky </a:t>
            </a:r>
            <a:r>
              <a:rPr lang="cs-CZ" dirty="0" smtClean="0"/>
              <a:t>ve stejné barvě?</a:t>
            </a:r>
          </a:p>
          <a:p>
            <a:r>
              <a:rPr lang="cs-CZ" dirty="0" smtClean="0"/>
              <a:t>Jaká </a:t>
            </a:r>
            <a:r>
              <a:rPr lang="cs-CZ" dirty="0" smtClean="0"/>
              <a:t>je pravděpodobnost, že až po čtvrtém tahu budou vytaženy tři </a:t>
            </a:r>
            <a:r>
              <a:rPr lang="cs-CZ" dirty="0" smtClean="0"/>
              <a:t>kuličky ve </a:t>
            </a:r>
            <a:r>
              <a:rPr lang="cs-CZ" dirty="0" smtClean="0"/>
              <a:t>stejné barvě?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Hodíme šestistěnnou spravedlivou kostkou. Jaká je </a:t>
            </a:r>
            <a:r>
              <a:rPr lang="cs-CZ" dirty="0" smtClean="0"/>
              <a:t>pravděpodobnost,že </a:t>
            </a:r>
            <a:r>
              <a:rPr lang="cs-CZ" dirty="0" smtClean="0"/>
              <a:t>padne číslo větší než 4</a:t>
            </a:r>
            <a:r>
              <a:rPr lang="cs-CZ" dirty="0" smtClean="0"/>
              <a:t>?</a:t>
            </a:r>
          </a:p>
          <a:p>
            <a:r>
              <a:rPr lang="cs-CZ" dirty="0" smtClean="0"/>
              <a:t>Spravedlivou </a:t>
            </a:r>
            <a:r>
              <a:rPr lang="cs-CZ" dirty="0" smtClean="0"/>
              <a:t>kostkou rozumíme takovou kostku, kde každá její stěna </a:t>
            </a:r>
            <a:r>
              <a:rPr lang="cs-CZ" dirty="0" smtClean="0"/>
              <a:t>padá se </a:t>
            </a:r>
            <a:r>
              <a:rPr lang="cs-CZ" dirty="0" smtClean="0"/>
              <a:t>stejnou pravděpodobností.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náhodně zamíchaný balíček 32 karet (hodnoty karet jsou 7</a:t>
            </a:r>
            <a:r>
              <a:rPr lang="cs-CZ" i="1" dirty="0" smtClean="0"/>
              <a:t>, 8, </a:t>
            </a:r>
            <a:r>
              <a:rPr lang="cs-CZ" i="1" dirty="0" smtClean="0"/>
              <a:t>9,</a:t>
            </a:r>
            <a:r>
              <a:rPr lang="cs-CZ" dirty="0" smtClean="0"/>
              <a:t>10</a:t>
            </a:r>
            <a:r>
              <a:rPr lang="cs-CZ" dirty="0" smtClean="0"/>
              <a:t>, 𝐽, 𝑄,𝐾,𝐴, </a:t>
            </a:r>
            <a:r>
              <a:rPr lang="cs-CZ" i="1" dirty="0" smtClean="0"/>
              <a:t>každá ve čtyřech barvách ♡,♢,♣,♠). Jaká je </a:t>
            </a:r>
            <a:r>
              <a:rPr lang="cs-CZ" i="1" dirty="0" err="1" smtClean="0"/>
              <a:t>ravděpodobnost</a:t>
            </a:r>
            <a:r>
              <a:rPr lang="cs-CZ" i="1" dirty="0" smtClean="0"/>
              <a:t>, </a:t>
            </a:r>
            <a:r>
              <a:rPr lang="cs-CZ" i="1" dirty="0" smtClean="0"/>
              <a:t>že </a:t>
            </a:r>
            <a:r>
              <a:rPr lang="cs-CZ" dirty="0" smtClean="0"/>
              <a:t>první </a:t>
            </a:r>
            <a:r>
              <a:rPr lang="cs-CZ" dirty="0" smtClean="0"/>
              <a:t>čtyři karty jsou esa?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Konečný pravděpodobnostní prostor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467600" cy="204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39552" y="422108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Všimněte si, že jednotlivé elementární jevy nemusí mít stejnou pravděpodobnost.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 popis situace můžeme volit různé modely, které se liší v příslušných pravděpodobnostních prostorech.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Házíme dvakrát spravedlivou šestistěnnou kostkou</a:t>
            </a:r>
            <a:r>
              <a:rPr lang="cs-CZ" dirty="0" smtClean="0"/>
              <a:t>. Jaká </a:t>
            </a:r>
            <a:r>
              <a:rPr lang="cs-CZ" dirty="0" smtClean="0"/>
              <a:t>je pravděpodobnost, že součet hozených hodnot bude větší než 9</a:t>
            </a:r>
            <a:r>
              <a:rPr lang="cs-CZ" dirty="0" smtClean="0"/>
              <a:t>?</a:t>
            </a:r>
          </a:p>
          <a:p>
            <a:r>
              <a:rPr lang="cs-CZ" dirty="0" smtClean="0"/>
              <a:t>A – 1/3</a:t>
            </a:r>
          </a:p>
          <a:p>
            <a:r>
              <a:rPr lang="cs-CZ" dirty="0" smtClean="0"/>
              <a:t>B – 1/4</a:t>
            </a:r>
          </a:p>
          <a:p>
            <a:r>
              <a:rPr lang="cs-CZ" dirty="0" smtClean="0"/>
              <a:t>C – 1/5</a:t>
            </a:r>
          </a:p>
          <a:p>
            <a:r>
              <a:rPr lang="cs-CZ" dirty="0" smtClean="0"/>
              <a:t>D – 1/6</a:t>
            </a:r>
          </a:p>
          <a:p>
            <a:r>
              <a:rPr lang="cs-CZ" dirty="0" smtClean="0"/>
              <a:t>E – 1/7</a:t>
            </a:r>
          </a:p>
          <a:p>
            <a:r>
              <a:rPr lang="cs-CZ" dirty="0" smtClean="0"/>
              <a:t>F – 1/8</a:t>
            </a:r>
          </a:p>
          <a:p>
            <a:r>
              <a:rPr lang="cs-CZ" dirty="0" smtClean="0"/>
              <a:t>G – 1/9</a:t>
            </a:r>
          </a:p>
          <a:p>
            <a:r>
              <a:rPr lang="cs-CZ" dirty="0" smtClean="0"/>
              <a:t>H – 1/11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Házíme dvakrát spravedlivou šestistěnnou kostkou</a:t>
            </a:r>
            <a:r>
              <a:rPr lang="cs-CZ" dirty="0" smtClean="0"/>
              <a:t>. Jaká </a:t>
            </a:r>
            <a:r>
              <a:rPr lang="cs-CZ" dirty="0" smtClean="0"/>
              <a:t>je pravděpodobnost, že součet hozených hodnot bude </a:t>
            </a:r>
            <a:r>
              <a:rPr lang="cs-CZ" dirty="0" smtClean="0"/>
              <a:t>menší </a:t>
            </a:r>
            <a:r>
              <a:rPr lang="cs-CZ" dirty="0" smtClean="0"/>
              <a:t>než </a:t>
            </a:r>
            <a:r>
              <a:rPr lang="cs-CZ" dirty="0" smtClean="0"/>
              <a:t>5?</a:t>
            </a:r>
          </a:p>
          <a:p>
            <a:r>
              <a:rPr lang="cs-CZ" dirty="0" smtClean="0"/>
              <a:t>A – 1/3</a:t>
            </a:r>
          </a:p>
          <a:p>
            <a:r>
              <a:rPr lang="cs-CZ" dirty="0" smtClean="0"/>
              <a:t>B – 1/4</a:t>
            </a:r>
          </a:p>
          <a:p>
            <a:r>
              <a:rPr lang="cs-CZ" dirty="0" smtClean="0"/>
              <a:t>C – 1/5</a:t>
            </a:r>
          </a:p>
          <a:p>
            <a:r>
              <a:rPr lang="cs-CZ" dirty="0" smtClean="0"/>
              <a:t>D – 1/6</a:t>
            </a:r>
          </a:p>
          <a:p>
            <a:r>
              <a:rPr lang="cs-CZ" dirty="0" smtClean="0"/>
              <a:t>E – 1/7</a:t>
            </a:r>
          </a:p>
          <a:p>
            <a:r>
              <a:rPr lang="cs-CZ" dirty="0" smtClean="0"/>
              <a:t>F – 1/8</a:t>
            </a:r>
          </a:p>
          <a:p>
            <a:r>
              <a:rPr lang="cs-CZ" dirty="0" smtClean="0"/>
              <a:t>G – 1/9</a:t>
            </a:r>
          </a:p>
          <a:p>
            <a:r>
              <a:rPr lang="cs-CZ" dirty="0" smtClean="0"/>
              <a:t>H – 1/11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Uniformní pravděpodobnostní prostor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7467600" cy="129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212976"/>
            <a:ext cx="7488832" cy="153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Komplementární jev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7467600" cy="138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7467600" cy="1804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530</Words>
  <Application>Microsoft Office PowerPoint</Application>
  <PresentationFormat>Předvádění na obrazovce (4:3)</PresentationFormat>
  <Paragraphs>44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Úvod do pravděpodobnosti</vt:lpstr>
      <vt:lpstr>Motivační úloha 1</vt:lpstr>
      <vt:lpstr>Motivační úloha 2</vt:lpstr>
      <vt:lpstr>Konečný pravděpodobnostní prostor</vt:lpstr>
      <vt:lpstr>Úloha – Hlasování</vt:lpstr>
      <vt:lpstr>Úloha – Hlasování</vt:lpstr>
      <vt:lpstr>Uniformní pravděpodobnostní prostor</vt:lpstr>
      <vt:lpstr>Komplementární jev</vt:lpstr>
      <vt:lpstr>Podmíněná pravděpodobnost</vt:lpstr>
      <vt:lpstr>Pravidlo součinu</vt:lpstr>
      <vt:lpstr>Zpět k motivačnímu příkladu</vt:lpstr>
      <vt:lpstr>Úloha k řešení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pravděpodobnosti</dc:title>
  <dc:creator>Antonín Jančařík</dc:creator>
  <cp:lastModifiedBy>Antonín Jančařík</cp:lastModifiedBy>
  <cp:revision>4</cp:revision>
  <dcterms:created xsi:type="dcterms:W3CDTF">2014-10-27T14:49:43Z</dcterms:created>
  <dcterms:modified xsi:type="dcterms:W3CDTF">2014-10-27T15:35:49Z</dcterms:modified>
</cp:coreProperties>
</file>