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sldIdLst>
    <p:sldId id="256" r:id="rId2"/>
    <p:sldId id="327" r:id="rId3"/>
    <p:sldId id="328" r:id="rId4"/>
    <p:sldId id="260" r:id="rId5"/>
    <p:sldId id="261" r:id="rId6"/>
    <p:sldId id="262" r:id="rId7"/>
    <p:sldId id="257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322" r:id="rId17"/>
    <p:sldId id="323" r:id="rId18"/>
    <p:sldId id="324" r:id="rId19"/>
    <p:sldId id="325" r:id="rId20"/>
    <p:sldId id="326" r:id="rId21"/>
    <p:sldId id="272" r:id="rId22"/>
    <p:sldId id="27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20" r:id="rId52"/>
    <p:sldId id="321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29" r:id="rId67"/>
    <p:sldId id="330" r:id="rId68"/>
    <p:sldId id="331" r:id="rId69"/>
    <p:sldId id="319" r:id="rId70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2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0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59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19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10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8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7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20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35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02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9498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" panose="020B0604020202020204" pitchFamily="34" charset="0"/>
        <a:buChar char="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2376611"/>
          </a:xfrm>
        </p:spPr>
        <p:txBody>
          <a:bodyPr anchor="ctr"/>
          <a:lstStyle/>
          <a:p>
            <a:pPr algn="l"/>
            <a:r>
              <a:rPr lang="cs-CZ" altLang="cs-CZ" sz="4000" dirty="0" smtClean="0"/>
              <a:t>Identifikace díla a vztahů díla s ostatními entitami podle katalogizačních pravidel</a:t>
            </a:r>
            <a:endParaRPr lang="cs-CZ" altLang="cs-CZ" sz="4000" dirty="0"/>
          </a:p>
        </p:txBody>
      </p:sp>
      <p:pic>
        <p:nvPicPr>
          <p:cNvPr id="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62" y="3645024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528638" y="4721225"/>
            <a:ext cx="8239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 dirty="0"/>
              <a:t>Evropský sociální fond</a:t>
            </a:r>
          </a:p>
          <a:p>
            <a:r>
              <a:rPr lang="cs-CZ" altLang="cs-CZ" sz="1400" dirty="0"/>
              <a:t>Praha &amp; EU: Investujeme do vaší budoucnosti</a:t>
            </a:r>
          </a:p>
          <a:p>
            <a:endParaRPr lang="cs-CZ" altLang="cs-CZ" sz="1400" dirty="0"/>
          </a:p>
          <a:p>
            <a:r>
              <a:rPr lang="cs-CZ" altLang="cs-CZ" sz="1400" dirty="0"/>
              <a:t>Tvorba tohoto kurzu byla financována z Evropského sociálního fondu prostřednictvím Operačního programu Praha </a:t>
            </a:r>
            <a:r>
              <a:rPr lang="cs-CZ" altLang="cs-CZ" sz="1400" dirty="0" smtClean="0"/>
              <a:t>Adaptabilita </a:t>
            </a:r>
            <a:r>
              <a:rPr lang="cs-CZ" altLang="cs-CZ" sz="1400" dirty="0"/>
              <a:t>a z rozpočtu Hlavního města Prahy.</a:t>
            </a:r>
          </a:p>
          <a:p>
            <a:endParaRPr lang="cs-CZ" altLang="cs-CZ" sz="1400" dirty="0"/>
          </a:p>
          <a:p>
            <a:r>
              <a:rPr lang="cs-CZ" altLang="cs-CZ" sz="14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Několik děl od jednoho autora bez společného názvu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100 1# $</a:t>
            </a:r>
            <a:r>
              <a:rPr lang="cs-CZ" altLang="cs-CZ" sz="2800" dirty="0" err="1"/>
              <a:t>aČechov</a:t>
            </a:r>
            <a:r>
              <a:rPr lang="cs-CZ" altLang="cs-CZ" sz="2800" dirty="0"/>
              <a:t>, Anton Pavlovič,$d1860-1904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245 </a:t>
            </a:r>
            <a:r>
              <a:rPr lang="cs-CZ" altLang="cs-CZ" sz="2800" dirty="0"/>
              <a:t>10 $</a:t>
            </a:r>
            <a:r>
              <a:rPr lang="cs-CZ" altLang="cs-CZ" sz="2800" dirty="0" err="1"/>
              <a:t>aVišňový</a:t>
            </a:r>
            <a:r>
              <a:rPr lang="cs-CZ" altLang="cs-CZ" sz="2800" dirty="0"/>
              <a:t> sad ;$</a:t>
            </a:r>
            <a:r>
              <a:rPr lang="cs-CZ" altLang="cs-CZ" sz="2800" dirty="0" err="1"/>
              <a:t>bStrýček</a:t>
            </a:r>
            <a:r>
              <a:rPr lang="cs-CZ" altLang="cs-CZ" sz="2800" dirty="0"/>
              <a:t> Váňa /$</a:t>
            </a:r>
            <a:r>
              <a:rPr lang="cs-CZ" altLang="cs-CZ" sz="2800" dirty="0" err="1"/>
              <a:t>cAnton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Čechov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700 12 $</a:t>
            </a:r>
            <a:r>
              <a:rPr lang="cs-CZ" altLang="cs-CZ" sz="2800" dirty="0" err="1" smtClean="0"/>
              <a:t>a</a:t>
            </a:r>
            <a:r>
              <a:rPr lang="cs-CZ" altLang="cs-CZ" sz="2800" dirty="0" err="1"/>
              <a:t>Čechov</a:t>
            </a:r>
            <a:r>
              <a:rPr lang="cs-CZ" altLang="cs-CZ" sz="2800" dirty="0"/>
              <a:t>, Anton Pavlovič,$d1860-1904.$</a:t>
            </a:r>
            <a:r>
              <a:rPr lang="cs-CZ" altLang="cs-CZ" sz="2800" dirty="0" smtClean="0"/>
              <a:t>tVišnevyj sad. $</a:t>
            </a:r>
            <a:r>
              <a:rPr lang="cs-CZ" altLang="cs-CZ" sz="2800" dirty="0" err="1" smtClean="0"/>
              <a:t>lČesky</a:t>
            </a: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700 12 $</a:t>
            </a:r>
            <a:r>
              <a:rPr lang="cs-CZ" altLang="cs-CZ" sz="2800" dirty="0" err="1"/>
              <a:t>aČechov</a:t>
            </a:r>
            <a:r>
              <a:rPr lang="cs-CZ" altLang="cs-CZ" sz="2800" dirty="0"/>
              <a:t>, Anton Pavlovič,$d1860-1904.$tĎada Vaňa.$lČesky.$f1969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740 02 $</a:t>
            </a:r>
            <a:r>
              <a:rPr lang="cs-CZ" altLang="cs-CZ" sz="2800" dirty="0" err="1"/>
              <a:t>aStrýček</a:t>
            </a:r>
            <a:r>
              <a:rPr lang="cs-CZ" altLang="cs-CZ" sz="2800" dirty="0"/>
              <a:t> Váňa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Několik děl se společným názvem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poznámka č. 505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245 00 $</a:t>
            </a:r>
            <a:r>
              <a:rPr lang="cs-CZ" altLang="cs-CZ" sz="2800" dirty="0" err="1"/>
              <a:t>aPovídky</a:t>
            </a:r>
            <a:r>
              <a:rPr lang="cs-CZ" altLang="cs-CZ" sz="2800" dirty="0"/>
              <a:t> /$</a:t>
            </a:r>
            <a:r>
              <a:rPr lang="cs-CZ" altLang="cs-CZ" sz="2800" dirty="0" err="1"/>
              <a:t>cuspořádala</a:t>
            </a:r>
            <a:r>
              <a:rPr lang="cs-CZ" altLang="cs-CZ" sz="2800" dirty="0"/>
              <a:t> Daniela Křížová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505 00 $</a:t>
            </a:r>
            <a:r>
              <a:rPr lang="cs-CZ" altLang="cs-CZ" sz="2800" dirty="0" err="1"/>
              <a:t>tKarla</a:t>
            </a:r>
            <a:r>
              <a:rPr lang="cs-CZ" altLang="cs-CZ" sz="2800" dirty="0"/>
              <a:t> /$</a:t>
            </a:r>
            <a:r>
              <a:rPr lang="cs-CZ" altLang="cs-CZ" sz="2800" dirty="0" err="1"/>
              <a:t>rB</a:t>
            </a:r>
            <a:r>
              <a:rPr lang="cs-CZ" altLang="cs-CZ" sz="2800" dirty="0"/>
              <a:t>. Němcová -- $</a:t>
            </a:r>
            <a:r>
              <a:rPr lang="cs-CZ" altLang="cs-CZ" sz="2800" dirty="0" err="1"/>
              <a:t>tKříž</a:t>
            </a:r>
            <a:r>
              <a:rPr lang="cs-CZ" altLang="cs-CZ" sz="2800" dirty="0"/>
              <a:t> u potoka /$</a:t>
            </a:r>
            <a:r>
              <a:rPr lang="cs-CZ" altLang="cs-CZ" sz="2800" dirty="0" err="1"/>
              <a:t>rK</a:t>
            </a:r>
            <a:r>
              <a:rPr lang="cs-CZ" altLang="cs-CZ" sz="2800" dirty="0"/>
              <a:t>. Světlá -- $</a:t>
            </a:r>
            <a:r>
              <a:rPr lang="cs-CZ" altLang="cs-CZ" sz="2800" dirty="0" err="1"/>
              <a:t>tKlepy</a:t>
            </a:r>
            <a:r>
              <a:rPr lang="cs-CZ" altLang="cs-CZ" sz="2800" dirty="0"/>
              <a:t> z plesů /$</a:t>
            </a:r>
            <a:r>
              <a:rPr lang="cs-CZ" altLang="cs-CZ" sz="2800" dirty="0" err="1"/>
              <a:t>rTeréza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Nováková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700 12 $</a:t>
            </a:r>
            <a:r>
              <a:rPr lang="cs-CZ" altLang="cs-CZ" sz="2800" dirty="0" err="1" smtClean="0"/>
              <a:t>aNěmcová</a:t>
            </a:r>
            <a:r>
              <a:rPr lang="cs-CZ" altLang="cs-CZ" sz="2800" dirty="0" smtClean="0"/>
              <a:t>, Božena, $d1820-1862. $</a:t>
            </a:r>
            <a:r>
              <a:rPr lang="cs-CZ" altLang="cs-CZ" sz="2800" dirty="0" err="1" smtClean="0"/>
              <a:t>tKarla</a:t>
            </a:r>
            <a:endParaRPr lang="cs-CZ" altLang="cs-CZ" sz="2800" dirty="0" smtClean="0"/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700 12 $</a:t>
            </a:r>
            <a:r>
              <a:rPr lang="cs-CZ" altLang="cs-CZ" sz="2800" dirty="0" err="1" smtClean="0"/>
              <a:t>aSvětlá</a:t>
            </a:r>
            <a:r>
              <a:rPr lang="cs-CZ" altLang="cs-CZ" sz="2800" dirty="0" smtClean="0"/>
              <a:t>, Karolína, 1830-1899. $</a:t>
            </a:r>
            <a:r>
              <a:rPr lang="cs-CZ" altLang="cs-CZ" sz="2800" dirty="0" err="1" smtClean="0"/>
              <a:t>tKříž</a:t>
            </a:r>
            <a:r>
              <a:rPr lang="cs-CZ" altLang="cs-CZ" sz="2800" dirty="0" smtClean="0"/>
              <a:t> u potoka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700 12 $</a:t>
            </a:r>
            <a:r>
              <a:rPr lang="cs-CZ" altLang="cs-CZ" sz="2800" dirty="0" err="1" smtClean="0"/>
              <a:t>aNováková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Teréza</a:t>
            </a:r>
            <a:r>
              <a:rPr lang="cs-CZ" altLang="cs-CZ" sz="2800" dirty="0" smtClean="0"/>
              <a:t>,$d 1853-1912. $</a:t>
            </a:r>
            <a:r>
              <a:rPr lang="cs-CZ" altLang="cs-CZ" sz="2800" dirty="0" err="1" smtClean="0"/>
              <a:t>tKlepy</a:t>
            </a:r>
            <a:r>
              <a:rPr lang="cs-CZ" altLang="cs-CZ" sz="2800" dirty="0" smtClean="0"/>
              <a:t> z plesů</a:t>
            </a: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Dílo je modifikací jiného díla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100 1# $</a:t>
            </a:r>
            <a:r>
              <a:rPr lang="cs-CZ" altLang="cs-CZ" dirty="0" err="1"/>
              <a:t>aPleva</a:t>
            </a:r>
            <a:r>
              <a:rPr lang="cs-CZ" altLang="cs-CZ" dirty="0"/>
              <a:t>, Josef </a:t>
            </a:r>
            <a:r>
              <a:rPr lang="cs-CZ" altLang="cs-CZ" dirty="0" err="1"/>
              <a:t>Věromír</a:t>
            </a:r>
            <a:r>
              <a:rPr lang="cs-CZ" altLang="cs-CZ" dirty="0"/>
              <a:t>, $d1899-1985</a:t>
            </a:r>
          </a:p>
          <a:p>
            <a:r>
              <a:rPr lang="cs-CZ" altLang="cs-CZ" dirty="0"/>
              <a:t>245 10 $</a:t>
            </a:r>
            <a:r>
              <a:rPr lang="cs-CZ" altLang="cs-CZ" dirty="0" err="1"/>
              <a:t>aRobinson</a:t>
            </a:r>
            <a:r>
              <a:rPr lang="cs-CZ" altLang="cs-CZ" dirty="0"/>
              <a:t> </a:t>
            </a:r>
            <a:r>
              <a:rPr lang="cs-CZ" altLang="cs-CZ" dirty="0" err="1" smtClean="0"/>
              <a:t>Crusoe</a:t>
            </a:r>
            <a:r>
              <a:rPr lang="cs-CZ" altLang="cs-CZ" dirty="0" smtClean="0"/>
              <a:t> /$c...</a:t>
            </a:r>
            <a:endParaRPr lang="cs-CZ" altLang="cs-CZ" dirty="0"/>
          </a:p>
          <a:p>
            <a:r>
              <a:rPr lang="cs-CZ" altLang="cs-CZ" dirty="0" smtClean="0"/>
              <a:t>700 1# $</a:t>
            </a:r>
            <a:r>
              <a:rPr lang="cs-CZ" altLang="cs-CZ" dirty="0" err="1" smtClean="0"/>
              <a:t>iAdaptace</a:t>
            </a:r>
            <a:r>
              <a:rPr lang="cs-CZ" altLang="cs-CZ" dirty="0" smtClean="0"/>
              <a:t> díla: $</a:t>
            </a:r>
            <a:r>
              <a:rPr lang="cs-CZ" altLang="cs-CZ" dirty="0" err="1" smtClean="0"/>
              <a:t>aDefoe</a:t>
            </a:r>
            <a:r>
              <a:rPr lang="cs-CZ" altLang="cs-CZ" dirty="0"/>
              <a:t>, </a:t>
            </a:r>
            <a:r>
              <a:rPr lang="cs-CZ" altLang="cs-CZ" dirty="0" smtClean="0"/>
              <a:t>Daniel,$</a:t>
            </a:r>
            <a:r>
              <a:rPr lang="cs-CZ" altLang="cs-CZ" dirty="0" err="1" smtClean="0"/>
              <a:t>dasi</a:t>
            </a:r>
            <a:r>
              <a:rPr lang="cs-CZ" altLang="cs-CZ" dirty="0" smtClean="0"/>
              <a:t> </a:t>
            </a:r>
            <a:r>
              <a:rPr lang="cs-CZ" altLang="cs-CZ" dirty="0"/>
              <a:t>1661-1731.$tRobinson </a:t>
            </a:r>
            <a:r>
              <a:rPr lang="cs-CZ" altLang="cs-CZ" dirty="0" err="1"/>
              <a:t>Crusoe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Dílo a jeho komentář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na titulním listě:</a:t>
            </a:r>
          </a:p>
          <a:p>
            <a:endParaRPr lang="cs-CZ" altLang="cs-CZ" sz="2800" dirty="0"/>
          </a:p>
          <a:p>
            <a:pPr lvl="1">
              <a:buFontTx/>
              <a:buNone/>
            </a:pPr>
            <a:r>
              <a:rPr lang="cs-CZ" altLang="cs-CZ" sz="2400" dirty="0"/>
              <a:t>Komentář ke knize Píseň písní</a:t>
            </a:r>
          </a:p>
          <a:p>
            <a:pPr lvl="3">
              <a:buFontTx/>
              <a:buNone/>
            </a:pPr>
            <a:r>
              <a:rPr lang="cs-CZ" altLang="cs-CZ" sz="1800" dirty="0"/>
              <a:t>napsal Petr Pokorný</a:t>
            </a:r>
          </a:p>
          <a:p>
            <a:endParaRPr lang="cs-CZ" altLang="cs-CZ" sz="2800" dirty="0"/>
          </a:p>
          <a:p>
            <a:r>
              <a:rPr lang="cs-CZ" altLang="cs-CZ" sz="2800" dirty="0"/>
              <a:t>100 1# $</a:t>
            </a:r>
            <a:r>
              <a:rPr lang="cs-CZ" altLang="cs-CZ" sz="2800" dirty="0" err="1"/>
              <a:t>aPokorný</a:t>
            </a:r>
            <a:r>
              <a:rPr lang="cs-CZ" altLang="cs-CZ" sz="2800" dirty="0"/>
              <a:t>, Petr</a:t>
            </a:r>
          </a:p>
          <a:p>
            <a:r>
              <a:rPr lang="cs-CZ" altLang="cs-CZ" sz="2800" dirty="0"/>
              <a:t>245 10 $</a:t>
            </a:r>
            <a:r>
              <a:rPr lang="cs-CZ" altLang="cs-CZ" sz="2800" dirty="0" err="1"/>
              <a:t>aKomentář</a:t>
            </a:r>
            <a:r>
              <a:rPr lang="cs-CZ" altLang="cs-CZ" sz="2800" dirty="0"/>
              <a:t> ke knize Píseň písní</a:t>
            </a:r>
          </a:p>
          <a:p>
            <a:r>
              <a:rPr lang="cs-CZ" altLang="cs-CZ" sz="2800" dirty="0" smtClean="0"/>
              <a:t>730 </a:t>
            </a:r>
            <a:r>
              <a:rPr lang="cs-CZ" altLang="cs-CZ" sz="2800" dirty="0"/>
              <a:t>0# </a:t>
            </a:r>
            <a:r>
              <a:rPr lang="cs-CZ" altLang="cs-CZ" sz="2800" dirty="0" smtClean="0"/>
              <a:t>$</a:t>
            </a:r>
            <a:r>
              <a:rPr lang="cs-CZ" altLang="cs-CZ" sz="2800" dirty="0" err="1" smtClean="0"/>
              <a:t>iKomentář</a:t>
            </a:r>
            <a:r>
              <a:rPr lang="cs-CZ" altLang="cs-CZ" sz="2800" dirty="0" smtClean="0"/>
              <a:t> díla:$</a:t>
            </a:r>
            <a:r>
              <a:rPr lang="cs-CZ" altLang="cs-CZ" sz="2800" dirty="0" err="1" smtClean="0"/>
              <a:t>aBible</a:t>
            </a:r>
            <a:r>
              <a:rPr lang="cs-CZ" altLang="cs-CZ" sz="2800" dirty="0" smtClean="0"/>
              <a:t>.$</a:t>
            </a:r>
            <a:r>
              <a:rPr lang="cs-CZ" altLang="cs-CZ" sz="2800" dirty="0" err="1" smtClean="0"/>
              <a:t>pPíseň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písní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9750" y="2276475"/>
            <a:ext cx="5638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Dílo a jeho komentář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na titulním listě: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/>
              <a:t>				Platón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/>
              <a:t>			         Ústava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/>
              <a:t>přeložil a komentář napsal Filip </a:t>
            </a:r>
            <a:r>
              <a:rPr lang="cs-CZ" altLang="cs-CZ" sz="2400" dirty="0" err="1"/>
              <a:t>Karfík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100 1# $</a:t>
            </a:r>
            <a:r>
              <a:rPr lang="cs-CZ" altLang="cs-CZ" sz="2400" dirty="0" err="1" smtClean="0"/>
              <a:t>aPlatón</a:t>
            </a:r>
            <a:r>
              <a:rPr lang="cs-CZ" altLang="cs-CZ" sz="2400" dirty="0"/>
              <a:t>,$</a:t>
            </a:r>
            <a:r>
              <a:rPr lang="cs-CZ" altLang="cs-CZ" sz="2400" dirty="0" err="1"/>
              <a:t>d427</a:t>
            </a:r>
            <a:r>
              <a:rPr lang="cs-CZ" altLang="cs-CZ" sz="2400" dirty="0"/>
              <a:t>-347 př. Kr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$</a:t>
            </a:r>
            <a:r>
              <a:rPr lang="cs-CZ" altLang="cs-CZ" sz="2400" dirty="0" err="1" smtClean="0"/>
              <a:t>7jn19981001996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240 10 $</a:t>
            </a:r>
            <a:r>
              <a:rPr lang="cs-CZ" altLang="cs-CZ" sz="2400" dirty="0" err="1"/>
              <a:t>aÚstava</a:t>
            </a:r>
            <a:r>
              <a:rPr lang="cs-CZ" altLang="cs-CZ" sz="2400" dirty="0"/>
              <a:t>.$</a:t>
            </a:r>
            <a:r>
              <a:rPr lang="cs-CZ" altLang="cs-CZ" sz="2400" dirty="0" err="1" smtClean="0"/>
              <a:t>lČesky</a:t>
            </a:r>
            <a:r>
              <a:rPr lang="cs-CZ" altLang="cs-CZ" sz="2400" dirty="0"/>
              <a:t> $</a:t>
            </a:r>
            <a:r>
              <a:rPr lang="cs-CZ" altLang="cs-CZ" sz="2400" dirty="0" err="1"/>
              <a:t>7aun2006372454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245 10 $</a:t>
            </a:r>
            <a:r>
              <a:rPr lang="cs-CZ" altLang="cs-CZ" sz="2400" dirty="0" err="1"/>
              <a:t>aÚstava</a:t>
            </a:r>
            <a:r>
              <a:rPr lang="cs-CZ" altLang="cs-CZ" sz="2400" dirty="0"/>
              <a:t> /$c Platón ; přeložil a komentář napsal Filip </a:t>
            </a:r>
            <a:r>
              <a:rPr lang="cs-CZ" altLang="cs-CZ" sz="2400" dirty="0" err="1"/>
              <a:t>Karfík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700 1# $</a:t>
            </a:r>
            <a:r>
              <a:rPr lang="cs-CZ" altLang="cs-CZ" sz="2400" dirty="0" err="1"/>
              <a:t>aKarfík</a:t>
            </a:r>
            <a:r>
              <a:rPr lang="cs-CZ" altLang="cs-CZ" sz="2400" dirty="0"/>
              <a:t>, Filip, $</a:t>
            </a:r>
            <a:r>
              <a:rPr lang="cs-CZ" altLang="cs-CZ" sz="2400" dirty="0" err="1"/>
              <a:t>d1963</a:t>
            </a:r>
            <a:r>
              <a:rPr lang="cs-CZ" altLang="cs-CZ" sz="2400" dirty="0"/>
              <a:t>- $</a:t>
            </a:r>
            <a:r>
              <a:rPr lang="cs-CZ" altLang="cs-CZ" sz="2400" dirty="0" err="1"/>
              <a:t>7mzk2002103494</a:t>
            </a:r>
            <a:endParaRPr lang="cs-CZ" altLang="cs-CZ" sz="2800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1989138"/>
            <a:ext cx="7162800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36663"/>
          </a:xfrm>
        </p:spPr>
        <p:txBody>
          <a:bodyPr/>
          <a:lstStyle/>
          <a:p>
            <a:r>
              <a:rPr lang="cs-CZ" altLang="cs-CZ"/>
              <a:t>Edice - pole 490 a 8XX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cs-CZ" altLang="cs-CZ" dirty="0"/>
              <a:t>490 1# $</a:t>
            </a:r>
            <a:r>
              <a:rPr lang="cs-CZ" altLang="cs-CZ" dirty="0" err="1"/>
              <a:t>aSpisy</a:t>
            </a:r>
            <a:r>
              <a:rPr lang="cs-CZ" altLang="cs-CZ" dirty="0"/>
              <a:t> Jana Čepa ;$</a:t>
            </a:r>
            <a:r>
              <a:rPr lang="cs-CZ" altLang="cs-CZ" dirty="0" err="1"/>
              <a:t>vsv</a:t>
            </a:r>
            <a:r>
              <a:rPr lang="cs-CZ" altLang="cs-CZ" dirty="0"/>
              <a:t>. 3</a:t>
            </a:r>
          </a:p>
          <a:p>
            <a:pPr lvl="1">
              <a:buFontTx/>
              <a:buNone/>
            </a:pPr>
            <a:r>
              <a:rPr lang="cs-CZ" altLang="cs-CZ" dirty="0"/>
              <a:t>buď:</a:t>
            </a:r>
          </a:p>
          <a:p>
            <a:r>
              <a:rPr lang="cs-CZ" altLang="cs-CZ" dirty="0"/>
              <a:t>800 1# $</a:t>
            </a:r>
            <a:r>
              <a:rPr lang="cs-CZ" altLang="cs-CZ" dirty="0" err="1"/>
              <a:t>aČep</a:t>
            </a:r>
            <a:r>
              <a:rPr lang="cs-CZ" altLang="cs-CZ" dirty="0"/>
              <a:t>, Jan,$d1902-1974.$tSpisy</a:t>
            </a:r>
          </a:p>
          <a:p>
            <a:endParaRPr lang="cs-CZ" altLang="cs-CZ" dirty="0"/>
          </a:p>
          <a:p>
            <a:r>
              <a:rPr lang="cs-CZ" altLang="cs-CZ" dirty="0"/>
              <a:t>490 1# $</a:t>
            </a:r>
            <a:r>
              <a:rPr lang="cs-CZ" altLang="cs-CZ" dirty="0" err="1"/>
              <a:t>aZprávy</a:t>
            </a:r>
            <a:r>
              <a:rPr lang="cs-CZ" altLang="cs-CZ" dirty="0"/>
              <a:t> / Česká botanická společnost$v2002/1</a:t>
            </a:r>
          </a:p>
          <a:p>
            <a:r>
              <a:rPr lang="cs-CZ" altLang="cs-CZ" dirty="0"/>
              <a:t>810 2# $</a:t>
            </a:r>
            <a:r>
              <a:rPr lang="cs-CZ" altLang="cs-CZ" dirty="0" err="1"/>
              <a:t>aČeská</a:t>
            </a:r>
            <a:r>
              <a:rPr lang="cs-CZ" altLang="cs-CZ" dirty="0"/>
              <a:t> botanická společnost.$</a:t>
            </a:r>
            <a:r>
              <a:rPr lang="cs-CZ" altLang="cs-CZ" dirty="0" err="1"/>
              <a:t>tZprávy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38100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cs-CZ" altLang="cs-CZ"/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490 1# $aSborníky /  Masarykova univerzita, Mezinárodní politologický ústav ;$v sv. č. 27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810 2# $aMasarykova univerzita. $bMezinárodní politologický ústav. $tSborníky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38100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490 1# $aSpisy T.G. Masaryka ;$vsv. 9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800 1# $aMasaryk, Tomáš Garrigue, $d1850-1937. $tSpisy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Selekční údaje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 RDA – </a:t>
            </a:r>
            <a:r>
              <a:rPr lang="cs-CZ" altLang="cs-CZ" dirty="0" smtClean="0"/>
              <a:t>zejména oblast </a:t>
            </a:r>
            <a:r>
              <a:rPr lang="cs-CZ" altLang="cs-CZ" dirty="0"/>
              <a:t>„vztahů“</a:t>
            </a:r>
          </a:p>
          <a:p>
            <a:r>
              <a:rPr lang="cs-CZ" altLang="cs-CZ" dirty="0"/>
              <a:t>cílem pravidel je identifikovat vztahy mezi entitami 1. skupiny FRBR – dílo, vyjádření, provedení, jednotka navzájem</a:t>
            </a:r>
          </a:p>
          <a:p>
            <a:r>
              <a:rPr lang="cs-CZ" altLang="cs-CZ" dirty="0"/>
              <a:t>mezi odpovědnými entitami – osoba, korporace, rodina navzájem (v autoritních záznamech)</a:t>
            </a:r>
          </a:p>
          <a:p>
            <a:r>
              <a:rPr lang="cs-CZ" altLang="cs-CZ" dirty="0"/>
              <a:t>mezi odpovědnými entitami a zdroji</a:t>
            </a:r>
          </a:p>
        </p:txBody>
      </p:sp>
    </p:spTree>
    <p:extLst>
      <p:ext uri="{BB962C8B-B14F-4D97-AF65-F5344CB8AC3E}">
        <p14:creationId xmlns:p14="http://schemas.microsoft.com/office/powerpoint/2010/main" val="2152811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490 1# $</a:t>
            </a:r>
            <a:r>
              <a:rPr lang="cs-CZ" altLang="cs-CZ" dirty="0" err="1"/>
              <a:t>aLibrary</a:t>
            </a:r>
            <a:r>
              <a:rPr lang="cs-CZ" altLang="cs-CZ" dirty="0"/>
              <a:t> and </a:t>
            </a:r>
            <a:r>
              <a:rPr lang="cs-CZ" altLang="cs-CZ" dirty="0" err="1"/>
              <a:t>information</a:t>
            </a:r>
            <a:r>
              <a:rPr lang="cs-CZ" altLang="cs-CZ" dirty="0"/>
              <a:t> science </a:t>
            </a:r>
            <a:r>
              <a:rPr lang="cs-CZ" altLang="cs-CZ" dirty="0" err="1"/>
              <a:t>series</a:t>
            </a:r>
            <a:r>
              <a:rPr lang="cs-CZ" altLang="cs-CZ" dirty="0"/>
              <a:t> ; $v </a:t>
            </a:r>
            <a:r>
              <a:rPr lang="cs-CZ" altLang="cs-CZ" dirty="0" err="1" smtClean="0"/>
              <a:t>volume</a:t>
            </a:r>
            <a:r>
              <a:rPr lang="cs-CZ" altLang="cs-CZ" dirty="0" smtClean="0"/>
              <a:t> </a:t>
            </a:r>
            <a:r>
              <a:rPr lang="cs-CZ" altLang="cs-CZ" dirty="0"/>
              <a:t>23</a:t>
            </a:r>
          </a:p>
          <a:p>
            <a:r>
              <a:rPr lang="cs-CZ" altLang="cs-CZ" dirty="0"/>
              <a:t>830 #0 $</a:t>
            </a:r>
            <a:r>
              <a:rPr lang="cs-CZ" altLang="cs-CZ" dirty="0" err="1"/>
              <a:t>aLibrary</a:t>
            </a:r>
            <a:r>
              <a:rPr lang="cs-CZ" altLang="cs-CZ" dirty="0"/>
              <a:t> and </a:t>
            </a:r>
            <a:r>
              <a:rPr lang="cs-CZ" altLang="cs-CZ" dirty="0" err="1"/>
              <a:t>information</a:t>
            </a:r>
            <a:r>
              <a:rPr lang="cs-CZ" altLang="cs-CZ" dirty="0"/>
              <a:t> science </a:t>
            </a:r>
            <a:r>
              <a:rPr lang="cs-CZ" altLang="cs-CZ" dirty="0" err="1"/>
              <a:t>series</a:t>
            </a:r>
            <a:r>
              <a:rPr lang="cs-CZ" altLang="cs-CZ" dirty="0"/>
              <a:t> (</a:t>
            </a:r>
            <a:r>
              <a:rPr lang="cs-CZ" altLang="cs-CZ" dirty="0" err="1"/>
              <a:t>Haworth</a:t>
            </a:r>
            <a:r>
              <a:rPr lang="cs-CZ" altLang="cs-CZ" dirty="0"/>
              <a:t> </a:t>
            </a:r>
            <a:r>
              <a:rPr lang="cs-CZ" altLang="cs-CZ" dirty="0" err="1"/>
              <a:t>Press</a:t>
            </a:r>
            <a:r>
              <a:rPr lang="cs-CZ" alt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r>
              <a:rPr lang="cs-CZ" altLang="cs-CZ" dirty="0" smtClean="0"/>
              <a:t>Preferované názvy díla</a:t>
            </a:r>
            <a:br>
              <a:rPr lang="cs-CZ" altLang="cs-CZ" dirty="0" smtClean="0"/>
            </a:br>
            <a:r>
              <a:rPr lang="cs-CZ" altLang="cs-CZ" dirty="0" smtClean="0"/>
              <a:t>- jak je vytvořit</a:t>
            </a: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preferovaný název díla</a:t>
            </a:r>
            <a:endParaRPr lang="cs-CZ" altLang="cs-CZ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„domluvený“ název</a:t>
            </a:r>
          </a:p>
          <a:p>
            <a:r>
              <a:rPr lang="cs-CZ" altLang="cs-CZ" dirty="0"/>
              <a:t>z externích zdrojů</a:t>
            </a:r>
          </a:p>
          <a:p>
            <a:r>
              <a:rPr lang="cs-CZ" altLang="cs-CZ" dirty="0"/>
              <a:t>autoritní </a:t>
            </a:r>
            <a:r>
              <a:rPr lang="cs-CZ" altLang="cs-CZ" dirty="0" smtClean="0"/>
              <a:t>záznam</a:t>
            </a: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</a:t>
            </a:r>
            <a:r>
              <a:rPr lang="cs-CZ" altLang="cs-CZ" dirty="0" smtClean="0"/>
              <a:t>preferovaného názvu díla</a:t>
            </a:r>
            <a:endParaRPr lang="cs-CZ" altLang="cs-CZ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shromažďovací</a:t>
            </a:r>
          </a:p>
          <a:p>
            <a:r>
              <a:rPr lang="cs-CZ" altLang="cs-CZ"/>
              <a:t>identifikační</a:t>
            </a:r>
          </a:p>
          <a:p>
            <a:r>
              <a:rPr lang="cs-CZ" altLang="cs-CZ"/>
              <a:t>rozlišovací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Dělení </a:t>
            </a:r>
            <a:r>
              <a:rPr lang="cs-CZ" altLang="cs-CZ" dirty="0" smtClean="0"/>
              <a:t>preferovaného názvu díla</a:t>
            </a:r>
            <a:endParaRPr lang="cs-CZ" altLang="cs-CZ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/>
              <a:t>Podle úrovně popisu rozlišujeme:</a:t>
            </a:r>
          </a:p>
          <a:p>
            <a:r>
              <a:rPr lang="cs-CZ" altLang="cs-CZ"/>
              <a:t>individuální</a:t>
            </a:r>
          </a:p>
          <a:p>
            <a:r>
              <a:rPr lang="cs-CZ" altLang="cs-CZ"/>
              <a:t>skupinové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Typologie </a:t>
            </a:r>
            <a:r>
              <a:rPr lang="cs-CZ" altLang="cs-CZ" dirty="0" smtClean="0"/>
              <a:t>pro preferovaný název díla</a:t>
            </a:r>
            <a:endParaRPr lang="cs-CZ" alt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/>
              <a:t>účelová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cs-CZ" altLang="cs-CZ" sz="2400"/>
              <a:t>díla vytvořená po roce 1500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cs-CZ" altLang="cs-CZ" sz="2400"/>
              <a:t>díla vytvořená před rokem 1501: klasická a byzantská řecká díla, anonymní díla, která nejsou psána řeckým ani latinským písmem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cs-CZ" altLang="cs-CZ" sz="2400"/>
              <a:t>posvátné knihy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cs-CZ" altLang="cs-CZ" sz="2400"/>
              <a:t>liturgická díla, náboženská vyznání, vyznání víry atd.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cs-CZ" altLang="cs-CZ" sz="2400"/>
              <a:t>oficiální dokumenty papeže atd.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cs-CZ" altLang="cs-CZ" sz="2400"/>
              <a:t>hudební díla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cs-CZ" altLang="cs-CZ" sz="2400"/>
              <a:t>právnické dokumenty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cs-CZ" altLang="cs-CZ" sz="2400"/>
              <a:t>rukopisy, prvotisky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Strukturace</a:t>
            </a:r>
            <a:endParaRPr lang="cs-CZ" altLang="cs-CZ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dirty="0" smtClean="0"/>
              <a:t>preferovaný název díla </a:t>
            </a:r>
            <a:r>
              <a:rPr lang="cs-CZ" altLang="cs-CZ" dirty="0"/>
              <a:t>se skládá</a:t>
            </a:r>
            <a:r>
              <a:rPr lang="cs-CZ" altLang="cs-CZ" b="1" dirty="0"/>
              <a:t>:</a:t>
            </a:r>
          </a:p>
          <a:p>
            <a:r>
              <a:rPr lang="cs-CZ" altLang="cs-CZ" dirty="0"/>
              <a:t>vstupní prvek (úvodní část)</a:t>
            </a:r>
          </a:p>
          <a:p>
            <a:r>
              <a:rPr lang="cs-CZ" altLang="cs-CZ" dirty="0" smtClean="0"/>
              <a:t>doplňky</a:t>
            </a:r>
          </a:p>
          <a:p>
            <a:pPr lvl="1"/>
            <a:r>
              <a:rPr lang="cs-CZ" altLang="cs-CZ" dirty="0" smtClean="0"/>
              <a:t>doplňky v podstatě slouží pro identifikaci </a:t>
            </a:r>
            <a:r>
              <a:rPr lang="cs-CZ" altLang="cs-CZ" i="1" u="sng" dirty="0" smtClean="0"/>
              <a:t>vyjádření</a:t>
            </a:r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Hlavní x vedlejší záhlaví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dílo anonymní - pak hlavní záhlaví ve formě </a:t>
            </a:r>
            <a:r>
              <a:rPr lang="cs-CZ" altLang="cs-CZ" dirty="0" smtClean="0"/>
              <a:t>preferovaný název díla </a:t>
            </a:r>
            <a:r>
              <a:rPr lang="cs-CZ" altLang="cs-CZ" dirty="0"/>
              <a:t>(pole 130)</a:t>
            </a:r>
          </a:p>
          <a:p>
            <a:r>
              <a:rPr lang="cs-CZ" altLang="cs-CZ" dirty="0"/>
              <a:t>dílo má autora (personálního či korporativního) =&gt; autor hlavní záhlaví, </a:t>
            </a:r>
            <a:r>
              <a:rPr lang="cs-CZ" altLang="cs-CZ" dirty="0" smtClean="0"/>
              <a:t>preferovaný název díla </a:t>
            </a:r>
            <a:r>
              <a:rPr lang="cs-CZ" altLang="cs-CZ" dirty="0"/>
              <a:t>ve vedlejším záhlaví (pole 240 a další)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Preferované názvy děl</a:t>
            </a:r>
            <a:endParaRPr lang="cs-CZ" altLang="cs-CZ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/>
              <a:t>Díla po roce 1500</a:t>
            </a:r>
          </a:p>
          <a:p>
            <a:r>
              <a:rPr lang="cs-CZ" altLang="cs-CZ"/>
              <a:t>individuální názvy po roce 1500</a:t>
            </a:r>
          </a:p>
          <a:p>
            <a:r>
              <a:rPr lang="cs-CZ" altLang="cs-CZ"/>
              <a:t>části díla</a:t>
            </a:r>
          </a:p>
          <a:p>
            <a:r>
              <a:rPr lang="cs-CZ" altLang="cs-CZ"/>
              <a:t>skupinové názvy</a:t>
            </a:r>
          </a:p>
          <a:p>
            <a:r>
              <a:rPr lang="cs-CZ" altLang="cs-CZ"/>
              <a:t>právnické dokumenty</a:t>
            </a:r>
          </a:p>
          <a:p>
            <a:r>
              <a:rPr lang="cs-CZ" altLang="cs-CZ"/>
              <a:t>dílo J.A. Komenského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se vytvoří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použije se forma názvu v původním jazyce, pod kterým je dílo známé; vynechají se úvodní mluvnické členy</a:t>
            </a:r>
          </a:p>
          <a:p>
            <a:r>
              <a:rPr lang="cs-CZ" altLang="cs-CZ"/>
              <a:t> + doplňky (jazyk, vysvětlující slovo nebo fráze)</a:t>
            </a:r>
          </a:p>
          <a:p>
            <a:endParaRPr lang="cs-CZ" altLang="cs-CZ"/>
          </a:p>
          <a:p>
            <a:r>
              <a:rPr lang="cs-CZ" altLang="cs-CZ"/>
              <a:t>Př.: Schloß. Česky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i="1"/>
              <a:t>(Zámek od F. Kafky)</a:t>
            </a: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Preferovaný název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klíčová úloha v RDA podle FRBR – dílo (+ vyjádření) a jejich identifikace a identifikace vztahů</a:t>
            </a:r>
          </a:p>
          <a:p>
            <a:pPr lvl="1"/>
            <a:r>
              <a:rPr lang="cs-CZ" dirty="0" smtClean="0"/>
              <a:t>dílo, vyjádření</a:t>
            </a:r>
          </a:p>
          <a:p>
            <a:pPr lvl="1"/>
            <a:r>
              <a:rPr lang="cs-CZ" dirty="0" smtClean="0"/>
              <a:t>atributy díla a vyjádření</a:t>
            </a:r>
          </a:p>
          <a:p>
            <a:pPr lvl="1"/>
            <a:r>
              <a:rPr lang="cs-CZ" dirty="0" smtClean="0"/>
              <a:t>vztahy k dalším entitám i mezi stejnými entitami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573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LDR   	-----nam-a22-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-----i-4500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001   	cpk20041297651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003   	CZ-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PrSKC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005   	20040602142833.0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007   	tu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008   	040507s2004----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xr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-----e------000-1-cze--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020   	|a 80-7309-134-8 (brož.)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040   	|a ABA001 |b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041 1 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|h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ger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100 1 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Kafka, Franz, |d 1883-1924 |7 jn19990218037 |4 aut</a:t>
            </a:r>
          </a:p>
          <a:p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240 10   |</a:t>
            </a:r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a </a:t>
            </a:r>
            <a:r>
              <a:rPr lang="cs-CZ" altLang="cs-CZ" sz="20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Schloss</a:t>
            </a:r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. |l Česky |7 aun2007417654</a:t>
            </a: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245 10 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Zámek / |c Franz Kafka ;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německého originálu </a:t>
            </a:r>
            <a:r>
              <a:rPr lang="cs-CZ" altLang="cs-CZ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das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Schloß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...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přeložil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Vladimír Kafka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250   	|a 1.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vydání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v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nakladatelství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Levné knihy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KMa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264  1 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Praha : |b Levné knihy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KMa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|c 2004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300   	|a 301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stran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; |c 18 cm</a:t>
            </a:r>
          </a:p>
          <a:p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490 1 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Edice světových autorů</a:t>
            </a: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700 1 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Kafka, Vladimír, |d 1937-1970 |7 jk01052518 |4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trl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830  0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Edice světových autorů (Levné knihy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KMa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0163" cy="1274763"/>
          </a:xfrm>
        </p:spPr>
        <p:txBody>
          <a:bodyPr/>
          <a:lstStyle/>
          <a:p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Autoritní záznam pro </a:t>
            </a:r>
            <a:r>
              <a:rPr lang="cs-CZ" altLang="cs-CZ" dirty="0" smtClean="0"/>
              <a:t>dílo (vyjádření) </a:t>
            </a:r>
            <a:r>
              <a:rPr lang="cs-CZ" altLang="cs-CZ" dirty="0"/>
              <a:t>s autorem</a:t>
            </a:r>
            <a:br>
              <a:rPr lang="cs-CZ" altLang="cs-CZ" dirty="0"/>
            </a:br>
            <a:r>
              <a:rPr lang="cs-CZ" altLang="cs-CZ" dirty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628775"/>
            <a:ext cx="8496300" cy="4752975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/>
              <a:t>LDR   	-----nz--a22-----n--4500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/>
              <a:t>001   	aun2007417654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/>
              <a:t>003   	CZ-PrNK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/>
              <a:t>005   	20071002100255.0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/>
              <a:t>008   	071002|n|acnnnaabn-----------n-a|a------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/>
              <a:t>040   	|a ABA001 |b cze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>
                <a:solidFill>
                  <a:srgbClr val="FF9900"/>
                </a:solidFill>
              </a:rPr>
              <a:t>1001   |a Kafka, Franz, |d 1883-1924. |t Schloss. |l Česky</a:t>
            </a:r>
          </a:p>
          <a:p>
            <a:pPr marL="609600" indent="-609600">
              <a:spcBef>
                <a:spcPct val="0"/>
              </a:spcBef>
              <a:buFontTx/>
              <a:buAutoNum type="arabicPlain" startAt="4001"/>
            </a:pPr>
            <a:r>
              <a:rPr lang="cs-CZ" altLang="cs-CZ" sz="2400">
                <a:solidFill>
                  <a:srgbClr val="FF9900"/>
                </a:solidFill>
              </a:rPr>
              <a:t>   |a Kafka, Franz, |d 1883-1924. |t Zámek |0 o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cs-CZ" altLang="cs-CZ" sz="2400"/>
              <a:t>670     |aJeho: Zámek, Brno : Tribun, 2007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/>
              <a:t>906   	|a br20071002 |b juri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/>
              <a:t>9500   |a definitivní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Části díla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Jestliže má samostatně </a:t>
            </a:r>
            <a:r>
              <a:rPr lang="cs-CZ" altLang="cs-CZ" dirty="0" err="1"/>
              <a:t>katal</a:t>
            </a:r>
            <a:r>
              <a:rPr lang="cs-CZ" altLang="cs-CZ" dirty="0"/>
              <a:t>. část díla svůj vlastní název, použije se tento jakožto </a:t>
            </a:r>
            <a:r>
              <a:rPr lang="cs-CZ" altLang="cs-CZ" dirty="0" smtClean="0"/>
              <a:t>preferovaný</a:t>
            </a:r>
            <a:r>
              <a:rPr lang="cs-CZ" altLang="cs-CZ" dirty="0"/>
              <a:t>.</a:t>
            </a:r>
          </a:p>
          <a:p>
            <a:endParaRPr lang="cs-CZ" altLang="cs-CZ" dirty="0"/>
          </a:p>
          <a:p>
            <a:r>
              <a:rPr lang="cs-CZ" altLang="cs-CZ" dirty="0"/>
              <a:t>Př. </a:t>
            </a:r>
            <a:r>
              <a:rPr lang="cs-CZ" altLang="cs-CZ" dirty="0" err="1"/>
              <a:t>Tag</a:t>
            </a:r>
            <a:r>
              <a:rPr lang="cs-CZ" altLang="cs-CZ" dirty="0"/>
              <a:t> </a:t>
            </a:r>
            <a:r>
              <a:rPr lang="cs-CZ" altLang="cs-CZ" dirty="0" err="1"/>
              <a:t>wird</a:t>
            </a:r>
            <a:r>
              <a:rPr lang="cs-CZ" altLang="cs-CZ" dirty="0"/>
              <a:t> </a:t>
            </a:r>
            <a:r>
              <a:rPr lang="cs-CZ" altLang="cs-CZ" dirty="0" err="1"/>
              <a:t>kommen</a:t>
            </a:r>
            <a:r>
              <a:rPr lang="cs-CZ" altLang="cs-CZ" dirty="0"/>
              <a:t>. Česky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(</a:t>
            </a:r>
            <a:r>
              <a:rPr lang="cs-CZ" altLang="cs-CZ" i="1" dirty="0"/>
              <a:t>Třetí díl trilogie </a:t>
            </a:r>
            <a:r>
              <a:rPr lang="cs-CZ" altLang="cs-CZ" i="1" dirty="0" err="1"/>
              <a:t>Josephus</a:t>
            </a:r>
            <a:r>
              <a:rPr lang="cs-CZ" altLang="cs-CZ" i="1" dirty="0"/>
              <a:t> Flavius – Zaslíbená země</a:t>
            </a:r>
            <a:r>
              <a:rPr lang="cs-CZ" altLang="cs-CZ" dirty="0"/>
              <a:t>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Dílo J. A. Komenského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tvořil v mnoha jazycích</a:t>
            </a:r>
          </a:p>
          <a:p>
            <a:r>
              <a:rPr lang="cs-CZ" altLang="cs-CZ" sz="2800" dirty="0"/>
              <a:t>KUMPERA, Jan. </a:t>
            </a:r>
            <a:r>
              <a:rPr lang="cs-CZ" altLang="cs-CZ" sz="2800" i="1" dirty="0"/>
              <a:t>Jan Amos Komenský : poutník na rozhraní věků</a:t>
            </a:r>
            <a:r>
              <a:rPr lang="cs-CZ" altLang="cs-CZ" sz="2800" dirty="0"/>
              <a:t>. Ostrava : </a:t>
            </a:r>
            <a:r>
              <a:rPr lang="cs-CZ" altLang="cs-CZ" sz="2800" dirty="0" err="1"/>
              <a:t>Amosium</a:t>
            </a:r>
            <a:r>
              <a:rPr lang="cs-CZ" altLang="cs-CZ" sz="2800" dirty="0"/>
              <a:t> servis, 1992</a:t>
            </a:r>
            <a:r>
              <a:rPr lang="cs-CZ" altLang="cs-CZ" sz="2800" dirty="0" smtClean="0"/>
              <a:t>.</a:t>
            </a: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Skupinový preferovaný název díla</a:t>
            </a:r>
            <a:endParaRPr lang="cs-CZ" altLang="cs-CZ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sebraná díla</a:t>
            </a:r>
          </a:p>
          <a:p>
            <a:r>
              <a:rPr lang="cs-CZ" altLang="cs-CZ" sz="2800" dirty="0"/>
              <a:t>výbory z děl</a:t>
            </a:r>
          </a:p>
          <a:p>
            <a:r>
              <a:rPr lang="cs-CZ" altLang="cs-CZ" sz="2800" dirty="0"/>
              <a:t>díla jedné formy - korespondence, eseje, romány apod.</a:t>
            </a:r>
          </a:p>
          <a:p>
            <a:endParaRPr lang="cs-CZ" altLang="cs-CZ" sz="2800" dirty="0"/>
          </a:p>
          <a:p>
            <a:r>
              <a:rPr lang="cs-CZ" altLang="cs-CZ" sz="2800" dirty="0"/>
              <a:t>domluva - sice pole 243 v M21, ovšem používá se pouze pole 240 i pro skupinové </a:t>
            </a:r>
            <a:r>
              <a:rPr lang="cs-CZ" altLang="cs-CZ" sz="2800" dirty="0" smtClean="0"/>
              <a:t>preferované názvy děl</a:t>
            </a:r>
            <a:endParaRPr lang="cs-CZ" altLang="cs-CZ" sz="2800" dirty="0"/>
          </a:p>
          <a:p>
            <a:endParaRPr lang="cs-CZ" altLang="cs-CZ" sz="2800" dirty="0"/>
          </a:p>
          <a:p>
            <a:r>
              <a:rPr lang="cs-CZ" altLang="cs-CZ" sz="2800" b="1" u="sng" dirty="0"/>
              <a:t>sebraná díla lze využít zejména u </a:t>
            </a:r>
            <a:r>
              <a:rPr lang="cs-CZ" altLang="cs-CZ" sz="2800" b="1" u="sng" dirty="0" smtClean="0"/>
              <a:t>edic – v ČR se příliš neujalo</a:t>
            </a:r>
            <a:endParaRPr lang="cs-CZ" altLang="cs-CZ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>
                <a:cs typeface="Times New Roman" panose="02020603050405020304" pitchFamily="18" charset="0"/>
              </a:rPr>
              <a:t>490 1# $aSpisy Jana </a:t>
            </a:r>
            <a:r>
              <a:rPr lang="cs-CZ" altLang="cs-CZ"/>
              <a:t>Čep</a:t>
            </a:r>
            <a:r>
              <a:rPr lang="cs-CZ" altLang="cs-CZ">
                <a:cs typeface="Times New Roman" panose="02020603050405020304" pitchFamily="18" charset="0"/>
              </a:rPr>
              <a:t>a</a:t>
            </a:r>
            <a:r>
              <a:rPr lang="cs-CZ" altLang="cs-CZ"/>
              <a:t> ;</a:t>
            </a:r>
            <a:r>
              <a:rPr lang="cs-CZ" altLang="cs-CZ">
                <a:cs typeface="Times New Roman" panose="02020603050405020304" pitchFamily="18" charset="0"/>
              </a:rPr>
              <a:t>$v</a:t>
            </a:r>
            <a:r>
              <a:rPr lang="cs-CZ" altLang="cs-CZ"/>
              <a:t>sv. </a:t>
            </a:r>
            <a:r>
              <a:rPr lang="cs-CZ" altLang="cs-CZ">
                <a:cs typeface="Times New Roman" panose="02020603050405020304" pitchFamily="18" charset="0"/>
              </a:rPr>
              <a:t>3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>
                <a:cs typeface="Times New Roman" panose="02020603050405020304" pitchFamily="18" charset="0"/>
              </a:rPr>
              <a:t>800 1# $a</a:t>
            </a:r>
            <a:r>
              <a:rPr lang="cs-CZ" altLang="cs-CZ"/>
              <a:t>Čep</a:t>
            </a:r>
            <a:r>
              <a:rPr lang="cs-CZ" altLang="cs-CZ">
                <a:cs typeface="Times New Roman" panose="02020603050405020304" pitchFamily="18" charset="0"/>
              </a:rPr>
              <a:t>, Jan,$d1902-1974.$tSebraná díla.$l</a:t>
            </a:r>
            <a:r>
              <a:rPr lang="cs-CZ" altLang="cs-CZ"/>
              <a:t>Česky</a:t>
            </a:r>
            <a:r>
              <a:rPr lang="cs-CZ" altLang="cs-CZ">
                <a:cs typeface="Times New Roman" panose="02020603050405020304" pitchFamily="18" charset="0"/>
              </a:rPr>
              <a:t>.$f1999</a:t>
            </a:r>
            <a:r>
              <a:rPr lang="cs-CZ" altLang="cs-CZ"/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nebo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800 1# $aČep, Jan,$d1902-1974.$tSpisy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LDR   	-----cam-a22-</a:t>
            </a:r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-----i-4500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001   	cpk19990694136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003   	CZ-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PrSKC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005   	20060330144647.0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007   	tu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008   	991105s1999----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xr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-----e------000-j-cze--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020   	|a 80-7021-348-5 (Vyšehrad : váz.)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040   	|a OSA001 |b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|d ABA001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100 1   	|a Čep, Jan, |d 1902-1974 |7 jk01021241 |4 aut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245 10  	|a Polní tráva / |c Jan Čep ; </a:t>
            </a:r>
            <a:r>
              <a:rPr lang="cs-CZ" altLang="cs-CZ" sz="22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k </a:t>
            </a:r>
            <a:r>
              <a:rPr lang="cs-CZ" altLang="cs-CZ" sz="2200" dirty="0">
                <a:solidFill>
                  <a:srgbClr val="FF3300"/>
                </a:solidFill>
                <a:latin typeface="Times New Roman" panose="02020603050405020304" pitchFamily="18" charset="0"/>
              </a:rPr>
              <a:t>vydání připravili Bedřich Fučík a Mojmír 	</a:t>
            </a:r>
            <a:r>
              <a:rPr lang="cs-CZ" altLang="cs-CZ" sz="22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Trávníček</a:t>
            </a:r>
            <a:endParaRPr lang="cs-CZ" altLang="cs-CZ" sz="2200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250   	|a </a:t>
            </a:r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Vydání první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264   1  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	|a Praha : |b Vyšehrad, |c 1999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300   	|a 381 </a:t>
            </a:r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stran 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; |c 21 cm</a:t>
            </a:r>
          </a:p>
          <a:p>
            <a:r>
              <a:rPr lang="cs-CZ" altLang="cs-CZ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490 1   	|a Spisy Jana Čepa ; |v 3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504   	|a Obsahuje bibliografii</a:t>
            </a:r>
          </a:p>
          <a:p>
            <a:r>
              <a:rPr lang="cs-CZ" altLang="cs-CZ" sz="2200" dirty="0">
                <a:solidFill>
                  <a:srgbClr val="FF3300"/>
                </a:solidFill>
                <a:latin typeface="Times New Roman" panose="02020603050405020304" pitchFamily="18" charset="0"/>
              </a:rPr>
              <a:t>505 00  	|t Tvář pod pavučinou -- |t Polní tráva -- |t Cikáni a jiné prózy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700 1   	|a Fučík, Bedřich, |d 1900-1984 |7 jk01032098 |4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edt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700 1   	|a Trávníček, Mojmír, |d 1931- |7 jn99240001204 |4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edt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800 1#  	|a Čep, Jan, |d 1902-1974. |t Spisy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Díla před rokem 1501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anonymní díla evropského původu</a:t>
            </a:r>
          </a:p>
          <a:p>
            <a:r>
              <a:rPr lang="cs-CZ" altLang="cs-CZ"/>
              <a:t>klasická a byzantská řecká díla</a:t>
            </a:r>
          </a:p>
          <a:p>
            <a:r>
              <a:rPr lang="cs-CZ" altLang="cs-CZ"/>
              <a:t>Indie, Čína, Mezopotámie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Anonymní díla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Soupis klasických anonymních děl od IFLA</a:t>
            </a:r>
          </a:p>
          <a:p>
            <a:r>
              <a:rPr lang="cs-CZ" altLang="cs-CZ"/>
              <a:t>Příručka k AACR2 od M. Maxwell</a:t>
            </a:r>
          </a:p>
          <a:p>
            <a:endParaRPr lang="cs-CZ" altLang="cs-CZ"/>
          </a:p>
          <a:p>
            <a:r>
              <a:rPr lang="cs-CZ" altLang="cs-CZ"/>
              <a:t>Př.: Nibelungenlied. Česky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i="1"/>
              <a:t>(Píseň o Nibelunzích)</a:t>
            </a:r>
          </a:p>
          <a:p>
            <a:endParaRPr lang="cs-CZ" altLang="cs-CZ"/>
          </a:p>
          <a:p>
            <a:r>
              <a:rPr lang="cs-CZ" altLang="cs-CZ"/>
              <a:t>hlavní záhlaví - M21 130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LDR   	-----cam-a22-</a:t>
            </a:r>
            <a:r>
              <a:rPr lang="cs-CZ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----i--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4500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001   	000389523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003   	CZ-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PrSKC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005   	20050914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008   	970117s1974----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xr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------------------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--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040   	$a ABA001 $b 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$c ABA001 $d ABA001 $d OLA001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041 1# $a 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$h 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ger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130 0# $a </a:t>
            </a:r>
            <a:r>
              <a:rPr lang="cs-CZ" altLang="cs-CZ" sz="240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Nibelungenlied</a:t>
            </a:r>
            <a:r>
              <a:rPr lang="cs-CZ" altLang="cs-CZ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. $l Česky |7 unn2010593682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245 10 $a Píseň o Nibelunzích / $c ze 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středohornoněmeckého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originálu ... 	s přihlédnutím k dalším textům a k novoněmeckým překladům 	přeložil Jindřich Pokorný ; úvod napsal Pavel 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Trost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250   	$a </a:t>
            </a:r>
            <a:r>
              <a:rPr lang="cs-CZ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Vydání 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</a:p>
          <a:p>
            <a:r>
              <a:rPr lang="cs-CZ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264 #1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$a Praha : $b Odeon, $c 1974 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300   	$a 389, [5] </a:t>
            </a:r>
            <a:r>
              <a:rPr lang="cs-CZ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stran 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$b [22] </a:t>
            </a:r>
            <a:r>
              <a:rPr lang="cs-CZ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fotografických příloh 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; $c 21 cm</a:t>
            </a:r>
          </a:p>
          <a:p>
            <a:r>
              <a:rPr lang="cs-CZ" altLang="cs-CZ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490 1# $a Živá díla minulosti ; $v </a:t>
            </a:r>
            <a:r>
              <a:rPr lang="cs-CZ" altLang="cs-CZ" sz="2400" dirty="0" smtClean="0">
                <a:solidFill>
                  <a:srgbClr val="CC3300"/>
                </a:solidFill>
                <a:latin typeface="Times New Roman" panose="02020603050405020304" pitchFamily="18" charset="0"/>
              </a:rPr>
              <a:t>svazek </a:t>
            </a:r>
            <a:r>
              <a:rPr lang="cs-CZ" altLang="cs-CZ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73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700 1# $a Pokorný, Jindřich, $d 1927- $7 jk01100062 $4 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trl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765 1# $t </a:t>
            </a:r>
            <a:r>
              <a:rPr lang="cs-CZ" altLang="cs-CZ" sz="24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Nibelunge</a:t>
            </a:r>
            <a:r>
              <a:rPr lang="cs-CZ" altLang="cs-CZ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Nôt</a:t>
            </a:r>
            <a:r>
              <a:rPr lang="cs-CZ" altLang="cs-CZ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 $9 Česky</a:t>
            </a:r>
          </a:p>
          <a:p>
            <a:r>
              <a:rPr lang="cs-CZ" altLang="cs-CZ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830 #0 $a Živá díla minulosti (Odeon) $0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Pole v M21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130 - </a:t>
            </a:r>
            <a:r>
              <a:rPr lang="cs-CZ" altLang="cs-CZ" dirty="0" smtClean="0"/>
              <a:t>preferovaný název díla </a:t>
            </a:r>
            <a:r>
              <a:rPr lang="cs-CZ" altLang="cs-CZ" dirty="0"/>
              <a:t>- hlavní záhlaví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210 - zkrácený název - pokračující zdroje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222 - klíčový název - pokračující zdroje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240 - </a:t>
            </a:r>
            <a:r>
              <a:rPr lang="cs-CZ" altLang="cs-CZ" dirty="0" smtClean="0"/>
              <a:t>preferovaný název díla, </a:t>
            </a:r>
            <a:r>
              <a:rPr lang="cs-CZ" altLang="cs-CZ" dirty="0"/>
              <a:t>pokud vyplněno pole 100, 110 nebo 111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242 - překlad názvu dodaný katalogizační agenturou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Problémy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díla, u nichž je známa autorská odpovědnost - postupuje se u nich jako u děl po roce 1500 - problémy s transkripcí</a:t>
            </a:r>
          </a:p>
          <a:p>
            <a:endParaRPr lang="cs-CZ" altLang="cs-CZ"/>
          </a:p>
          <a:p>
            <a:r>
              <a:rPr lang="cs-CZ" altLang="cs-CZ"/>
              <a:t>Př. Dialogo della divina. Česky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i="1"/>
              <a:t>(Dialog s Boží prozřetelností od Kateřiny Sienské)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Klasická a byzantská řecká díla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jako </a:t>
            </a:r>
            <a:r>
              <a:rPr lang="cs-CZ" altLang="cs-CZ" dirty="0" smtClean="0"/>
              <a:t>preferovaný název díla </a:t>
            </a:r>
            <a:r>
              <a:rPr lang="cs-CZ" altLang="cs-CZ" dirty="0"/>
              <a:t>se volí zavedený český název, pokud takový název chybí, použije se název latinský, pokud neexistuje ani český, ani latinský, použije se řecký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 německé oblasti – latina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Zdroje: Thesaurus linguae </a:t>
            </a:r>
            <a:r>
              <a:rPr lang="cs-CZ" altLang="cs-CZ" dirty="0" err="1"/>
              <a:t>graecae</a:t>
            </a:r>
            <a:r>
              <a:rPr lang="cs-CZ" altLang="cs-CZ" dirty="0"/>
              <a:t>, Thesaurus linguae </a:t>
            </a:r>
            <a:r>
              <a:rPr lang="cs-CZ" altLang="cs-CZ" dirty="0" err="1"/>
              <a:t>latinae</a:t>
            </a:r>
            <a:r>
              <a:rPr lang="cs-CZ" altLang="cs-CZ" dirty="0"/>
              <a:t>, </a:t>
            </a:r>
            <a:r>
              <a:rPr lang="cs-CZ" altLang="cs-CZ" dirty="0" err="1"/>
              <a:t>Greek-English</a:t>
            </a:r>
            <a:r>
              <a:rPr lang="cs-CZ" altLang="cs-CZ" dirty="0"/>
              <a:t> </a:t>
            </a:r>
            <a:r>
              <a:rPr lang="cs-CZ" altLang="cs-CZ" dirty="0" err="1"/>
              <a:t>lexicon</a:t>
            </a:r>
            <a:r>
              <a:rPr lang="cs-CZ" altLang="cs-CZ" dirty="0"/>
              <a:t>, </a:t>
            </a:r>
            <a:r>
              <a:rPr lang="cs-CZ" altLang="cs-CZ" dirty="0" err="1"/>
              <a:t>Patristic</a:t>
            </a:r>
            <a:r>
              <a:rPr lang="cs-CZ" altLang="cs-CZ" dirty="0"/>
              <a:t> </a:t>
            </a:r>
            <a:r>
              <a:rPr lang="cs-CZ" altLang="cs-CZ" dirty="0" err="1"/>
              <a:t>lexicon</a:t>
            </a:r>
            <a:r>
              <a:rPr lang="cs-CZ" altLang="cs-CZ" dirty="0"/>
              <a:t>, </a:t>
            </a:r>
            <a:r>
              <a:rPr lang="cs-CZ" altLang="cs-CZ" dirty="0" err="1"/>
              <a:t>Library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Latin </a:t>
            </a:r>
            <a:r>
              <a:rPr lang="cs-CZ" altLang="cs-CZ" dirty="0" err="1"/>
              <a:t>Texts</a:t>
            </a:r>
            <a:r>
              <a:rPr lang="cs-CZ" altLang="cs-CZ" dirty="0"/>
              <a:t>, </a:t>
            </a:r>
            <a:r>
              <a:rPr lang="cs-CZ" altLang="cs-CZ" dirty="0" err="1"/>
              <a:t>Patrologia</a:t>
            </a:r>
            <a:r>
              <a:rPr lang="cs-CZ" altLang="cs-CZ" dirty="0"/>
              <a:t> latina et </a:t>
            </a:r>
            <a:r>
              <a:rPr lang="cs-CZ" altLang="cs-CZ" dirty="0" err="1"/>
              <a:t>graeca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Indie, Čína, Mezopotámie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Čína - neustálé komentáře stejných děl - existuje mezinárodní transliterační norma</a:t>
            </a:r>
          </a:p>
          <a:p>
            <a:pPr>
              <a:lnSpc>
                <a:spcPct val="90000"/>
              </a:lnSpc>
            </a:pPr>
            <a:r>
              <a:rPr lang="cs-CZ" altLang="cs-CZ"/>
              <a:t>Indie - neexistuje mezinárodní transliterační norma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ZBAVITEL, Dušan, VACEK, Jaroslav. </a:t>
            </a:r>
            <a:r>
              <a:rPr lang="cs-CZ" altLang="cs-CZ" i="1"/>
              <a:t>Průvodce dějinami staroindické literatury</a:t>
            </a:r>
            <a:r>
              <a:rPr lang="cs-CZ" altLang="cs-CZ"/>
              <a:t>. Třebíč : Arca JiMfa, 1996. ISBN 80-85766-34-5</a:t>
            </a:r>
          </a:p>
          <a:p>
            <a:pPr>
              <a:lnSpc>
                <a:spcPct val="90000"/>
              </a:lnSpc>
            </a:pPr>
            <a:r>
              <a:rPr lang="cs-CZ" altLang="cs-CZ"/>
              <a:t>Mezopotámie - Epos o Gilgamešovi - české formy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Církevní, náboženské atd.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posvátné knihy</a:t>
            </a:r>
          </a:p>
          <a:p>
            <a:r>
              <a:rPr lang="cs-CZ" altLang="cs-CZ"/>
              <a:t>liturgická díla</a:t>
            </a:r>
          </a:p>
          <a:p>
            <a:r>
              <a:rPr lang="cs-CZ" altLang="cs-CZ"/>
              <a:t>oficiální dokumenty papeže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Posvátné knihy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příručka pro tvorbu </a:t>
            </a:r>
            <a:r>
              <a:rPr lang="cs-CZ" altLang="cs-CZ" dirty="0" smtClean="0"/>
              <a:t>preferovaných názvů díla </a:t>
            </a:r>
            <a:r>
              <a:rPr lang="cs-CZ" altLang="cs-CZ" dirty="0"/>
              <a:t>pro Bibli</a:t>
            </a:r>
          </a:p>
          <a:p>
            <a:r>
              <a:rPr lang="cs-CZ" altLang="cs-CZ" dirty="0"/>
              <a:t>jako vstupní prvek jakékoliv posvátné knihy se použije český výraz</a:t>
            </a:r>
          </a:p>
          <a:p>
            <a:endParaRPr lang="cs-CZ" altLang="cs-CZ" dirty="0"/>
          </a:p>
          <a:p>
            <a:r>
              <a:rPr lang="cs-CZ" altLang="cs-CZ" dirty="0"/>
              <a:t>Př. Bible. </a:t>
            </a:r>
            <a:r>
              <a:rPr lang="cs-CZ" altLang="cs-CZ" dirty="0" smtClean="0"/>
              <a:t>Mojžíšova</a:t>
            </a:r>
            <a:r>
              <a:rPr lang="cs-CZ" altLang="cs-CZ" dirty="0"/>
              <a:t>, 2., XIII, 1-10</a:t>
            </a:r>
          </a:p>
          <a:p>
            <a:r>
              <a:rPr lang="cs-CZ" altLang="cs-CZ" dirty="0"/>
              <a:t>hlavní záhlaví  v poli M21 130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LDR   	-----nam-a22-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-----i-4500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001   	nkc20061655092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003   	CZ-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PrSKC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005   	20061002142906.0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007   	ta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008   	060516</a:t>
            </a:r>
            <a:r>
              <a:rPr lang="cs-CZ" altLang="cs-CZ" sz="2000" dirty="0">
                <a:solidFill>
                  <a:srgbClr val="0000CC"/>
                </a:solidFill>
                <a:latin typeface="Times New Roman" panose="02020603050405020304" pitchFamily="18" charset="0"/>
              </a:rPr>
              <a:t>t20061985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xr-----e------000-m-cze--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020   	|a 80-85810-39-5 (brož.)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040   	|a BOA001 |b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|d ABA001</a:t>
            </a:r>
          </a:p>
          <a:p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0411   	|a </a:t>
            </a:r>
            <a:r>
              <a:rPr lang="cs-CZ" altLang="cs-CZ" sz="20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 |h mul</a:t>
            </a:r>
          </a:p>
          <a:p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1300   	|a Bible. |p </a:t>
            </a:r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Nový Zákon </a:t>
            </a:r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|l Česky</a:t>
            </a:r>
          </a:p>
          <a:p>
            <a:r>
              <a:rPr lang="cs-CZ" altLang="cs-CZ" sz="2000" dirty="0">
                <a:solidFill>
                  <a:srgbClr val="006600"/>
                </a:solidFill>
                <a:latin typeface="Times New Roman" panose="02020603050405020304" pitchFamily="18" charset="0"/>
              </a:rPr>
              <a:t>24510   	|a Nový zákon ; |b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6600"/>
                </a:solidFill>
                <a:latin typeface="Times New Roman" panose="02020603050405020304" pitchFamily="18" charset="0"/>
              </a:rPr>
              <a:t>Žalmy ; Přísloví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FF9900"/>
                </a:solidFill>
                <a:latin typeface="Times New Roman" panose="02020603050405020304" pitchFamily="18" charset="0"/>
              </a:rPr>
              <a:t>: český ekumenický překlad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250   	|a 5.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vydání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v ČBS</a:t>
            </a: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264  1 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Praha : |b Česká biblická společnost, |c </a:t>
            </a:r>
            <a:r>
              <a:rPr lang="cs-CZ" altLang="cs-CZ" sz="2000" dirty="0">
                <a:solidFill>
                  <a:srgbClr val="0000CC"/>
                </a:solidFill>
                <a:latin typeface="Times New Roman" panose="02020603050405020304" pitchFamily="18" charset="0"/>
              </a:rPr>
              <a:t>2006, c1985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300   	|a 588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stran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; |c 12 cm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500   	|a Přeloženo z různých jazyků</a:t>
            </a:r>
          </a:p>
          <a:p>
            <a:r>
              <a:rPr lang="cs-CZ" altLang="cs-CZ" sz="2000" dirty="0">
                <a:solidFill>
                  <a:srgbClr val="800080"/>
                </a:solidFill>
                <a:latin typeface="Times New Roman" panose="02020603050405020304" pitchFamily="18" charset="0"/>
              </a:rPr>
              <a:t>63007   	|a Bible. |p </a:t>
            </a:r>
            <a:r>
              <a:rPr lang="cs-CZ" altLang="cs-CZ" sz="2000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Nový Zákon </a:t>
            </a:r>
            <a:r>
              <a:rPr lang="cs-CZ" altLang="cs-CZ" sz="2000" dirty="0">
                <a:solidFill>
                  <a:srgbClr val="800080"/>
                </a:solidFill>
                <a:latin typeface="Times New Roman" panose="02020603050405020304" pitchFamily="18" charset="0"/>
              </a:rPr>
              <a:t>|2 </a:t>
            </a:r>
            <a:r>
              <a:rPr lang="cs-CZ" altLang="cs-CZ" sz="2000" dirty="0" err="1">
                <a:solidFill>
                  <a:srgbClr val="800080"/>
                </a:solidFill>
                <a:latin typeface="Times New Roman" panose="02020603050405020304" pitchFamily="18" charset="0"/>
              </a:rPr>
              <a:t>czenas</a:t>
            </a:r>
            <a:endParaRPr lang="cs-CZ" altLang="cs-CZ" sz="2000" dirty="0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800080"/>
                </a:solidFill>
                <a:latin typeface="Times New Roman" panose="02020603050405020304" pitchFamily="18" charset="0"/>
              </a:rPr>
              <a:t>63007   	|a Bible. </a:t>
            </a:r>
            <a:r>
              <a:rPr lang="cs-CZ" altLang="cs-CZ" sz="2000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p </a:t>
            </a:r>
            <a:r>
              <a:rPr lang="cs-CZ" altLang="cs-CZ" sz="2000" dirty="0">
                <a:solidFill>
                  <a:srgbClr val="800080"/>
                </a:solidFill>
                <a:latin typeface="Times New Roman" panose="02020603050405020304" pitchFamily="18" charset="0"/>
              </a:rPr>
              <a:t>Žalmy |2 </a:t>
            </a:r>
            <a:r>
              <a:rPr lang="cs-CZ" altLang="cs-CZ" sz="2000" dirty="0" err="1">
                <a:solidFill>
                  <a:srgbClr val="800080"/>
                </a:solidFill>
                <a:latin typeface="Times New Roman" panose="02020603050405020304" pitchFamily="18" charset="0"/>
              </a:rPr>
              <a:t>czenas</a:t>
            </a:r>
            <a:endParaRPr lang="cs-CZ" altLang="cs-CZ" sz="2000" dirty="0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800080"/>
                </a:solidFill>
                <a:latin typeface="Times New Roman" panose="02020603050405020304" pitchFamily="18" charset="0"/>
              </a:rPr>
              <a:t>63007   	|a Bible. </a:t>
            </a:r>
            <a:r>
              <a:rPr lang="cs-CZ" altLang="cs-CZ" sz="2000" dirty="0" smtClean="0">
                <a:solidFill>
                  <a:srgbClr val="800080"/>
                </a:solidFill>
                <a:latin typeface="Times New Roman" panose="02020603050405020304" pitchFamily="18" charset="0"/>
              </a:rPr>
              <a:t>|</a:t>
            </a:r>
            <a:r>
              <a:rPr lang="cs-CZ" altLang="cs-CZ" sz="2000" dirty="0">
                <a:solidFill>
                  <a:srgbClr val="800080"/>
                </a:solidFill>
                <a:latin typeface="Times New Roman" panose="02020603050405020304" pitchFamily="18" charset="0"/>
              </a:rPr>
              <a:t>p Přísloví |2 </a:t>
            </a:r>
            <a:r>
              <a:rPr lang="cs-CZ" altLang="cs-CZ" sz="2000" dirty="0" err="1">
                <a:solidFill>
                  <a:srgbClr val="800080"/>
                </a:solidFill>
                <a:latin typeface="Times New Roman" panose="02020603050405020304" pitchFamily="18" charset="0"/>
              </a:rPr>
              <a:t>czenas</a:t>
            </a:r>
            <a:endParaRPr lang="cs-CZ" altLang="cs-CZ" sz="2000" dirty="0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73002   	|a Bible. </a:t>
            </a:r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|</a:t>
            </a:r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p Žalmy. |l Česky</a:t>
            </a:r>
          </a:p>
          <a:p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73002   	|a Bible. </a:t>
            </a:r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|</a:t>
            </a:r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p Přísloví. |l Česky</a:t>
            </a:r>
          </a:p>
          <a:p>
            <a:r>
              <a:rPr lang="cs-CZ" altLang="cs-CZ" sz="2000" dirty="0">
                <a:solidFill>
                  <a:srgbClr val="006600"/>
                </a:solidFill>
                <a:latin typeface="Times New Roman" panose="02020603050405020304" pitchFamily="18" charset="0"/>
              </a:rPr>
              <a:t>74002   	|a Žalmy</a:t>
            </a:r>
          </a:p>
          <a:p>
            <a:r>
              <a:rPr lang="cs-CZ" altLang="cs-CZ" sz="2000" dirty="0">
                <a:solidFill>
                  <a:srgbClr val="006600"/>
                </a:solidFill>
                <a:latin typeface="Times New Roman" panose="02020603050405020304" pitchFamily="18" charset="0"/>
              </a:rPr>
              <a:t>74002   	|a Přísloví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Liturgická díla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seznam </a:t>
            </a:r>
            <a:r>
              <a:rPr lang="cs-CZ" altLang="cs-CZ" dirty="0" smtClean="0"/>
              <a:t>preferovaných názvů děl </a:t>
            </a:r>
            <a:r>
              <a:rPr lang="cs-CZ" altLang="cs-CZ" dirty="0"/>
              <a:t>pro liturgická díla latinského ritu Katolické církve</a:t>
            </a:r>
          </a:p>
          <a:p>
            <a:endParaRPr lang="cs-CZ" altLang="cs-CZ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Př. </a:t>
            </a:r>
            <a:r>
              <a:rPr lang="cs-CZ" altLang="cs-CZ" sz="2000" dirty="0"/>
              <a:t>Dominikáni. Česká provincie</a:t>
            </a:r>
            <a:endParaRPr lang="cs-CZ" altLang="cs-CZ" dirty="0"/>
          </a:p>
          <a:p>
            <a:pPr lvl="2">
              <a:buFontTx/>
              <a:buNone/>
            </a:pPr>
            <a:r>
              <a:rPr lang="cs-CZ" altLang="cs-CZ" sz="2800" b="1" dirty="0" err="1"/>
              <a:t>Liturgia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horarum</a:t>
            </a:r>
            <a:r>
              <a:rPr lang="cs-CZ" altLang="cs-CZ" sz="2800" b="1" dirty="0"/>
              <a:t> (</a:t>
            </a:r>
            <a:r>
              <a:rPr lang="cs-CZ" altLang="cs-CZ" sz="2800" b="1" dirty="0" err="1"/>
              <a:t>Ordo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Fratrum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Praedicatorum</a:t>
            </a:r>
            <a:r>
              <a:rPr lang="cs-CZ" altLang="cs-CZ" sz="2800" b="1" dirty="0"/>
              <a:t>)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LDR 	-----cam-a22-----</a:t>
            </a:r>
            <a:r>
              <a:rPr lang="cs-CZ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7i-4500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001 	etf000092251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003 	CZ-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PrCU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005 	20040601000000.0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007 	ta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008 	040525s2003----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xr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-|||||r|||||||||||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cze|d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020 	|a 80-7192-852-6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040 	|a ABD027 |b </a:t>
            </a:r>
            <a:r>
              <a:rPr lang="cs-CZ" alt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|c ABD027 |d ABD027</a:t>
            </a:r>
          </a:p>
          <a:p>
            <a:r>
              <a:rPr lang="cs-CZ" altLang="cs-CZ" sz="2400" dirty="0">
                <a:solidFill>
                  <a:srgbClr val="CC0000"/>
                </a:solidFill>
                <a:latin typeface="Times New Roman" panose="02020603050405020304" pitchFamily="18" charset="0"/>
              </a:rPr>
              <a:t>130 0#	|a </a:t>
            </a:r>
            <a:r>
              <a:rPr lang="cs-CZ" altLang="cs-CZ" sz="24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Liturgia</a:t>
            </a:r>
            <a:r>
              <a:rPr lang="cs-CZ" altLang="cs-CZ" sz="24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horarum</a:t>
            </a:r>
            <a:r>
              <a:rPr lang="cs-CZ" altLang="cs-CZ" sz="2400" dirty="0">
                <a:solidFill>
                  <a:srgbClr val="CC0000"/>
                </a:solidFill>
                <a:latin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Ordo</a:t>
            </a:r>
            <a:r>
              <a:rPr lang="cs-CZ" altLang="cs-CZ" sz="24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Fratrum</a:t>
            </a:r>
            <a:r>
              <a:rPr lang="cs-CZ" altLang="cs-CZ" sz="24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Praedicatorum</a:t>
            </a:r>
            <a:r>
              <a:rPr lang="cs-CZ" altLang="cs-CZ" sz="2400" dirty="0">
                <a:solidFill>
                  <a:srgbClr val="CC0000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245 10	|a Liturgie hodin. |n 4., |p Liturgické mezidobí 18.-34. týden</a:t>
            </a:r>
          </a:p>
          <a:p>
            <a:r>
              <a:rPr lang="cs-CZ" altLang="cs-CZ" sz="24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264   1</a:t>
            </a:r>
            <a:r>
              <a:rPr lang="cs-CZ" altLang="cs-CZ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	|a Praha : |b Pro Českou dominikánskou provincii vydalo 	Karmelitánské nakladatelství, |c 2003</a:t>
            </a: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300 	|a 1979 </a:t>
            </a:r>
            <a:r>
              <a:rPr lang="cs-CZ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stran</a:t>
            </a:r>
            <a:endParaRPr lang="cs-CZ" alt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500 	|a Sestaveno z textů uvedených v těchto knihách: Liturgie hodin, 	ČKCH, Praha 1977 a Denní modlitba církve, Česká liturgická 	komise, Praha 1988</a:t>
            </a:r>
          </a:p>
          <a:p>
            <a:r>
              <a:rPr lang="cs-CZ" altLang="cs-CZ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710 2#	|a Dominikáni. |b Česká provincie</a:t>
            </a:r>
          </a:p>
          <a:p>
            <a:r>
              <a:rPr lang="cs-CZ" altLang="cs-CZ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928 ## |a Karmelitánské nakladatelství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Ostatní církve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pro liturgická díla ostatních církví se formuluje </a:t>
            </a:r>
            <a:r>
              <a:rPr lang="cs-CZ" altLang="cs-CZ" dirty="0" smtClean="0"/>
              <a:t>preferovaný název díla </a:t>
            </a:r>
            <a:r>
              <a:rPr lang="cs-CZ" altLang="cs-CZ" dirty="0"/>
              <a:t>v češtině, pokud český výraz existuje, pokud neexistuje, použije se název v jazyce </a:t>
            </a:r>
            <a:r>
              <a:rPr lang="cs-CZ" altLang="cs-CZ" dirty="0" smtClean="0"/>
              <a:t>liturgie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Oficiální dokumenty papeže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latinsky</a:t>
            </a:r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Př. Fides et ratio. Česky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cs-CZ" altLang="cs-CZ" dirty="0"/>
              <a:t>243 - skupinový </a:t>
            </a:r>
            <a:r>
              <a:rPr lang="cs-CZ" altLang="cs-CZ" dirty="0" smtClean="0"/>
              <a:t>preferovaný název díla</a:t>
            </a:r>
            <a:endParaRPr lang="cs-CZ" altLang="cs-CZ" dirty="0"/>
          </a:p>
          <a:p>
            <a:r>
              <a:rPr lang="cs-CZ" altLang="cs-CZ" dirty="0"/>
              <a:t>245 - údaje o názvu</a:t>
            </a:r>
          </a:p>
          <a:p>
            <a:r>
              <a:rPr lang="cs-CZ" altLang="cs-CZ" dirty="0"/>
              <a:t>246 - variantní názvy</a:t>
            </a:r>
          </a:p>
          <a:p>
            <a:r>
              <a:rPr lang="cs-CZ" altLang="cs-CZ" dirty="0"/>
              <a:t>247 - předcházející název - pokračující zdroje</a:t>
            </a:r>
          </a:p>
          <a:p>
            <a:r>
              <a:rPr lang="cs-CZ" altLang="cs-CZ" dirty="0"/>
              <a:t>501 - přítisk - bez společného názvu - je nutné vytvořit vedlejší záhlaví</a:t>
            </a:r>
          </a:p>
          <a:p>
            <a:r>
              <a:rPr lang="cs-CZ" altLang="cs-CZ" dirty="0"/>
              <a:t>505 - poznámka - dílo se společným názvem - není nutné vytvořit vedlejší záhlaví</a:t>
            </a:r>
          </a:p>
          <a:p>
            <a:r>
              <a:rPr lang="cs-CZ" altLang="cs-CZ" dirty="0"/>
              <a:t>6XX - předmětová analýza</a:t>
            </a:r>
          </a:p>
          <a:p>
            <a:r>
              <a:rPr lang="cs-CZ" altLang="cs-CZ" dirty="0"/>
              <a:t>700 - personální jméno + název</a:t>
            </a:r>
          </a:p>
          <a:p>
            <a:r>
              <a:rPr lang="cs-CZ" altLang="cs-CZ" dirty="0"/>
              <a:t>710 - korporativní jméno + název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LDR 	-----cam-a22-----7a-4500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001 	etf000076806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003 	CZ-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PrCU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005 	20020524000000.0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008 	990906s1999----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xr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-|||||r|||||||||||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cze|d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020 	|a 80-902708-0-8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040 	|a ABD027 |b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|c ABD027 |d ABD027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041 1 	|a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CC"/>
                </a:solidFill>
                <a:latin typeface="Times New Roman" panose="02020603050405020304" pitchFamily="18" charset="0"/>
              </a:rPr>
              <a:t>110 2 	|a Katolická církev. |b Papež (1978-2005 : Jan Pavel II.)</a:t>
            </a:r>
          </a:p>
          <a:p>
            <a:r>
              <a:rPr lang="cs-CZ" altLang="cs-CZ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240 10  |a </a:t>
            </a:r>
            <a:r>
              <a:rPr lang="cs-CZ" altLang="cs-CZ" sz="22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Fides</a:t>
            </a:r>
            <a:r>
              <a:rPr lang="cs-CZ" altLang="cs-CZ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 et ratio. |l Česky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245 10 	|a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Fides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et ratio : |b encyklika Jana Pavla II. adresovaná biskupům 	katolické církve o vztazích mezi vírou a rozumem z 14. září 1998 / |c 	Jan Pavel II. ; </a:t>
            </a:r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 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latinského originálu přeložili P. Josef Koláček a Marie 	</a:t>
            </a:r>
            <a:r>
              <a:rPr lang="cs-CZ" altLang="cs-CZ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Kyralová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250 	|a 1. </a:t>
            </a:r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vydání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260 	|a Praha : |b Zvon, |c 1999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300 	|a 106 </a:t>
            </a:r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stran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7001 	|a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Kyralová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, Marie |4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trl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7001 	|a Koláček, Josef |d 1929- |4 </a:t>
            </a:r>
            <a:r>
              <a:rPr lang="cs-CZ" altLang="cs-CZ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trl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Zákony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preferovaný název</a:t>
            </a:r>
            <a:r>
              <a:rPr lang="cs-CZ" altLang="cs-CZ" dirty="0"/>
              <a:t>, který je součástí hlavního názvu publikovaného zákona, zpravidla je uveden v kulatých závorkách</a:t>
            </a:r>
          </a:p>
          <a:p>
            <a:endParaRPr lang="cs-CZ" altLang="cs-CZ" dirty="0"/>
          </a:p>
          <a:p>
            <a:r>
              <a:rPr lang="cs-CZ" altLang="cs-CZ" dirty="0"/>
              <a:t>Příklad:</a:t>
            </a:r>
          </a:p>
          <a:p>
            <a:r>
              <a:rPr lang="cs-CZ" altLang="cs-CZ" dirty="0"/>
              <a:t>240 10 $</a:t>
            </a:r>
            <a:r>
              <a:rPr lang="cs-CZ" altLang="cs-CZ" dirty="0" err="1"/>
              <a:t>aStavební</a:t>
            </a:r>
            <a:r>
              <a:rPr lang="cs-CZ" altLang="cs-CZ" dirty="0"/>
              <a:t> zákon (1976)</a:t>
            </a:r>
          </a:p>
          <a:p>
            <a:r>
              <a:rPr lang="cs-CZ" altLang="cs-CZ" dirty="0"/>
              <a:t>245 10 $</a:t>
            </a:r>
            <a:r>
              <a:rPr lang="cs-CZ" altLang="cs-CZ" dirty="0" err="1"/>
              <a:t>aZákon</a:t>
            </a:r>
            <a:r>
              <a:rPr lang="cs-CZ" altLang="cs-CZ" dirty="0"/>
              <a:t> o územním plánování a stavebním řádu (stavební zákon)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596900"/>
            <a:ext cx="9144000" cy="595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1600" dirty="0"/>
              <a:t>LDR   	-----cam-a22-</a:t>
            </a:r>
            <a:r>
              <a:rPr lang="cs-CZ" altLang="cs-CZ" sz="1600" dirty="0" smtClean="0"/>
              <a:t>-----i-4500</a:t>
            </a:r>
            <a:endParaRPr lang="cs-CZ" altLang="cs-CZ" sz="1600" dirty="0"/>
          </a:p>
          <a:p>
            <a:r>
              <a:rPr lang="cs-CZ" altLang="cs-CZ" sz="1600" dirty="0"/>
              <a:t>001   	cpk20010703812</a:t>
            </a:r>
          </a:p>
          <a:p>
            <a:r>
              <a:rPr lang="cs-CZ" altLang="cs-CZ" sz="1600" dirty="0"/>
              <a:t>003   	CZ-</a:t>
            </a:r>
            <a:r>
              <a:rPr lang="cs-CZ" altLang="cs-CZ" sz="1600" dirty="0" err="1"/>
              <a:t>PrSKC</a:t>
            </a:r>
            <a:endParaRPr lang="cs-CZ" altLang="cs-CZ" sz="1600" dirty="0"/>
          </a:p>
          <a:p>
            <a:r>
              <a:rPr lang="cs-CZ" altLang="cs-CZ" sz="1600" dirty="0"/>
              <a:t>005   	20010529000000.0</a:t>
            </a:r>
          </a:p>
          <a:p>
            <a:r>
              <a:rPr lang="cs-CZ" altLang="cs-CZ" sz="1600" dirty="0"/>
              <a:t>007   	tu</a:t>
            </a:r>
          </a:p>
          <a:p>
            <a:r>
              <a:rPr lang="cs-CZ" altLang="cs-CZ" sz="1600" dirty="0"/>
              <a:t>008   	990528s1998----</a:t>
            </a:r>
            <a:r>
              <a:rPr lang="cs-CZ" altLang="cs-CZ" sz="1600" dirty="0" err="1"/>
              <a:t>xr</a:t>
            </a:r>
            <a:r>
              <a:rPr lang="cs-CZ" altLang="cs-CZ" sz="1600" dirty="0"/>
              <a:t>-----e-l----000-0-cze--</a:t>
            </a:r>
          </a:p>
          <a:p>
            <a:r>
              <a:rPr lang="cs-CZ" altLang="cs-CZ" sz="1600" dirty="0"/>
              <a:t>020   	|a 80-902480-5-5 (brož.)</a:t>
            </a:r>
          </a:p>
          <a:p>
            <a:r>
              <a:rPr lang="cs-CZ" altLang="cs-CZ" sz="1600" dirty="0"/>
              <a:t>040   	|a ULG001 |b </a:t>
            </a:r>
            <a:r>
              <a:rPr lang="cs-CZ" altLang="cs-CZ" sz="1600" dirty="0" err="1"/>
              <a:t>cze</a:t>
            </a:r>
            <a:r>
              <a:rPr lang="cs-CZ" altLang="cs-CZ" sz="1600" dirty="0"/>
              <a:t> |d ABA001</a:t>
            </a:r>
          </a:p>
          <a:p>
            <a:r>
              <a:rPr lang="cs-CZ" altLang="cs-CZ" sz="1600" dirty="0"/>
              <a:t>043   	|a e-</a:t>
            </a:r>
            <a:r>
              <a:rPr lang="cs-CZ" altLang="cs-CZ" sz="1600" dirty="0" err="1"/>
              <a:t>xr</a:t>
            </a:r>
            <a:r>
              <a:rPr lang="cs-CZ" altLang="cs-CZ" sz="1600" dirty="0"/>
              <a:t>---</a:t>
            </a:r>
          </a:p>
          <a:p>
            <a:r>
              <a:rPr lang="cs-CZ" altLang="cs-CZ" sz="1600" dirty="0"/>
              <a:t>072 7   	|a 34 |x Právo |2 Konspekt |9 16</a:t>
            </a:r>
          </a:p>
          <a:p>
            <a:r>
              <a:rPr lang="cs-CZ" altLang="cs-CZ" sz="1600" dirty="0"/>
              <a:t>080   	|a 35.083.8 |2 MRF</a:t>
            </a:r>
          </a:p>
          <a:p>
            <a:r>
              <a:rPr lang="cs-CZ" altLang="cs-CZ" sz="1600" dirty="0"/>
              <a:t>080   	|a 343.45 |2 MRF</a:t>
            </a:r>
          </a:p>
          <a:p>
            <a:r>
              <a:rPr lang="cs-CZ" altLang="cs-CZ" sz="1600" dirty="0"/>
              <a:t>080   	|a (094.5) |2 MRF</a:t>
            </a:r>
          </a:p>
          <a:p>
            <a:r>
              <a:rPr lang="cs-CZ" altLang="cs-CZ" sz="1600" b="1" dirty="0">
                <a:solidFill>
                  <a:srgbClr val="FF3300"/>
                </a:solidFill>
              </a:rPr>
              <a:t>1101   	|a Česko</a:t>
            </a:r>
          </a:p>
          <a:p>
            <a:r>
              <a:rPr lang="cs-CZ" altLang="cs-CZ" sz="1600" b="1" dirty="0">
                <a:solidFill>
                  <a:srgbClr val="000099"/>
                </a:solidFill>
              </a:rPr>
              <a:t>24010   	|a Zákon o ochraně utajovaných skutečností (1998)</a:t>
            </a:r>
          </a:p>
          <a:p>
            <a:r>
              <a:rPr lang="cs-CZ" altLang="cs-CZ" sz="1600" dirty="0"/>
              <a:t>24510   	|a Zákon o ochraně utajovaných skutečností, vyhlášky, předpisy související / |c [sestavil 	kolektiv pod vedením Pavla Pokorného]</a:t>
            </a:r>
          </a:p>
          <a:p>
            <a:r>
              <a:rPr lang="cs-CZ" altLang="cs-CZ" sz="1600" dirty="0"/>
              <a:t>2463   	|a Zákon o utajovaných skutečnostech : |b prováděcí vyhlášky, předpisy související</a:t>
            </a:r>
          </a:p>
          <a:p>
            <a:r>
              <a:rPr lang="cs-CZ" altLang="cs-CZ" sz="1600" dirty="0"/>
              <a:t>24613   	|a Zákon o utajovaných skutečnostech, prováděcí vyhlášky, předpisy související</a:t>
            </a:r>
          </a:p>
          <a:p>
            <a:r>
              <a:rPr lang="cs-CZ" altLang="cs-CZ" sz="1600" dirty="0"/>
              <a:t>250   	|a 1. </a:t>
            </a:r>
            <a:r>
              <a:rPr lang="cs-CZ" altLang="cs-CZ" sz="1600" dirty="0" smtClean="0"/>
              <a:t>vydání</a:t>
            </a:r>
            <a:endParaRPr lang="cs-CZ" altLang="cs-CZ" sz="1600" dirty="0"/>
          </a:p>
          <a:p>
            <a:r>
              <a:rPr lang="cs-CZ" altLang="cs-CZ" sz="1600" dirty="0" smtClean="0"/>
              <a:t>264  1   </a:t>
            </a:r>
            <a:r>
              <a:rPr lang="cs-CZ" altLang="cs-CZ" sz="1600" dirty="0"/>
              <a:t>	|a Praha : |b Žirafa, |c 1998</a:t>
            </a:r>
          </a:p>
          <a:p>
            <a:r>
              <a:rPr lang="cs-CZ" altLang="cs-CZ" sz="1600" dirty="0"/>
              <a:t>300   	|a 384 </a:t>
            </a:r>
            <a:r>
              <a:rPr lang="cs-CZ" altLang="cs-CZ" sz="1600" dirty="0" smtClean="0"/>
              <a:t>stran </a:t>
            </a:r>
            <a:r>
              <a:rPr lang="cs-CZ" altLang="cs-CZ" sz="1600" dirty="0"/>
              <a:t>; |c 21 cm</a:t>
            </a:r>
          </a:p>
          <a:p>
            <a:r>
              <a:rPr lang="cs-CZ" altLang="cs-CZ" sz="1600" dirty="0"/>
              <a:t>500   	|a 1500 </a:t>
            </a:r>
            <a:r>
              <a:rPr lang="cs-CZ" altLang="cs-CZ" sz="1600" dirty="0" smtClean="0"/>
              <a:t>výtisků</a:t>
            </a:r>
            <a:endParaRPr lang="cs-CZ" altLang="cs-CZ" sz="1600" dirty="0"/>
          </a:p>
          <a:p>
            <a:r>
              <a:rPr lang="cs-CZ" altLang="cs-CZ" sz="1600" dirty="0"/>
              <a:t>7001   	|a Pokorný, Pavel |4 </a:t>
            </a:r>
            <a:r>
              <a:rPr lang="cs-CZ" altLang="cs-CZ" sz="1600" dirty="0" err="1"/>
              <a:t>com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Hudební díla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individuální</a:t>
            </a:r>
          </a:p>
          <a:p>
            <a:pPr lvl="1"/>
            <a:r>
              <a:rPr lang="cs-CZ" altLang="cs-CZ"/>
              <a:t>distinktivní</a:t>
            </a:r>
          </a:p>
          <a:p>
            <a:pPr lvl="1"/>
            <a:r>
              <a:rPr lang="cs-CZ" altLang="cs-CZ"/>
              <a:t>názvy s typovým označením skladby</a:t>
            </a:r>
          </a:p>
          <a:p>
            <a:r>
              <a:rPr lang="cs-CZ" altLang="cs-CZ"/>
              <a:t>skupinové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Členění</a:t>
            </a:r>
            <a:endParaRPr lang="cs-CZ" altLang="cs-CZ" dirty="0"/>
          </a:p>
        </p:txBody>
      </p:sp>
      <p:graphicFrame>
        <p:nvGraphicFramePr>
          <p:cNvPr id="61443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596900" y="3040063"/>
          <a:ext cx="794702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7" name="Organizační diagram" r:id="rId3" imgW="7632360" imgH="1854000" progId="OrgPlusWOPX.4">
                  <p:embed followColorScheme="full"/>
                </p:oleObj>
              </mc:Choice>
              <mc:Fallback>
                <p:oleObj name="Organizační diagram" r:id="rId3" imgW="7632360" imgH="185400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3040063"/>
                        <a:ext cx="7947025" cy="237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Tvorba</a:t>
            </a:r>
            <a:endParaRPr lang="cs-CZ" altLang="cs-CZ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Při určování úvodní části se vynechají z názvu:</a:t>
            </a:r>
          </a:p>
          <a:p>
            <a:pPr lvl="1"/>
            <a:r>
              <a:rPr lang="cs-CZ" altLang="cs-CZ"/>
              <a:t>údaj o obsazení, tónina, pořadová, opusová čísla a čísla tematického katalogu, číslovky (pokud nejsou nedílnou součástí názvu), datum vzniku skladby, adjektiva a epiteta, která nejsou součástí názvu, počáteční mluvnický člen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Distinktivní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opery, oratoria, balety, vokální či jevištní hudba a další</a:t>
            </a:r>
          </a:p>
          <a:p>
            <a:endParaRPr lang="cs-CZ" altLang="cs-CZ"/>
          </a:p>
          <a:p>
            <a:r>
              <a:rPr lang="cs-CZ" altLang="cs-CZ"/>
              <a:t>Př. Má vlast, Libuše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Názvy s typovým označením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typové označení skladby jsou názvy forem a žánrů (sonáta, symfonie, concerto), označení tempa (adagio, allegro) a standardní kombinace nástrojů (tria, kvarteta)</a:t>
            </a:r>
          </a:p>
          <a:p>
            <a:r>
              <a:rPr lang="cs-CZ" altLang="cs-CZ"/>
              <a:t>povinný doplněk (údaj o nástrojovém obsazení)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Doplňky k vstupnímu prvku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nástrojové obsazení</a:t>
            </a:r>
          </a:p>
          <a:p>
            <a:r>
              <a:rPr lang="cs-CZ" altLang="cs-CZ"/>
              <a:t>číselně identifikující údaje: pořadová čísla, čísla tematického katalogu, opusové číslo</a:t>
            </a:r>
          </a:p>
          <a:p>
            <a:endParaRPr lang="cs-CZ" altLang="cs-CZ" sz="2800"/>
          </a:p>
          <a:p>
            <a:r>
              <a:rPr lang="cs-CZ" altLang="cs-CZ" sz="2800"/>
              <a:t>Př. Sonáty, klavír, č. 1, op. 2	</a:t>
            </a:r>
          </a:p>
          <a:p>
            <a:r>
              <a:rPr lang="cs-CZ" altLang="cs-CZ" sz="2800"/>
              <a:t>Christ lag in Todesbanden (Chorál), BWV 277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Části díla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preferovaný název díla </a:t>
            </a:r>
            <a:r>
              <a:rPr lang="cs-CZ" altLang="cs-CZ" dirty="0"/>
              <a:t>pod záhlavím pro celé dílo x textové dokumenty</a:t>
            </a:r>
          </a:p>
          <a:p>
            <a:endParaRPr lang="cs-CZ" altLang="cs-CZ" dirty="0"/>
          </a:p>
          <a:p>
            <a:r>
              <a:rPr lang="cs-CZ" altLang="cs-CZ" dirty="0"/>
              <a:t>Př. Má vlast. Vyšehrad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730 - vedlejší záhlaví </a:t>
            </a:r>
            <a:r>
              <a:rPr lang="cs-CZ" altLang="cs-CZ" dirty="0" smtClean="0"/>
              <a:t>pro preferovaný název díla </a:t>
            </a:r>
            <a:r>
              <a:rPr lang="cs-CZ" altLang="cs-CZ" dirty="0"/>
              <a:t>- v případě, že </a:t>
            </a:r>
            <a:r>
              <a:rPr lang="cs-CZ" altLang="cs-CZ" dirty="0" smtClean="0"/>
              <a:t>je vyplněno </a:t>
            </a:r>
            <a:r>
              <a:rPr lang="cs-CZ" altLang="cs-CZ" dirty="0"/>
              <a:t>pole 130 a je potřeba další </a:t>
            </a:r>
            <a:r>
              <a:rPr lang="cs-CZ" altLang="cs-CZ" dirty="0" smtClean="0"/>
              <a:t>preferovaný název díla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740 - všechny další názvy od stejného autora uvedené v poli 245, kromě prvního, jehož varianty patří do 246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765 - originál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787 - související dílo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8XX - vedlejší záhlaví pro edice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60325"/>
            <a:ext cx="91440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LDR   	-----njm-a22-----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7i-4500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001   	000756296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003   	CZ-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PrSKC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005   	20050125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008   	050125s2004----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xr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-----g------------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--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040   	|a OLA001 |b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100 1   	|a Beethoven, Ludwig van, |d 1770-1827 |7 jn19990000607 |4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cmp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240 10   	|a Symfonie, |n č. 9, op.125, |r d moll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245 10   	|a Symfonie č. 9 moll "Óda na radost"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|b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Symphony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no. 9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D minor, op.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125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"Ode to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joy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" / |c Ludwig van Beethoven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246 31   	|a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Symphony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no. 9 in D minor, op. 125 "Ode to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joy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"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260   	|a [Praha] : |b Levné knihy, |c 2004</a:t>
            </a:r>
          </a:p>
          <a:p>
            <a:r>
              <a:rPr lang="cs-CZ" altLang="cs-CZ" sz="2000" dirty="0">
                <a:solidFill>
                  <a:srgbClr val="0000CC"/>
                </a:solidFill>
                <a:latin typeface="Times New Roman" panose="02020603050405020304" pitchFamily="18" charset="0"/>
              </a:rPr>
              <a:t>300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	|a 1 zvuková deska (67:00) : |b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digital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stereo ; |c 12 cm + |e 1 leták (12 x 12 	cm)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500   	|a Kompaktní deska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505 00   	|t Allegro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non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troppo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poco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mastoso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(16:49) -- |t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Molto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vivace (11:59) -- 	|t Adagio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molto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cantabile (14:38) -- |t Presto (23:32)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511 0   	|a Hraje Moskevský symfonický orchestr, řídí J.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Domarkas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7001   	|a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Domarkas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Juozas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|d 1964- |7 jx20040923027 |4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cnd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7102   	|a Moskevský symfonický orchestr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66675"/>
            <a:ext cx="9144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LDR   	-----ncm-a22-</a:t>
            </a:r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-----i-4500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FMT   	MU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001   	nkc20051577447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003   	CZ-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PrSKC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005   	20051212114823.0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007   	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008   	051209s2005----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xr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zzaeg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-------||--------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040   	|a ABA001 |b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0410   	|g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1001   	|a Dvořák, Antonín, |d 1841-1904 |7 jn19981000826 |4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cmp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CC0000"/>
                </a:solidFill>
                <a:latin typeface="Times New Roman" panose="02020603050405020304" pitchFamily="18" charset="0"/>
              </a:rPr>
              <a:t>24010   	|a Humoresky, |m klavír, |n op. 101, č. 7, B 187, |r Ges dur; |o </a:t>
            </a:r>
            <a:r>
              <a:rPr lang="cs-CZ" altLang="cs-CZ" sz="22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arr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24510   	|a Humoreska </a:t>
            </a:r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|b op. 101, č. 7 / |c Antonín Dvořák ; pro 	housle sólo a smyčcový orchestr upravil František Xaver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Thuri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250   	|a 1. vyd.</a:t>
            </a:r>
          </a:p>
          <a:p>
            <a:r>
              <a:rPr lang="cs-CZ" altLang="cs-CZ" sz="2200" dirty="0">
                <a:solidFill>
                  <a:srgbClr val="CC3300"/>
                </a:solidFill>
                <a:latin typeface="Times New Roman" panose="02020603050405020304" pitchFamily="18" charset="0"/>
              </a:rPr>
              <a:t>254   	|a Partitura [a hlasy]</a:t>
            </a:r>
          </a:p>
          <a:p>
            <a:r>
              <a:rPr lang="cs-CZ" altLang="cs-CZ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264  1 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	|a Praha : |b Český rozhlas, |c 2005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300   	|a 1 partitura (9 s.) + 6 hlasů : |b fot. ; |c 29 cm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306   	|a 000220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500   	|a Krátká biografie česky</a:t>
            </a:r>
          </a:p>
          <a:p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7001   	|a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Thuri</a:t>
            </a:r>
            <a:r>
              <a:rPr lang="cs-CZ" altLang="cs-C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, František Xaver, |d 1939- |7 jn20000402351 |4 </a:t>
            </a:r>
            <a:r>
              <a:rPr lang="cs-CZ" altLang="cs-CZ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arr</a:t>
            </a:r>
            <a:endParaRPr lang="cs-CZ" altLang="cs-CZ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Skupinové názvy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Sebraná díla</a:t>
            </a:r>
          </a:p>
          <a:p>
            <a:r>
              <a:rPr lang="cs-CZ" altLang="cs-CZ"/>
              <a:t>Výběry</a:t>
            </a:r>
          </a:p>
          <a:p>
            <a:r>
              <a:rPr lang="cs-CZ" altLang="cs-CZ"/>
              <a:t>Díla různých typů pro jedno širší či specifické obsazení</a:t>
            </a:r>
          </a:p>
          <a:p>
            <a:r>
              <a:rPr lang="cs-CZ" altLang="cs-CZ"/>
              <a:t>Díla jednoho typu pro spec. obsazení nebo různá obsazení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Hudba pro žešťové nástroje</a:t>
            </a:r>
          </a:p>
          <a:p>
            <a:r>
              <a:rPr lang="cs-CZ" altLang="cs-CZ"/>
              <a:t>Opery</a:t>
            </a:r>
          </a:p>
          <a:p>
            <a:r>
              <a:rPr lang="cs-CZ" altLang="cs-CZ"/>
              <a:t>Polonézy, klavír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Doplňky k ind. i skup. názvům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klavírní výtahy, skicy, libreta</a:t>
            </a:r>
          </a:p>
          <a:p>
            <a:r>
              <a:rPr lang="cs-CZ" altLang="cs-CZ"/>
              <a:t>aranžmá, jazyk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649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001 	14056274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005 	20050801114318.0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008 	050728s2004 xxucha n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040 	__ |a DLC |c DLC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100 	1_ |a Bach, Johann Sebastian, |d 1685-1750</a:t>
            </a:r>
          </a:p>
          <a:p>
            <a:r>
              <a:rPr lang="cs-CZ" altLang="cs-CZ" sz="2800">
                <a:solidFill>
                  <a:srgbClr val="CC0000"/>
                </a:solidFill>
                <a:latin typeface="Times New Roman" panose="02020603050405020304" pitchFamily="18" charset="0"/>
              </a:rPr>
              <a:t>240 	10 |a Chorály. |k Výběr; |o arr.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245 	10 |a 12 chorales for four trombones (or four cellos, or 	four bassoons) / |c 	Bach, J.S. ; [transcribed and edited 	by] Graham Bastable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246 	3_ |a Twelve chorales for four trombones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246 	30 |a Chorales for four trombones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260 	__ |a New York : |b International Music, |c c2004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254   	     |a Partitura a hlasy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300 	__ |a 1 partitura (15 s.) + 4 party ; |c 31 cm</a:t>
            </a:r>
          </a:p>
          <a:p>
            <a:r>
              <a:rPr lang="cs-CZ" altLang="cs-CZ" sz="2800">
                <a:solidFill>
                  <a:srgbClr val="000000"/>
                </a:solidFill>
                <a:latin typeface="Times New Roman" panose="02020603050405020304" pitchFamily="18" charset="0"/>
              </a:rPr>
              <a:t>700 	1_ |a Bastable, Graham |4 arr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LDR   	-----nam-a22-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-----i-4500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001   	cpk20041297651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003   	CZ-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PrSKC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005   	20040602142833.0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007   	tu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008   	040507s2004----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xr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-----e------000-1-cze--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020   	|a 80-7309-134-8 (brož.)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040   	|a ABA001 |b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041 </a:t>
            </a:r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1# 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cze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|h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ger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100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1# 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Kafka, Franz, |d 1883-1924 |7 jn19990218037 |4 aut</a:t>
            </a:r>
          </a:p>
          <a:p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240 10   |</a:t>
            </a:r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a </a:t>
            </a:r>
            <a:r>
              <a:rPr lang="cs-CZ" altLang="cs-CZ" sz="20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Schloss</a:t>
            </a:r>
            <a:r>
              <a:rPr lang="cs-CZ" altLang="cs-CZ" sz="2000" dirty="0">
                <a:solidFill>
                  <a:srgbClr val="CC0000"/>
                </a:solidFill>
                <a:latin typeface="Times New Roman" panose="02020603050405020304" pitchFamily="18" charset="0"/>
              </a:rPr>
              <a:t>. |l Česky |7 aun2007417654</a:t>
            </a: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245 10 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Zámek / |c Franz Kafka ;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německého originálu </a:t>
            </a:r>
            <a:r>
              <a:rPr lang="cs-CZ" altLang="cs-CZ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das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Schloß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...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přeložil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Vladimír Kafka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250 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##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1.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vydání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v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nakladatelství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Levné knihy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KMa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264 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#1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Praha : |b Levné knihy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KMa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|c 2004</a:t>
            </a:r>
          </a:p>
          <a:p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300 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##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301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stran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; |c 18 cm</a:t>
            </a:r>
          </a:p>
          <a:p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490 </a:t>
            </a:r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1# 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Edice světových autorů</a:t>
            </a:r>
          </a:p>
          <a:p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700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1# 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Kafka, Vladimír, |d 1937-1970 |7 jk01052518 |4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trl</a:t>
            </a:r>
            <a:endParaRPr lang="cs-CZ" altLang="cs-CZ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830  </a:t>
            </a:r>
            <a:r>
              <a:rPr lang="cs-CZ" altLang="cs-CZ" sz="2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#0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|a Edice světových autorů (Levné knihy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KMa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65598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904" y="3472"/>
            <a:ext cx="92525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001   	</a:t>
            </a:r>
            <a:r>
              <a:rPr lang="cs-CZ" sz="1600" dirty="0" err="1"/>
              <a:t>nkc20172885048</a:t>
            </a:r>
            <a:endParaRPr lang="cs-CZ" sz="1600" dirty="0"/>
          </a:p>
          <a:p>
            <a:r>
              <a:rPr lang="cs-CZ" sz="1600" dirty="0" smtClean="0"/>
              <a:t>008   </a:t>
            </a:r>
            <a:r>
              <a:rPr lang="cs-CZ" sz="1600" dirty="0"/>
              <a:t>	</a:t>
            </a:r>
            <a:r>
              <a:rPr lang="cs-CZ" sz="1600" dirty="0" err="1"/>
              <a:t>170310s2017</a:t>
            </a:r>
            <a:r>
              <a:rPr lang="cs-CZ" sz="1600" dirty="0"/>
              <a:t>----</a:t>
            </a:r>
            <a:r>
              <a:rPr lang="cs-CZ" sz="1600" dirty="0" err="1"/>
              <a:t>xr-ac</a:t>
            </a:r>
            <a:r>
              <a:rPr lang="cs-CZ" sz="1600" dirty="0"/>
              <a:t>--f-p----001-0-</a:t>
            </a:r>
            <a:r>
              <a:rPr lang="cs-CZ" sz="1600" dirty="0" err="1"/>
              <a:t>cze</a:t>
            </a:r>
            <a:r>
              <a:rPr lang="cs-CZ" sz="1600" dirty="0"/>
              <a:t>--</a:t>
            </a:r>
          </a:p>
          <a:p>
            <a:r>
              <a:rPr lang="cs-CZ" sz="1600" dirty="0"/>
              <a:t>015   	|a </a:t>
            </a:r>
            <a:r>
              <a:rPr lang="cs-CZ" sz="1600" dirty="0" err="1"/>
              <a:t>cnb002885048</a:t>
            </a:r>
            <a:endParaRPr lang="cs-CZ" sz="1600" dirty="0"/>
          </a:p>
          <a:p>
            <a:r>
              <a:rPr lang="cs-CZ" sz="1600" dirty="0"/>
              <a:t>020 </a:t>
            </a:r>
            <a:r>
              <a:rPr lang="cs-CZ" sz="1600" dirty="0" smtClean="0"/>
              <a:t>##  </a:t>
            </a:r>
            <a:r>
              <a:rPr lang="cs-CZ" sz="1600" dirty="0"/>
              <a:t>	|a 978-80-88123-10-1 |q (</a:t>
            </a:r>
            <a:r>
              <a:rPr lang="cs-CZ" sz="1600" dirty="0" err="1"/>
              <a:t>Flow</a:t>
            </a:r>
            <a:r>
              <a:rPr lang="cs-CZ" sz="1600" dirty="0"/>
              <a:t> ; |q brožováno)</a:t>
            </a:r>
          </a:p>
          <a:p>
            <a:r>
              <a:rPr lang="cs-CZ" sz="1600" dirty="0"/>
              <a:t>035   	|a (</a:t>
            </a:r>
            <a:r>
              <a:rPr lang="cs-CZ" sz="1600" dirty="0" err="1"/>
              <a:t>OCoLC</a:t>
            </a:r>
            <a:r>
              <a:rPr lang="cs-CZ" sz="1600" dirty="0"/>
              <a:t>)987024055</a:t>
            </a:r>
          </a:p>
          <a:p>
            <a:r>
              <a:rPr lang="cs-CZ" sz="1600" dirty="0"/>
              <a:t>040   	|a </a:t>
            </a:r>
            <a:r>
              <a:rPr lang="cs-CZ" sz="1600" dirty="0" err="1"/>
              <a:t>BOA001</a:t>
            </a:r>
            <a:r>
              <a:rPr lang="cs-CZ" sz="1600" dirty="0"/>
              <a:t> |b </a:t>
            </a:r>
            <a:r>
              <a:rPr lang="cs-CZ" sz="1600" dirty="0" err="1"/>
              <a:t>cze</a:t>
            </a:r>
            <a:r>
              <a:rPr lang="cs-CZ" sz="1600" dirty="0"/>
              <a:t> |d </a:t>
            </a:r>
            <a:r>
              <a:rPr lang="cs-CZ" sz="1600" dirty="0" err="1"/>
              <a:t>ABA001</a:t>
            </a:r>
            <a:r>
              <a:rPr lang="cs-CZ" sz="1600" dirty="0"/>
              <a:t> |e </a:t>
            </a:r>
            <a:r>
              <a:rPr lang="cs-CZ" sz="1600" dirty="0" err="1"/>
              <a:t>rda</a:t>
            </a:r>
            <a:endParaRPr lang="cs-CZ" sz="1600" dirty="0"/>
          </a:p>
          <a:p>
            <a:r>
              <a:rPr lang="cs-CZ" sz="1600" dirty="0" smtClean="0"/>
              <a:t>041 1#   </a:t>
            </a:r>
            <a:r>
              <a:rPr lang="cs-CZ" sz="1600" dirty="0"/>
              <a:t>	|a </a:t>
            </a:r>
            <a:r>
              <a:rPr lang="cs-CZ" sz="1600" dirty="0" err="1"/>
              <a:t>cze</a:t>
            </a:r>
            <a:r>
              <a:rPr lang="cs-CZ" sz="1600" dirty="0"/>
              <a:t> |h </a:t>
            </a:r>
            <a:r>
              <a:rPr lang="cs-CZ" sz="1600" dirty="0" err="1"/>
              <a:t>eng</a:t>
            </a:r>
            <a:endParaRPr lang="cs-CZ" sz="1600" dirty="0"/>
          </a:p>
          <a:p>
            <a:r>
              <a:rPr lang="cs-CZ" sz="1600" dirty="0" smtClean="0"/>
              <a:t>100 1#   </a:t>
            </a:r>
            <a:r>
              <a:rPr lang="cs-CZ" sz="1600" dirty="0"/>
              <a:t>	|a </a:t>
            </a:r>
            <a:r>
              <a:rPr lang="cs-CZ" sz="1600" dirty="0" err="1"/>
              <a:t>Bawden</a:t>
            </a:r>
            <a:r>
              <a:rPr lang="cs-CZ" sz="1600" dirty="0"/>
              <a:t>, David, |d 1952- |7 </a:t>
            </a:r>
            <a:r>
              <a:rPr lang="cs-CZ" sz="1600" dirty="0" err="1"/>
              <a:t>js20080511002</a:t>
            </a:r>
            <a:r>
              <a:rPr lang="cs-CZ" sz="1600" dirty="0"/>
              <a:t> |4 aut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240 10   	|</a:t>
            </a:r>
            <a:r>
              <a:rPr lang="cs-CZ" sz="1600" dirty="0">
                <a:solidFill>
                  <a:srgbClr val="FF0000"/>
                </a:solidFill>
              </a:rPr>
              <a:t>a </a:t>
            </a:r>
            <a:r>
              <a:rPr lang="cs-CZ" sz="1600" dirty="0" err="1">
                <a:solidFill>
                  <a:srgbClr val="FF0000"/>
                </a:solidFill>
              </a:rPr>
              <a:t>Introduction</a:t>
            </a:r>
            <a:r>
              <a:rPr lang="cs-CZ" sz="1600" dirty="0">
                <a:solidFill>
                  <a:srgbClr val="FF0000"/>
                </a:solidFill>
              </a:rPr>
              <a:t> to </a:t>
            </a:r>
            <a:r>
              <a:rPr lang="cs-CZ" sz="1600" dirty="0" err="1">
                <a:solidFill>
                  <a:srgbClr val="FF0000"/>
                </a:solidFill>
              </a:rPr>
              <a:t>information</a:t>
            </a:r>
            <a:r>
              <a:rPr lang="cs-CZ" sz="1600" dirty="0">
                <a:solidFill>
                  <a:srgbClr val="FF0000"/>
                </a:solidFill>
              </a:rPr>
              <a:t> science. |l Česky</a:t>
            </a:r>
          </a:p>
          <a:p>
            <a:r>
              <a:rPr lang="cs-CZ" sz="1600" dirty="0" smtClean="0"/>
              <a:t>245 10  	|</a:t>
            </a:r>
            <a:r>
              <a:rPr lang="cs-CZ" sz="1600" dirty="0"/>
              <a:t>a Úvod do informační vědy / |c David </a:t>
            </a:r>
            <a:r>
              <a:rPr lang="cs-CZ" sz="1600" dirty="0" err="1"/>
              <a:t>Bawden</a:t>
            </a:r>
            <a:r>
              <a:rPr lang="cs-CZ" sz="1600" dirty="0"/>
              <a:t>, </a:t>
            </a:r>
            <a:r>
              <a:rPr lang="cs-CZ" sz="1600" dirty="0" err="1"/>
              <a:t>Lyn</a:t>
            </a:r>
            <a:r>
              <a:rPr lang="cs-CZ" sz="1600" dirty="0"/>
              <a:t> Robinson ; z anglického originálu </a:t>
            </a:r>
            <a:r>
              <a:rPr lang="cs-CZ" sz="1600" dirty="0" smtClean="0"/>
              <a:t>	</a:t>
            </a:r>
            <a:r>
              <a:rPr lang="cs-CZ" sz="1600" dirty="0" err="1" smtClean="0"/>
              <a:t>Introduction</a:t>
            </a:r>
            <a:r>
              <a:rPr lang="cs-CZ" sz="1600" dirty="0" smtClean="0"/>
              <a:t> </a:t>
            </a:r>
            <a:r>
              <a:rPr lang="cs-CZ" sz="1600" dirty="0"/>
              <a:t>to </a:t>
            </a:r>
            <a:r>
              <a:rPr lang="cs-CZ" sz="1600" dirty="0" err="1" smtClean="0"/>
              <a:t>information</a:t>
            </a:r>
            <a:r>
              <a:rPr lang="cs-CZ" sz="1600" dirty="0" smtClean="0"/>
              <a:t> </a:t>
            </a:r>
            <a:r>
              <a:rPr lang="cs-CZ" sz="1600" dirty="0"/>
              <a:t>science přeložili Michal Lorenz, Karel Mikulášek, Dana </a:t>
            </a:r>
            <a:r>
              <a:rPr lang="cs-CZ" sz="1600" dirty="0" smtClean="0"/>
              <a:t>	Vévodová</a:t>
            </a:r>
            <a:endParaRPr lang="cs-CZ" sz="1600" dirty="0"/>
          </a:p>
          <a:p>
            <a:r>
              <a:rPr lang="cs-CZ" sz="1600" dirty="0"/>
              <a:t>250  </a:t>
            </a:r>
            <a:r>
              <a:rPr lang="cs-CZ" sz="1600" dirty="0" smtClean="0"/>
              <a:t>## </a:t>
            </a:r>
            <a:r>
              <a:rPr lang="cs-CZ" sz="1600" dirty="0"/>
              <a:t>	|a 1. vydání</a:t>
            </a:r>
          </a:p>
          <a:p>
            <a:r>
              <a:rPr lang="cs-CZ" sz="1600" dirty="0"/>
              <a:t>264 </a:t>
            </a:r>
            <a:r>
              <a:rPr lang="cs-CZ" sz="1600" dirty="0" smtClean="0"/>
              <a:t>#1   	|</a:t>
            </a:r>
            <a:r>
              <a:rPr lang="cs-CZ" sz="1600" dirty="0"/>
              <a:t>a Doubravník : |b </a:t>
            </a:r>
            <a:r>
              <a:rPr lang="cs-CZ" sz="1600" dirty="0" err="1"/>
              <a:t>Flow</a:t>
            </a:r>
            <a:r>
              <a:rPr lang="cs-CZ" sz="1600" dirty="0"/>
              <a:t>, |c 2017</a:t>
            </a:r>
          </a:p>
          <a:p>
            <a:r>
              <a:rPr lang="cs-CZ" sz="1600" dirty="0"/>
              <a:t>300 </a:t>
            </a:r>
            <a:r>
              <a:rPr lang="cs-CZ" sz="1600" dirty="0" smtClean="0"/>
              <a:t>##  </a:t>
            </a:r>
            <a:r>
              <a:rPr lang="cs-CZ" sz="1600" dirty="0"/>
              <a:t>	|a 451 stran : |b ilustrace, portréty ; |c 24 cm</a:t>
            </a:r>
          </a:p>
          <a:p>
            <a:r>
              <a:rPr lang="cs-CZ" sz="1600" dirty="0"/>
              <a:t>336 </a:t>
            </a:r>
            <a:r>
              <a:rPr lang="cs-CZ" sz="1600" dirty="0" smtClean="0"/>
              <a:t>##  </a:t>
            </a:r>
            <a:r>
              <a:rPr lang="cs-CZ" sz="1600" dirty="0"/>
              <a:t>	|a text |b </a:t>
            </a:r>
            <a:r>
              <a:rPr lang="cs-CZ" sz="1600" dirty="0" err="1"/>
              <a:t>txt</a:t>
            </a:r>
            <a:r>
              <a:rPr lang="cs-CZ" sz="1600" dirty="0"/>
              <a:t> |2 </a:t>
            </a:r>
            <a:r>
              <a:rPr lang="cs-CZ" sz="1600" dirty="0" err="1"/>
              <a:t>rdacontent</a:t>
            </a:r>
            <a:endParaRPr lang="cs-CZ" sz="1600" dirty="0"/>
          </a:p>
          <a:p>
            <a:r>
              <a:rPr lang="cs-CZ" sz="1600" dirty="0"/>
              <a:t>337 </a:t>
            </a:r>
            <a:r>
              <a:rPr lang="cs-CZ" sz="1600" dirty="0" smtClean="0"/>
              <a:t>##  </a:t>
            </a:r>
            <a:r>
              <a:rPr lang="cs-CZ" sz="1600" dirty="0"/>
              <a:t>	|a bez média |b n |2 </a:t>
            </a:r>
            <a:r>
              <a:rPr lang="cs-CZ" sz="1600" dirty="0" err="1"/>
              <a:t>rdamedia</a:t>
            </a:r>
            <a:endParaRPr lang="cs-CZ" sz="1600" dirty="0"/>
          </a:p>
          <a:p>
            <a:r>
              <a:rPr lang="cs-CZ" sz="1600" dirty="0"/>
              <a:t>338 </a:t>
            </a:r>
            <a:r>
              <a:rPr lang="cs-CZ" sz="1600" dirty="0" smtClean="0"/>
              <a:t>## </a:t>
            </a:r>
            <a:r>
              <a:rPr lang="cs-CZ" sz="1600" dirty="0"/>
              <a:t>	|a svazek |b </a:t>
            </a:r>
            <a:r>
              <a:rPr lang="cs-CZ" sz="1600" dirty="0" err="1"/>
              <a:t>nc</a:t>
            </a:r>
            <a:r>
              <a:rPr lang="cs-CZ" sz="1600" dirty="0"/>
              <a:t> |2 </a:t>
            </a:r>
            <a:r>
              <a:rPr lang="cs-CZ" sz="1600" dirty="0" err="1"/>
              <a:t>rdacarrier</a:t>
            </a:r>
            <a:endParaRPr lang="cs-CZ" sz="1600" dirty="0"/>
          </a:p>
          <a:p>
            <a:r>
              <a:rPr lang="cs-CZ" sz="1600" dirty="0"/>
              <a:t>500   	|a "Kniha vychází ve spolupráci s Kabinetem informačních studií a knihovnictví FF MU a </a:t>
            </a:r>
            <a:r>
              <a:rPr lang="cs-CZ" sz="1600" dirty="0" smtClean="0"/>
              <a:t>	Městskou knihovnou </a:t>
            </a:r>
            <a:r>
              <a:rPr lang="cs-CZ" sz="1600" dirty="0"/>
              <a:t>Polička"--Rub titulní stránky</a:t>
            </a:r>
          </a:p>
          <a:p>
            <a:r>
              <a:rPr lang="cs-CZ" sz="1600" dirty="0"/>
              <a:t>500 </a:t>
            </a:r>
            <a:r>
              <a:rPr lang="cs-CZ" sz="1600" dirty="0" smtClean="0"/>
              <a:t>##  </a:t>
            </a:r>
            <a:r>
              <a:rPr lang="cs-CZ" sz="1600" dirty="0"/>
              <a:t>	|a 1000 výtisků</a:t>
            </a:r>
          </a:p>
          <a:p>
            <a:r>
              <a:rPr lang="cs-CZ" sz="1600" dirty="0"/>
              <a:t>504 </a:t>
            </a:r>
            <a:r>
              <a:rPr lang="cs-CZ" sz="1600" dirty="0" smtClean="0"/>
              <a:t>##  </a:t>
            </a:r>
            <a:r>
              <a:rPr lang="cs-CZ" sz="1600" dirty="0"/>
              <a:t>	|a Obsahuje bibliografie a rejstřík</a:t>
            </a:r>
          </a:p>
          <a:p>
            <a:r>
              <a:rPr lang="cs-CZ" sz="1600" dirty="0" smtClean="0"/>
              <a:t>700 1#   </a:t>
            </a:r>
            <a:r>
              <a:rPr lang="cs-CZ" sz="1600" dirty="0"/>
              <a:t>	|a Robinson, </a:t>
            </a:r>
            <a:r>
              <a:rPr lang="cs-CZ" sz="1600" dirty="0" err="1"/>
              <a:t>Lyn</a:t>
            </a:r>
            <a:r>
              <a:rPr lang="cs-CZ" sz="1600" dirty="0"/>
              <a:t> |7 </a:t>
            </a:r>
            <a:r>
              <a:rPr lang="cs-CZ" sz="1600" dirty="0" err="1"/>
              <a:t>js20110609003</a:t>
            </a:r>
            <a:r>
              <a:rPr lang="cs-CZ" sz="1600" dirty="0"/>
              <a:t> |4 aut</a:t>
            </a:r>
          </a:p>
          <a:p>
            <a:r>
              <a:rPr lang="cs-CZ" sz="1600" dirty="0" smtClean="0"/>
              <a:t>700 1#   </a:t>
            </a:r>
            <a:r>
              <a:rPr lang="cs-CZ" sz="1600" dirty="0"/>
              <a:t>	|a Lorenz, Michal, |d 1978- |7 </a:t>
            </a:r>
            <a:r>
              <a:rPr lang="cs-CZ" sz="1600" dirty="0" err="1"/>
              <a:t>js20090717002</a:t>
            </a:r>
            <a:r>
              <a:rPr lang="cs-CZ" sz="1600" dirty="0"/>
              <a:t> |4 </a:t>
            </a:r>
            <a:r>
              <a:rPr lang="cs-CZ" sz="1600" dirty="0" err="1"/>
              <a:t>trl</a:t>
            </a:r>
            <a:endParaRPr lang="cs-CZ" sz="1600" dirty="0"/>
          </a:p>
          <a:p>
            <a:r>
              <a:rPr lang="cs-CZ" sz="1600" dirty="0" smtClean="0"/>
              <a:t>700 1#   </a:t>
            </a:r>
            <a:r>
              <a:rPr lang="cs-CZ" sz="1600" dirty="0"/>
              <a:t>	|a Mikulášek, Karel, |d 1950- |7 </a:t>
            </a:r>
            <a:r>
              <a:rPr lang="cs-CZ" sz="1600" dirty="0" err="1"/>
              <a:t>mzk2012734240</a:t>
            </a:r>
            <a:r>
              <a:rPr lang="cs-CZ" sz="1600" dirty="0"/>
              <a:t> |4 </a:t>
            </a:r>
            <a:r>
              <a:rPr lang="cs-CZ" sz="1600" dirty="0" err="1"/>
              <a:t>trl</a:t>
            </a:r>
            <a:endParaRPr lang="cs-CZ" sz="1600" dirty="0"/>
          </a:p>
          <a:p>
            <a:r>
              <a:rPr lang="cs-CZ" sz="1600" dirty="0" smtClean="0"/>
              <a:t>700 1#   </a:t>
            </a:r>
            <a:r>
              <a:rPr lang="cs-CZ" sz="1600" dirty="0"/>
              <a:t>	|a Vévodová, Dana |7 </a:t>
            </a:r>
            <a:r>
              <a:rPr lang="cs-CZ" sz="1600" dirty="0" err="1"/>
              <a:t>xx0212040</a:t>
            </a:r>
            <a:r>
              <a:rPr lang="cs-CZ" sz="1600" dirty="0"/>
              <a:t> |4 </a:t>
            </a:r>
            <a:r>
              <a:rPr lang="cs-CZ" sz="1600" dirty="0" err="1"/>
              <a:t>trl</a:t>
            </a:r>
            <a:endParaRPr lang="cs-CZ" sz="1600" dirty="0"/>
          </a:p>
          <a:p>
            <a:r>
              <a:rPr lang="cs-CZ" sz="1600" dirty="0" smtClean="0"/>
              <a:t>910 1#   </a:t>
            </a:r>
            <a:r>
              <a:rPr lang="cs-CZ" sz="1600" dirty="0"/>
              <a:t>	|a </a:t>
            </a:r>
            <a:r>
              <a:rPr lang="cs-CZ" sz="1600" dirty="0" err="1"/>
              <a:t>ABA001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400092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24" y="0"/>
            <a:ext cx="9144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700" dirty="0" err="1"/>
              <a:t>LDR</a:t>
            </a:r>
            <a:r>
              <a:rPr lang="cs-CZ" sz="1700" dirty="0"/>
              <a:t>   	-----</a:t>
            </a:r>
            <a:r>
              <a:rPr lang="cs-CZ" sz="1700" dirty="0" err="1"/>
              <a:t>nam</a:t>
            </a:r>
            <a:r>
              <a:rPr lang="cs-CZ" sz="1700" dirty="0"/>
              <a:t>-</a:t>
            </a:r>
            <a:r>
              <a:rPr lang="cs-CZ" sz="1700" dirty="0" err="1"/>
              <a:t>a22</a:t>
            </a:r>
            <a:r>
              <a:rPr lang="cs-CZ" sz="1700" dirty="0"/>
              <a:t>------a-4500</a:t>
            </a:r>
          </a:p>
          <a:p>
            <a:r>
              <a:rPr lang="cs-CZ" sz="1700" dirty="0"/>
              <a:t>008   	</a:t>
            </a:r>
            <a:r>
              <a:rPr lang="cs-CZ" sz="1700" dirty="0" err="1"/>
              <a:t>970826t19901971gw</a:t>
            </a:r>
            <a:r>
              <a:rPr lang="cs-CZ" sz="1700" dirty="0"/>
              <a:t>-----f------000-0-</a:t>
            </a:r>
            <a:r>
              <a:rPr lang="cs-CZ" sz="1700" dirty="0" err="1"/>
              <a:t>grc</a:t>
            </a:r>
            <a:r>
              <a:rPr lang="cs-CZ" sz="1700" dirty="0"/>
              <a:t>--</a:t>
            </a:r>
          </a:p>
          <a:p>
            <a:r>
              <a:rPr lang="cs-CZ" sz="1700" dirty="0"/>
              <a:t>020  </a:t>
            </a:r>
            <a:r>
              <a:rPr lang="cs-CZ" sz="1700" dirty="0" smtClean="0"/>
              <a:t>## </a:t>
            </a:r>
            <a:r>
              <a:rPr lang="cs-CZ" sz="1700" dirty="0"/>
              <a:t>	|a 3-534-02578-4 |q (</a:t>
            </a:r>
            <a:r>
              <a:rPr lang="cs-CZ" sz="1700" dirty="0" err="1"/>
              <a:t>Bd</a:t>
            </a:r>
            <a:r>
              <a:rPr lang="cs-CZ" sz="1700" dirty="0"/>
              <a:t>. 4)</a:t>
            </a:r>
          </a:p>
          <a:p>
            <a:r>
              <a:rPr lang="cs-CZ" sz="1700" dirty="0"/>
              <a:t>020  </a:t>
            </a:r>
            <a:r>
              <a:rPr lang="cs-CZ" sz="1700" dirty="0" smtClean="0"/>
              <a:t>## </a:t>
            </a:r>
            <a:r>
              <a:rPr lang="cs-CZ" sz="1700" dirty="0"/>
              <a:t>	|a 3-534-02574-1 |q (soubor)</a:t>
            </a:r>
          </a:p>
          <a:p>
            <a:r>
              <a:rPr lang="cs-CZ" sz="1700" dirty="0"/>
              <a:t>040  </a:t>
            </a:r>
            <a:r>
              <a:rPr lang="cs-CZ" sz="1700" dirty="0" smtClean="0"/>
              <a:t>## </a:t>
            </a:r>
            <a:r>
              <a:rPr lang="cs-CZ" sz="1700" dirty="0"/>
              <a:t>	|a </a:t>
            </a:r>
            <a:r>
              <a:rPr lang="cs-CZ" sz="1700" dirty="0" err="1"/>
              <a:t>ABA001</a:t>
            </a:r>
            <a:r>
              <a:rPr lang="cs-CZ" sz="1700" dirty="0"/>
              <a:t> |b </a:t>
            </a:r>
            <a:r>
              <a:rPr lang="cs-CZ" sz="1700" dirty="0" err="1"/>
              <a:t>cze</a:t>
            </a:r>
            <a:endParaRPr lang="cs-CZ" sz="1700" dirty="0"/>
          </a:p>
          <a:p>
            <a:r>
              <a:rPr lang="cs-CZ" sz="1700" dirty="0"/>
              <a:t>041 1# 	|a </a:t>
            </a:r>
            <a:r>
              <a:rPr lang="cs-CZ" sz="1700" dirty="0" err="1"/>
              <a:t>grc</a:t>
            </a:r>
            <a:r>
              <a:rPr lang="cs-CZ" sz="1700" dirty="0"/>
              <a:t> |a </a:t>
            </a:r>
            <a:r>
              <a:rPr lang="cs-CZ" sz="1700" dirty="0" err="1"/>
              <a:t>ger</a:t>
            </a:r>
            <a:r>
              <a:rPr lang="cs-CZ" sz="1700" dirty="0"/>
              <a:t> |h </a:t>
            </a:r>
            <a:r>
              <a:rPr lang="cs-CZ" sz="1700" dirty="0" err="1"/>
              <a:t>grc</a:t>
            </a:r>
            <a:endParaRPr lang="cs-CZ" sz="1700" dirty="0"/>
          </a:p>
          <a:p>
            <a:r>
              <a:rPr lang="cs-CZ" sz="1700" dirty="0"/>
              <a:t>100 0# 	|a Platón, |d 427 př. Kr.-347 př. Kr. |7 </a:t>
            </a:r>
            <a:r>
              <a:rPr lang="cs-CZ" sz="1700" dirty="0" err="1"/>
              <a:t>jn19981001996</a:t>
            </a:r>
            <a:r>
              <a:rPr lang="cs-CZ" sz="1700" dirty="0"/>
              <a:t> |4 aut</a:t>
            </a:r>
          </a:p>
          <a:p>
            <a:r>
              <a:rPr lang="cs-CZ" sz="1700" dirty="0"/>
              <a:t>240 10  </a:t>
            </a:r>
            <a:r>
              <a:rPr lang="cs-CZ" sz="1700" dirty="0" smtClean="0"/>
              <a:t>	|</a:t>
            </a:r>
            <a:r>
              <a:rPr lang="cs-CZ" sz="1700" dirty="0"/>
              <a:t>a Ústava. |l Německy &amp; Řecky |7 </a:t>
            </a:r>
            <a:r>
              <a:rPr lang="cs-CZ" sz="1700" dirty="0" err="1"/>
              <a:t>aun2006372453</a:t>
            </a:r>
            <a:endParaRPr lang="cs-CZ" sz="1700" dirty="0"/>
          </a:p>
          <a:p>
            <a:r>
              <a:rPr lang="cs-CZ" sz="1700" dirty="0"/>
              <a:t>245 10  </a:t>
            </a:r>
            <a:r>
              <a:rPr lang="cs-CZ" sz="1700" dirty="0" smtClean="0"/>
              <a:t>	|</a:t>
            </a:r>
            <a:r>
              <a:rPr lang="cs-CZ" sz="1700" dirty="0"/>
              <a:t>a </a:t>
            </a:r>
            <a:r>
              <a:rPr lang="cs-CZ" sz="1700" dirty="0" err="1"/>
              <a:t>Politeia</a:t>
            </a:r>
            <a:r>
              <a:rPr lang="cs-CZ" sz="1700" dirty="0"/>
              <a:t> = |b Der </a:t>
            </a:r>
            <a:r>
              <a:rPr lang="cs-CZ" sz="1700" dirty="0" err="1"/>
              <a:t>Staat</a:t>
            </a:r>
            <a:r>
              <a:rPr lang="cs-CZ" sz="1700" dirty="0"/>
              <a:t> / |c Platon ; </a:t>
            </a:r>
            <a:r>
              <a:rPr lang="cs-CZ" sz="1700" dirty="0" err="1"/>
              <a:t>bearbeitet</a:t>
            </a:r>
            <a:r>
              <a:rPr lang="cs-CZ" sz="1700" dirty="0"/>
              <a:t> von Dietrich Kurz ; </a:t>
            </a:r>
            <a:r>
              <a:rPr lang="cs-CZ" sz="1700" dirty="0" err="1"/>
              <a:t>griechischer</a:t>
            </a:r>
            <a:r>
              <a:rPr lang="cs-CZ" sz="1700" dirty="0"/>
              <a:t> Text </a:t>
            </a:r>
            <a:r>
              <a:rPr lang="cs-CZ" sz="1700" dirty="0" smtClean="0"/>
              <a:t>	von </a:t>
            </a:r>
            <a:r>
              <a:rPr lang="cs-CZ" sz="1700" dirty="0" err="1"/>
              <a:t>Émile</a:t>
            </a:r>
            <a:r>
              <a:rPr lang="cs-CZ" sz="1700" dirty="0"/>
              <a:t> </a:t>
            </a:r>
            <a:r>
              <a:rPr lang="cs-CZ" sz="1700" dirty="0" err="1" smtClean="0"/>
              <a:t>Chambry</a:t>
            </a:r>
            <a:r>
              <a:rPr lang="cs-CZ" sz="1700" dirty="0" smtClean="0"/>
              <a:t> </a:t>
            </a:r>
            <a:r>
              <a:rPr lang="cs-CZ" sz="1700" dirty="0"/>
              <a:t>; </a:t>
            </a:r>
            <a:r>
              <a:rPr lang="cs-CZ" sz="1700" dirty="0" err="1"/>
              <a:t>deutsche</a:t>
            </a:r>
            <a:r>
              <a:rPr lang="cs-CZ" sz="1700" dirty="0"/>
              <a:t> </a:t>
            </a:r>
            <a:r>
              <a:rPr lang="cs-CZ" sz="1700" dirty="0" err="1"/>
              <a:t>Übersetzung</a:t>
            </a:r>
            <a:r>
              <a:rPr lang="cs-CZ" sz="1700" dirty="0"/>
              <a:t> von Friedrich </a:t>
            </a:r>
            <a:r>
              <a:rPr lang="cs-CZ" sz="1700" dirty="0" err="1"/>
              <a:t>Schleiermacher</a:t>
            </a:r>
            <a:endParaRPr lang="cs-CZ" sz="1700" dirty="0"/>
          </a:p>
          <a:p>
            <a:r>
              <a:rPr lang="cs-CZ" sz="1700" dirty="0"/>
              <a:t>246 31  </a:t>
            </a:r>
            <a:r>
              <a:rPr lang="cs-CZ" sz="1700" dirty="0" smtClean="0"/>
              <a:t>	|</a:t>
            </a:r>
            <a:r>
              <a:rPr lang="cs-CZ" sz="1700" dirty="0"/>
              <a:t>a </a:t>
            </a:r>
            <a:r>
              <a:rPr lang="cs-CZ" sz="1700" dirty="0" err="1"/>
              <a:t>Staat</a:t>
            </a:r>
            <a:endParaRPr lang="cs-CZ" sz="1700" dirty="0"/>
          </a:p>
          <a:p>
            <a:r>
              <a:rPr lang="cs-CZ" sz="1700" dirty="0"/>
              <a:t>250 </a:t>
            </a:r>
            <a:r>
              <a:rPr lang="cs-CZ" sz="1700" dirty="0" smtClean="0"/>
              <a:t>## </a:t>
            </a:r>
            <a:r>
              <a:rPr lang="cs-CZ" sz="1700" dirty="0"/>
              <a:t>	|a 2., </a:t>
            </a:r>
            <a:r>
              <a:rPr lang="cs-CZ" sz="1700" dirty="0" err="1"/>
              <a:t>unveränderte</a:t>
            </a:r>
            <a:r>
              <a:rPr lang="cs-CZ" sz="1700" dirty="0"/>
              <a:t> </a:t>
            </a:r>
            <a:r>
              <a:rPr lang="cs-CZ" sz="1700" dirty="0" err="1"/>
              <a:t>Auflage</a:t>
            </a:r>
            <a:endParaRPr lang="cs-CZ" sz="1700" dirty="0"/>
          </a:p>
          <a:p>
            <a:r>
              <a:rPr lang="cs-CZ" sz="1700" dirty="0"/>
              <a:t>264 #1	|a Darmstadt : |b </a:t>
            </a:r>
            <a:r>
              <a:rPr lang="cs-CZ" sz="1700" dirty="0" err="1"/>
              <a:t>Wissenschaftliche</a:t>
            </a:r>
            <a:r>
              <a:rPr lang="cs-CZ" sz="1700" dirty="0"/>
              <a:t> </a:t>
            </a:r>
            <a:r>
              <a:rPr lang="cs-CZ" sz="1700" dirty="0" err="1"/>
              <a:t>Buchgesellschaft</a:t>
            </a:r>
            <a:r>
              <a:rPr lang="cs-CZ" sz="1700" dirty="0"/>
              <a:t>, |c 1990</a:t>
            </a:r>
          </a:p>
          <a:p>
            <a:r>
              <a:rPr lang="cs-CZ" sz="1700" dirty="0"/>
              <a:t>264 #4	|c </a:t>
            </a:r>
            <a:r>
              <a:rPr lang="cs-CZ" sz="1700" dirty="0" smtClean="0"/>
              <a:t>©1971</a:t>
            </a:r>
            <a:endParaRPr lang="cs-CZ" sz="1700" dirty="0"/>
          </a:p>
          <a:p>
            <a:r>
              <a:rPr lang="cs-CZ" sz="1700" dirty="0"/>
              <a:t>300 </a:t>
            </a:r>
            <a:r>
              <a:rPr lang="cs-CZ" sz="1700" dirty="0" smtClean="0"/>
              <a:t>##  </a:t>
            </a:r>
            <a:r>
              <a:rPr lang="cs-CZ" sz="1700" dirty="0"/>
              <a:t>	|a </a:t>
            </a:r>
            <a:r>
              <a:rPr lang="cs-CZ" sz="1700" dirty="0" err="1"/>
              <a:t>xiv</a:t>
            </a:r>
            <a:r>
              <a:rPr lang="cs-CZ" sz="1700" dirty="0"/>
              <a:t>, 875 stran ; |c 20 cm</a:t>
            </a:r>
          </a:p>
          <a:p>
            <a:r>
              <a:rPr lang="cs-CZ" sz="1700" dirty="0"/>
              <a:t>336 </a:t>
            </a:r>
            <a:r>
              <a:rPr lang="cs-CZ" sz="1700" dirty="0" smtClean="0"/>
              <a:t>##  </a:t>
            </a:r>
            <a:r>
              <a:rPr lang="cs-CZ" sz="1700" dirty="0"/>
              <a:t>	|a text |b </a:t>
            </a:r>
            <a:r>
              <a:rPr lang="cs-CZ" sz="1700" dirty="0" err="1"/>
              <a:t>txt</a:t>
            </a:r>
            <a:r>
              <a:rPr lang="cs-CZ" sz="1700" dirty="0"/>
              <a:t> |2 </a:t>
            </a:r>
            <a:r>
              <a:rPr lang="cs-CZ" sz="1700" dirty="0" err="1"/>
              <a:t>rdacontent</a:t>
            </a:r>
            <a:endParaRPr lang="cs-CZ" sz="1700" dirty="0"/>
          </a:p>
          <a:p>
            <a:r>
              <a:rPr lang="cs-CZ" sz="1700" dirty="0"/>
              <a:t>337 </a:t>
            </a:r>
            <a:r>
              <a:rPr lang="cs-CZ" sz="1700" dirty="0" smtClean="0"/>
              <a:t>##  </a:t>
            </a:r>
            <a:r>
              <a:rPr lang="cs-CZ" sz="1700" dirty="0"/>
              <a:t>	|a bez média |b n |2 </a:t>
            </a:r>
            <a:r>
              <a:rPr lang="cs-CZ" sz="1700" dirty="0" err="1"/>
              <a:t>rdamedia</a:t>
            </a:r>
            <a:endParaRPr lang="cs-CZ" sz="1700" dirty="0"/>
          </a:p>
          <a:p>
            <a:r>
              <a:rPr lang="cs-CZ" sz="1700" dirty="0"/>
              <a:t>338 </a:t>
            </a:r>
            <a:r>
              <a:rPr lang="cs-CZ" sz="1700" dirty="0" smtClean="0"/>
              <a:t>##  </a:t>
            </a:r>
            <a:r>
              <a:rPr lang="cs-CZ" sz="1700" dirty="0"/>
              <a:t>	|a svazek |b </a:t>
            </a:r>
            <a:r>
              <a:rPr lang="cs-CZ" sz="1700" dirty="0" err="1"/>
              <a:t>nc</a:t>
            </a:r>
            <a:r>
              <a:rPr lang="cs-CZ" sz="1700" dirty="0"/>
              <a:t> |2 </a:t>
            </a:r>
            <a:r>
              <a:rPr lang="cs-CZ" sz="1700" dirty="0" err="1"/>
              <a:t>rdacarrier</a:t>
            </a:r>
            <a:endParaRPr lang="cs-CZ" sz="1700" dirty="0"/>
          </a:p>
          <a:p>
            <a:r>
              <a:rPr lang="cs-CZ" sz="1700" dirty="0"/>
              <a:t>490 1#  </a:t>
            </a:r>
            <a:r>
              <a:rPr lang="cs-CZ" sz="1700" dirty="0" smtClean="0"/>
              <a:t>	|</a:t>
            </a:r>
            <a:r>
              <a:rPr lang="cs-CZ" sz="1700" dirty="0"/>
              <a:t>a </a:t>
            </a:r>
            <a:r>
              <a:rPr lang="cs-CZ" sz="1700" dirty="0" err="1"/>
              <a:t>Werke</a:t>
            </a:r>
            <a:r>
              <a:rPr lang="cs-CZ" sz="1700" dirty="0"/>
              <a:t> in </a:t>
            </a:r>
            <a:r>
              <a:rPr lang="cs-CZ" sz="1700" dirty="0" err="1"/>
              <a:t>acht</a:t>
            </a:r>
            <a:r>
              <a:rPr lang="cs-CZ" sz="1700" dirty="0"/>
              <a:t> </a:t>
            </a:r>
            <a:r>
              <a:rPr lang="cs-CZ" sz="1700" dirty="0" err="1"/>
              <a:t>Bänden</a:t>
            </a:r>
            <a:r>
              <a:rPr lang="cs-CZ" sz="1700" dirty="0"/>
              <a:t> </a:t>
            </a:r>
            <a:r>
              <a:rPr lang="cs-CZ" sz="1700" dirty="0" err="1"/>
              <a:t>griechisch</a:t>
            </a:r>
            <a:r>
              <a:rPr lang="cs-CZ" sz="1700" dirty="0"/>
              <a:t> </a:t>
            </a:r>
            <a:r>
              <a:rPr lang="cs-CZ" sz="1700" dirty="0" err="1"/>
              <a:t>und</a:t>
            </a:r>
            <a:r>
              <a:rPr lang="cs-CZ" sz="1700" dirty="0"/>
              <a:t> </a:t>
            </a:r>
            <a:r>
              <a:rPr lang="cs-CZ" sz="1700" dirty="0" err="1"/>
              <a:t>deutsch</a:t>
            </a:r>
            <a:r>
              <a:rPr lang="cs-CZ" sz="1700" dirty="0"/>
              <a:t> / Platon ; |v </a:t>
            </a:r>
            <a:r>
              <a:rPr lang="cs-CZ" sz="1700" dirty="0" err="1"/>
              <a:t>Bd</a:t>
            </a:r>
            <a:r>
              <a:rPr lang="cs-CZ" sz="1700" dirty="0"/>
              <a:t>. 4</a:t>
            </a:r>
          </a:p>
          <a:p>
            <a:r>
              <a:rPr lang="cs-CZ" sz="1700" dirty="0"/>
              <a:t>500  </a:t>
            </a:r>
            <a:r>
              <a:rPr lang="cs-CZ" sz="1700" dirty="0" smtClean="0"/>
              <a:t>## </a:t>
            </a:r>
            <a:r>
              <a:rPr lang="cs-CZ" sz="1700" dirty="0"/>
              <a:t>	|a Se souběžným textem řeckým a německým</a:t>
            </a:r>
          </a:p>
          <a:p>
            <a:r>
              <a:rPr lang="cs-CZ" sz="1700" dirty="0"/>
              <a:t>700 1# 	|a Kurz, Dietrich, |d 1942- |7 </a:t>
            </a:r>
            <a:r>
              <a:rPr lang="cs-CZ" sz="1700" dirty="0" err="1"/>
              <a:t>xx0177765</a:t>
            </a:r>
            <a:r>
              <a:rPr lang="cs-CZ" sz="1700" dirty="0"/>
              <a:t> |4 </a:t>
            </a:r>
            <a:r>
              <a:rPr lang="cs-CZ" sz="1700" dirty="0" err="1"/>
              <a:t>edt</a:t>
            </a:r>
            <a:endParaRPr lang="cs-CZ" sz="1700" dirty="0"/>
          </a:p>
          <a:p>
            <a:r>
              <a:rPr lang="cs-CZ" sz="1700" dirty="0"/>
              <a:t>700 1# 	|a </a:t>
            </a:r>
            <a:r>
              <a:rPr lang="cs-CZ" sz="1700" dirty="0" err="1"/>
              <a:t>Chambry</a:t>
            </a:r>
            <a:r>
              <a:rPr lang="cs-CZ" sz="1700" dirty="0"/>
              <a:t>, </a:t>
            </a:r>
            <a:r>
              <a:rPr lang="cs-CZ" sz="1700" dirty="0" err="1"/>
              <a:t>Émile</a:t>
            </a:r>
            <a:r>
              <a:rPr lang="cs-CZ" sz="1700" dirty="0"/>
              <a:t>, |d 1864-1938 |7 </a:t>
            </a:r>
            <a:r>
              <a:rPr lang="cs-CZ" sz="1700" dirty="0" err="1"/>
              <a:t>jx20041006005</a:t>
            </a:r>
            <a:r>
              <a:rPr lang="cs-CZ" sz="1700" dirty="0"/>
              <a:t> |4 </a:t>
            </a:r>
            <a:r>
              <a:rPr lang="cs-CZ" sz="1700" dirty="0" err="1"/>
              <a:t>edt</a:t>
            </a:r>
            <a:endParaRPr lang="cs-CZ" sz="1700" dirty="0"/>
          </a:p>
          <a:p>
            <a:r>
              <a:rPr lang="cs-CZ" sz="1700" dirty="0"/>
              <a:t>700 1# 	|a </a:t>
            </a:r>
            <a:r>
              <a:rPr lang="cs-CZ" sz="1700" dirty="0" err="1"/>
              <a:t>Schleiermacher</a:t>
            </a:r>
            <a:r>
              <a:rPr lang="cs-CZ" sz="1700" dirty="0"/>
              <a:t>, Friedrich, |d 1768-1834 |7 </a:t>
            </a:r>
            <a:r>
              <a:rPr lang="cs-CZ" sz="1700" dirty="0" err="1"/>
              <a:t>jn19981002116</a:t>
            </a:r>
            <a:r>
              <a:rPr lang="cs-CZ" sz="1700" dirty="0"/>
              <a:t> |4 </a:t>
            </a:r>
            <a:r>
              <a:rPr lang="cs-CZ" sz="1700" dirty="0" err="1"/>
              <a:t>trl</a:t>
            </a:r>
            <a:endParaRPr lang="cs-CZ" sz="1700" dirty="0"/>
          </a:p>
          <a:p>
            <a:r>
              <a:rPr lang="cs-CZ" sz="1700" dirty="0"/>
              <a:t>800 0#  	</a:t>
            </a:r>
            <a:r>
              <a:rPr lang="cs-CZ" sz="1700" dirty="0" smtClean="0"/>
              <a:t>|</a:t>
            </a:r>
            <a:r>
              <a:rPr lang="cs-CZ" sz="1700" dirty="0"/>
              <a:t>a Platón, |d 427 př. Kr.-347 př. Kr. |t </a:t>
            </a:r>
            <a:r>
              <a:rPr lang="cs-CZ" sz="1700" dirty="0" err="1"/>
              <a:t>Werke</a:t>
            </a:r>
            <a:r>
              <a:rPr lang="cs-CZ" sz="1700" dirty="0"/>
              <a:t> in </a:t>
            </a:r>
            <a:r>
              <a:rPr lang="cs-CZ" sz="1700" dirty="0" err="1"/>
              <a:t>acht</a:t>
            </a:r>
            <a:r>
              <a:rPr lang="cs-CZ" sz="1700" dirty="0"/>
              <a:t> </a:t>
            </a:r>
            <a:r>
              <a:rPr lang="cs-CZ" sz="1700" dirty="0" err="1"/>
              <a:t>Bänden</a:t>
            </a:r>
            <a:r>
              <a:rPr lang="cs-CZ" sz="1700" dirty="0"/>
              <a:t> </a:t>
            </a:r>
            <a:r>
              <a:rPr lang="cs-CZ" sz="1700" dirty="0" err="1"/>
              <a:t>griechisch</a:t>
            </a:r>
            <a:r>
              <a:rPr lang="cs-CZ" sz="1700" dirty="0"/>
              <a:t> </a:t>
            </a:r>
            <a:r>
              <a:rPr lang="cs-CZ" sz="1700" dirty="0" err="1"/>
              <a:t>und</a:t>
            </a:r>
            <a:r>
              <a:rPr lang="cs-CZ" sz="1700" dirty="0"/>
              <a:t> </a:t>
            </a:r>
            <a:r>
              <a:rPr lang="cs-CZ" sz="1700" dirty="0" err="1"/>
              <a:t>deutsch</a:t>
            </a:r>
            <a:endParaRPr lang="cs-CZ" sz="1700" dirty="0"/>
          </a:p>
          <a:p>
            <a:r>
              <a:rPr lang="cs-CZ" sz="1700" dirty="0"/>
              <a:t>910 </a:t>
            </a:r>
            <a:r>
              <a:rPr lang="cs-CZ" sz="1700" dirty="0" smtClean="0"/>
              <a:t>1#  </a:t>
            </a:r>
            <a:r>
              <a:rPr lang="cs-CZ" sz="1700" dirty="0"/>
              <a:t>	|a </a:t>
            </a:r>
            <a:r>
              <a:rPr lang="cs-CZ" sz="1700" dirty="0" err="1"/>
              <a:t>ABA001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6221124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 ke studiu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http://www.nkp.cz/o-knihovne/odborne-cinnosti/zpracovani-fondu/katalogizacni-politika/rda</a:t>
            </a: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Případy použití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 smtClean="0"/>
              <a:t>identifikace díla v dokumentu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identifikace příbuzných děl, navazujících děl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složitější případy: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dokument </a:t>
            </a:r>
            <a:r>
              <a:rPr lang="cs-CZ" altLang="cs-CZ" sz="2400" dirty="0"/>
              <a:t>obsahuje několik děl bez společného názvu od různých autorů - přítisk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dokument obsahuje několik děl bez společného názvu od jednoho autora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dokument obsahuje několik děl se společným názvem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dílo je modifikací jiného díla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dokument se skládá z díla a jeho komentáře - pozor na titulní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130 a 730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anonymní díla - posvátné knihy, anonymní díla před rokem 1500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130 0# $</a:t>
            </a:r>
            <a:r>
              <a:rPr lang="cs-CZ" altLang="cs-CZ" dirty="0" err="1"/>
              <a:t>aBible</a:t>
            </a:r>
            <a:r>
              <a:rPr lang="cs-CZ" altLang="cs-CZ" dirty="0" smtClean="0"/>
              <a:t>.$</a:t>
            </a:r>
            <a:r>
              <a:rPr lang="cs-CZ" altLang="cs-CZ" dirty="0" err="1"/>
              <a:t>pEvangelium</a:t>
            </a:r>
            <a:r>
              <a:rPr lang="cs-CZ" altLang="cs-CZ" dirty="0"/>
              <a:t> Lukášovo.$</a:t>
            </a:r>
            <a:r>
              <a:rPr lang="cs-CZ" altLang="cs-CZ" dirty="0" err="1"/>
              <a:t>lČesky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245 10 $</a:t>
            </a:r>
            <a:r>
              <a:rPr lang="cs-CZ" altLang="cs-CZ" dirty="0" err="1"/>
              <a:t>aEvangelium</a:t>
            </a:r>
            <a:r>
              <a:rPr lang="cs-CZ" altLang="cs-CZ" dirty="0"/>
              <a:t> podle Lukáše a Žalmy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730 02 $</a:t>
            </a:r>
            <a:r>
              <a:rPr lang="cs-CZ" altLang="cs-CZ" dirty="0" err="1"/>
              <a:t>aBible</a:t>
            </a:r>
            <a:r>
              <a:rPr lang="cs-CZ" altLang="cs-CZ" dirty="0" smtClean="0"/>
              <a:t>.$</a:t>
            </a:r>
            <a:r>
              <a:rPr lang="cs-CZ" altLang="cs-CZ" dirty="0" err="1"/>
              <a:t>pŽalmy</a:t>
            </a:r>
            <a:r>
              <a:rPr lang="cs-CZ" altLang="cs-CZ" dirty="0"/>
              <a:t>.$</a:t>
            </a:r>
            <a:r>
              <a:rPr lang="cs-CZ" altLang="cs-CZ" dirty="0" err="1"/>
              <a:t>lČesky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Několik děl od různých autorů bez společného názvu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pokud možno uvést ve vedlejším záhlaví název ve </a:t>
            </a:r>
            <a:r>
              <a:rPr lang="cs-CZ" altLang="cs-CZ" sz="2800" dirty="0" smtClean="0"/>
              <a:t>formě - preferovaný název díla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245 </a:t>
            </a:r>
            <a:r>
              <a:rPr lang="cs-CZ" altLang="cs-CZ" sz="2800" dirty="0"/>
              <a:t>0</a:t>
            </a:r>
            <a:r>
              <a:rPr lang="cs-CZ" altLang="cs-CZ" sz="2800" dirty="0" smtClean="0"/>
              <a:t>0 </a:t>
            </a:r>
            <a:r>
              <a:rPr lang="cs-CZ" altLang="cs-CZ" sz="2800" dirty="0"/>
              <a:t>$</a:t>
            </a:r>
            <a:r>
              <a:rPr lang="cs-CZ" altLang="cs-CZ" sz="2800" dirty="0" err="1"/>
              <a:t>aIn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the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mists</a:t>
            </a:r>
            <a:r>
              <a:rPr lang="cs-CZ" altLang="cs-CZ" sz="2800" dirty="0"/>
              <a:t> /$</a:t>
            </a:r>
            <a:r>
              <a:rPr lang="cs-CZ" altLang="cs-CZ" sz="2800" dirty="0" err="1"/>
              <a:t>cLeoš</a:t>
            </a:r>
            <a:r>
              <a:rPr lang="cs-CZ" altLang="cs-CZ" sz="2800" dirty="0"/>
              <a:t> Janáček.  </a:t>
            </a:r>
            <a:r>
              <a:rPr lang="cs-CZ" altLang="cs-CZ" sz="2800" dirty="0" err="1"/>
              <a:t>Three</a:t>
            </a:r>
            <a:r>
              <a:rPr lang="cs-CZ" altLang="cs-CZ" sz="2800" dirty="0"/>
              <a:t> Czech </a:t>
            </a:r>
            <a:r>
              <a:rPr lang="cs-CZ" altLang="cs-CZ" sz="2800" dirty="0" err="1"/>
              <a:t>dances</a:t>
            </a:r>
            <a:r>
              <a:rPr lang="cs-CZ" altLang="cs-CZ" sz="2800" dirty="0"/>
              <a:t> / Bohuslav Martinů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700 12 $</a:t>
            </a:r>
            <a:r>
              <a:rPr lang="cs-CZ" altLang="cs-CZ" sz="2800" dirty="0" err="1" smtClean="0"/>
              <a:t>aJanáček</a:t>
            </a:r>
            <a:r>
              <a:rPr lang="cs-CZ" altLang="cs-CZ" sz="2800" dirty="0" smtClean="0"/>
              <a:t>, Leoš, $d1854-1928. $</a:t>
            </a:r>
            <a:r>
              <a:rPr lang="cs-CZ" altLang="cs-CZ" sz="2800" dirty="0" err="1" smtClean="0"/>
              <a:t>tV</a:t>
            </a:r>
            <a:r>
              <a:rPr lang="cs-CZ" altLang="cs-CZ" sz="2800" dirty="0" smtClean="0"/>
              <a:t> mlhách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700 </a:t>
            </a:r>
            <a:r>
              <a:rPr lang="cs-CZ" altLang="cs-CZ" sz="2800" dirty="0"/>
              <a:t>1</a:t>
            </a:r>
            <a:r>
              <a:rPr lang="cs-CZ" altLang="cs-CZ" sz="2800" dirty="0">
                <a:solidFill>
                  <a:srgbClr val="FF3300"/>
                </a:solidFill>
              </a:rPr>
              <a:t>2</a:t>
            </a:r>
            <a:r>
              <a:rPr lang="cs-CZ" altLang="cs-CZ" sz="2800" dirty="0"/>
              <a:t> $</a:t>
            </a:r>
            <a:r>
              <a:rPr lang="cs-CZ" altLang="cs-CZ" sz="2800" dirty="0" err="1"/>
              <a:t>aMartinů</a:t>
            </a:r>
            <a:r>
              <a:rPr lang="cs-CZ" altLang="cs-CZ" sz="2800" dirty="0"/>
              <a:t>, Bohuslav,$d1890-1959.$tDanses </a:t>
            </a:r>
            <a:r>
              <a:rPr lang="cs-CZ" altLang="cs-CZ" sz="2800" dirty="0" err="1"/>
              <a:t>tcheques</a:t>
            </a:r>
            <a:r>
              <a:rPr lang="cs-CZ" altLang="cs-CZ" sz="2800" dirty="0"/>
              <a:t>,$</a:t>
            </a:r>
            <a:r>
              <a:rPr lang="cs-CZ" altLang="cs-CZ" sz="2800" dirty="0" err="1"/>
              <a:t>mklavír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740 02 $</a:t>
            </a:r>
            <a:r>
              <a:rPr lang="cs-CZ" altLang="cs-CZ" sz="2800" dirty="0" err="1"/>
              <a:t>aThree</a:t>
            </a:r>
            <a:r>
              <a:rPr lang="cs-CZ" altLang="cs-CZ" sz="2800" dirty="0"/>
              <a:t> Czech </a:t>
            </a:r>
            <a:r>
              <a:rPr lang="cs-CZ" altLang="cs-CZ" sz="2800" dirty="0" err="1"/>
              <a:t>dances</a:t>
            </a: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1811</Words>
  <Application>Microsoft Office PowerPoint</Application>
  <PresentationFormat>Předvádění na obrazovce (4:3)</PresentationFormat>
  <Paragraphs>534</Paragraphs>
  <Slides>69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4" baseType="lpstr">
      <vt:lpstr>Arial</vt:lpstr>
      <vt:lpstr>Symbol</vt:lpstr>
      <vt:lpstr>Times New Roman</vt:lpstr>
      <vt:lpstr>Výchozí návrh</vt:lpstr>
      <vt:lpstr>Organizační diagram</vt:lpstr>
      <vt:lpstr>Identifikace díla a vztahů díla s ostatními entitami podle katalogizačních pravidel</vt:lpstr>
      <vt:lpstr>Selekční údaje</vt:lpstr>
      <vt:lpstr>Preferovaný název díla</vt:lpstr>
      <vt:lpstr>Pole v M21</vt:lpstr>
      <vt:lpstr>Prezentace aplikace PowerPoint</vt:lpstr>
      <vt:lpstr>Prezentace aplikace PowerPoint</vt:lpstr>
      <vt:lpstr>Případy použití</vt:lpstr>
      <vt:lpstr>130 a 730</vt:lpstr>
      <vt:lpstr>Několik děl od různých autorů bez společného názvu</vt:lpstr>
      <vt:lpstr>Několik děl od jednoho autora bez společného názvu</vt:lpstr>
      <vt:lpstr>Několik děl se společným názvem</vt:lpstr>
      <vt:lpstr>Dílo je modifikací jiného díla</vt:lpstr>
      <vt:lpstr>Dílo a jeho komentář</vt:lpstr>
      <vt:lpstr>Dílo a jeho komentář</vt:lpstr>
      <vt:lpstr>Edice - pole 490 a 8XX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Preferované názvy díla - jak je vytvořit</vt:lpstr>
      <vt:lpstr>preferovaný název díla</vt:lpstr>
      <vt:lpstr>Funkce preferovaného názvu díla</vt:lpstr>
      <vt:lpstr>Dělení preferovaného názvu díla</vt:lpstr>
      <vt:lpstr>Typologie pro preferovaný název díla</vt:lpstr>
      <vt:lpstr>Strukturace</vt:lpstr>
      <vt:lpstr>Hlavní x vedlejší záhlaví</vt:lpstr>
      <vt:lpstr>Preferované názvy děl</vt:lpstr>
      <vt:lpstr>Jak se vytvoří</vt:lpstr>
      <vt:lpstr>Prezentace aplikace PowerPoint</vt:lpstr>
      <vt:lpstr> Autoritní záznam pro dílo (vyjádření) s autorem  </vt:lpstr>
      <vt:lpstr>Části díla</vt:lpstr>
      <vt:lpstr>Dílo J. A. Komenského</vt:lpstr>
      <vt:lpstr>Skupinový preferovaný název díla</vt:lpstr>
      <vt:lpstr>Příklady</vt:lpstr>
      <vt:lpstr>Prezentace aplikace PowerPoint</vt:lpstr>
      <vt:lpstr>Díla před rokem 1501</vt:lpstr>
      <vt:lpstr>Anonymní díla</vt:lpstr>
      <vt:lpstr>Prezentace aplikace PowerPoint</vt:lpstr>
      <vt:lpstr>Problémy</vt:lpstr>
      <vt:lpstr>Klasická a byzantská řecká díla</vt:lpstr>
      <vt:lpstr>Indie, Čína, Mezopotámie</vt:lpstr>
      <vt:lpstr>Církevní, náboženské atd.</vt:lpstr>
      <vt:lpstr>Posvátné knihy</vt:lpstr>
      <vt:lpstr>Prezentace aplikace PowerPoint</vt:lpstr>
      <vt:lpstr>Liturgická díla</vt:lpstr>
      <vt:lpstr>Prezentace aplikace PowerPoint</vt:lpstr>
      <vt:lpstr>Ostatní církve</vt:lpstr>
      <vt:lpstr>Oficiální dokumenty papeže</vt:lpstr>
      <vt:lpstr>Prezentace aplikace PowerPoint</vt:lpstr>
      <vt:lpstr>Zákony</vt:lpstr>
      <vt:lpstr>Prezentace aplikace PowerPoint</vt:lpstr>
      <vt:lpstr>Hudební díla</vt:lpstr>
      <vt:lpstr>Členění</vt:lpstr>
      <vt:lpstr>Tvorba</vt:lpstr>
      <vt:lpstr>Distinktivní</vt:lpstr>
      <vt:lpstr>Názvy s typovým označením</vt:lpstr>
      <vt:lpstr>Doplňky k vstupnímu prvku</vt:lpstr>
      <vt:lpstr>Části díla</vt:lpstr>
      <vt:lpstr>Prezentace aplikace PowerPoint</vt:lpstr>
      <vt:lpstr>Prezentace aplikace PowerPoint</vt:lpstr>
      <vt:lpstr>Skupinové názvy</vt:lpstr>
      <vt:lpstr>Příklady</vt:lpstr>
      <vt:lpstr>Doplňky k ind. i skup. názvům</vt:lpstr>
      <vt:lpstr>Prezentace aplikace PowerPoint</vt:lpstr>
      <vt:lpstr>Prezentace aplikace PowerPoint</vt:lpstr>
      <vt:lpstr>Prezentace aplikace PowerPoint</vt:lpstr>
      <vt:lpstr>Prezentace aplikace PowerPoint</vt:lpstr>
      <vt:lpstr>Literatura ke studiu</vt:lpstr>
    </vt:vector>
  </TitlesOfParts>
  <Company>Drobik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záhlaví typu  jméno-název</dc:title>
  <dc:creator>B+T</dc:creator>
  <cp:lastModifiedBy>FFUK</cp:lastModifiedBy>
  <cp:revision>139</cp:revision>
  <dcterms:created xsi:type="dcterms:W3CDTF">2002-10-10T20:47:32Z</dcterms:created>
  <dcterms:modified xsi:type="dcterms:W3CDTF">2020-04-29T08:20:51Z</dcterms:modified>
</cp:coreProperties>
</file>