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1"/>
  </p:notesMasterIdLst>
  <p:sldIdLst>
    <p:sldId id="256" r:id="rId2"/>
    <p:sldId id="257" r:id="rId3"/>
    <p:sldId id="269" r:id="rId4"/>
    <p:sldId id="270" r:id="rId5"/>
    <p:sldId id="271" r:id="rId6"/>
    <p:sldId id="272" r:id="rId7"/>
    <p:sldId id="274" r:id="rId8"/>
    <p:sldId id="275" r:id="rId9"/>
    <p:sldId id="285" r:id="rId10"/>
    <p:sldId id="273" r:id="rId11"/>
    <p:sldId id="261" r:id="rId12"/>
    <p:sldId id="276" r:id="rId13"/>
    <p:sldId id="277" r:id="rId14"/>
    <p:sldId id="278" r:id="rId15"/>
    <p:sldId id="292" r:id="rId16"/>
    <p:sldId id="279" r:id="rId17"/>
    <p:sldId id="280" r:id="rId18"/>
    <p:sldId id="265" r:id="rId19"/>
    <p:sldId id="264" r:id="rId20"/>
    <p:sldId id="281" r:id="rId21"/>
    <p:sldId id="282" r:id="rId22"/>
    <p:sldId id="283" r:id="rId23"/>
    <p:sldId id="284" r:id="rId24"/>
    <p:sldId id="287" r:id="rId25"/>
    <p:sldId id="288" r:id="rId26"/>
    <p:sldId id="289" r:id="rId27"/>
    <p:sldId id="290" r:id="rId28"/>
    <p:sldId id="291" r:id="rId29"/>
    <p:sldId id="286" r:id="rId30"/>
  </p:sldIdLst>
  <p:sldSz cx="9144000" cy="6858000" type="screen4x3"/>
  <p:notesSz cx="7099300" cy="10234613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61" autoAdjust="0"/>
    <p:restoredTop sz="90929"/>
  </p:normalViewPr>
  <p:slideViewPr>
    <p:cSldViewPr>
      <p:cViewPr varScale="1">
        <p:scale>
          <a:sx n="88" d="100"/>
          <a:sy n="88" d="100"/>
        </p:scale>
        <p:origin x="134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1932" y="-7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 smtClean="0"/>
            </a:lvl1pPr>
          </a:lstStyle>
          <a:p>
            <a:pPr>
              <a:defRPr/>
            </a:pPr>
            <a:fld id="{2D3C7431-F367-4F9A-9EEA-947931586B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94819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isk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19875"/>
            <a:ext cx="14097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/>
            </a:lvl1pPr>
          </a:lstStyle>
          <a:p>
            <a:pPr>
              <a:defRPr/>
            </a:pPr>
            <a:fld id="{598107BF-C37D-4962-AF77-7F5D63F3F5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371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891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858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8580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4308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541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050257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0" y="1371600"/>
            <a:ext cx="4495800" cy="5486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495800" cy="5486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7598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4503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3076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0027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982039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297288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Font typeface="Wingdings" panose="05000000000000000000" pitchFamily="2" charset="2"/>
        <a:buChar char="¯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Font typeface="Wingdings" panose="05000000000000000000" pitchFamily="2" charset="2"/>
        <a:buChar char="¯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kp.cz/o-knihovne/odborne-cinnosti/zpracovani-fondu/katalogizacni-politika/rd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4324" y="2301876"/>
            <a:ext cx="7772400" cy="1143000"/>
          </a:xfrm>
        </p:spPr>
        <p:txBody>
          <a:bodyPr/>
          <a:lstStyle/>
          <a:p>
            <a:r>
              <a:rPr lang="cs-CZ" altLang="cs-CZ" dirty="0" smtClean="0"/>
              <a:t>Personální autority</a:t>
            </a:r>
          </a:p>
        </p:txBody>
      </p:sp>
      <p:pic>
        <p:nvPicPr>
          <p:cNvPr id="3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614738"/>
            <a:ext cx="364013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2"/>
          <p:cNvSpPr>
            <a:spLocks noChangeArrowheads="1"/>
          </p:cNvSpPr>
          <p:nvPr/>
        </p:nvSpPr>
        <p:spPr bwMode="auto">
          <a:xfrm>
            <a:off x="528638" y="4721225"/>
            <a:ext cx="82391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1400" dirty="0"/>
              <a:t>Evropský sociální fond</a:t>
            </a:r>
          </a:p>
          <a:p>
            <a:r>
              <a:rPr lang="cs-CZ" altLang="cs-CZ" sz="1400" dirty="0"/>
              <a:t>Praha &amp; EU: Investujeme do vaší budoucnosti</a:t>
            </a:r>
          </a:p>
          <a:p>
            <a:endParaRPr lang="cs-CZ" altLang="cs-CZ" sz="1400" dirty="0"/>
          </a:p>
          <a:p>
            <a:r>
              <a:rPr lang="cs-CZ" altLang="cs-CZ" sz="1400" dirty="0"/>
              <a:t>Tvorba tohoto kurzu byla financována z Evropského sociálního fondu prostřednictvím Operačního programu Praha </a:t>
            </a:r>
            <a:r>
              <a:rPr lang="cs-CZ" altLang="cs-CZ" sz="1400" dirty="0" smtClean="0"/>
              <a:t>Adaptabilita </a:t>
            </a:r>
            <a:r>
              <a:rPr lang="cs-CZ" altLang="cs-CZ" sz="1400" dirty="0"/>
              <a:t>a z rozpočtu Hlavního města Prahy.</a:t>
            </a:r>
          </a:p>
          <a:p>
            <a:endParaRPr lang="cs-CZ" altLang="cs-CZ" sz="1400" dirty="0"/>
          </a:p>
          <a:p>
            <a:r>
              <a:rPr lang="cs-CZ" altLang="cs-CZ" sz="1400" dirty="0"/>
              <a:t>Název projektu: Modernizace bakalářského programu Informační studia a knihovnictví na Filozofické fakultě Univerzity Karlovy v Praze, registrační číslo: CZ.2.17/3.1.00/36231.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Struktura jména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Vstupní prvek (pořadatel záhlaví)</a:t>
            </a:r>
          </a:p>
          <a:p>
            <a:r>
              <a:rPr lang="cs-CZ" altLang="cs-CZ" smtClean="0"/>
              <a:t>Další část jména</a:t>
            </a:r>
          </a:p>
          <a:p>
            <a:r>
              <a:rPr lang="cs-CZ" altLang="cs-CZ" smtClean="0"/>
              <a:t>Doplňky ke jménu jiné než data</a:t>
            </a:r>
          </a:p>
          <a:p>
            <a:r>
              <a:rPr lang="cs-CZ" altLang="cs-CZ" smtClean="0"/>
              <a:t>Římské číslice</a:t>
            </a:r>
          </a:p>
          <a:p>
            <a:r>
              <a:rPr lang="cs-CZ" altLang="cs-CZ" smtClean="0"/>
              <a:t>Data</a:t>
            </a:r>
          </a:p>
          <a:p>
            <a:r>
              <a:rPr lang="cs-CZ" altLang="cs-CZ" smtClean="0"/>
              <a:t>popř. rozpis iniciál rodného jména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Vstupní prvek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většinou příjmení</a:t>
            </a:r>
          </a:p>
          <a:p>
            <a:r>
              <a:rPr lang="cs-CZ" altLang="cs-CZ" smtClean="0"/>
              <a:t>středověká jména, šlechtická jména</a:t>
            </a:r>
          </a:p>
          <a:p>
            <a:pPr lvl="1"/>
            <a:r>
              <a:rPr lang="cs-CZ" altLang="cs-CZ" smtClean="0"/>
              <a:t>jméno s formou příjmení</a:t>
            </a:r>
          </a:p>
          <a:p>
            <a:pPr lvl="1"/>
            <a:r>
              <a:rPr lang="cs-CZ" altLang="cs-CZ" smtClean="0"/>
              <a:t>jméno rozvité o místo původu</a:t>
            </a:r>
          </a:p>
          <a:p>
            <a:pPr lvl="1"/>
            <a:r>
              <a:rPr lang="cs-CZ" altLang="cs-CZ" smtClean="0"/>
              <a:t>šlechtické jméno, měšťané povýšení do šlechtického stavu</a:t>
            </a:r>
          </a:p>
          <a:p>
            <a:pPr lvl="1"/>
            <a:endParaRPr lang="cs-CZ" altLang="cs-CZ" smtClean="0"/>
          </a:p>
          <a:p>
            <a:r>
              <a:rPr lang="cs-CZ" altLang="cs-CZ" smtClean="0"/>
              <a:t>v MARCu</a:t>
            </a:r>
          </a:p>
          <a:p>
            <a:pPr lvl="1"/>
            <a:r>
              <a:rPr lang="cs-CZ" altLang="cs-CZ" smtClean="0"/>
              <a:t>$aVstupní prvek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Další část jména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to jsou další části, zejména křestní jméno(a) a různé předložky - sic.! různé jazyky různě</a:t>
            </a:r>
          </a:p>
          <a:p>
            <a:endParaRPr lang="cs-CZ" altLang="cs-CZ" smtClean="0"/>
          </a:p>
          <a:p>
            <a:r>
              <a:rPr lang="cs-CZ" altLang="cs-CZ" smtClean="0"/>
              <a:t>v MARCu:</a:t>
            </a:r>
          </a:p>
          <a:p>
            <a:pPr lvl="1"/>
            <a:r>
              <a:rPr lang="cs-CZ" altLang="cs-CZ" smtClean="0"/>
              <a:t>$aVstupní prvek</a:t>
            </a:r>
            <a:r>
              <a:rPr lang="cs-CZ" altLang="cs-CZ" smtClean="0">
                <a:solidFill>
                  <a:srgbClr val="FF3300"/>
                </a:solidFill>
              </a:rPr>
              <a:t>,_</a:t>
            </a:r>
            <a:r>
              <a:rPr lang="cs-CZ" altLang="cs-CZ" smtClean="0"/>
              <a:t>Další část jména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Různé jazyky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nizozemština: </a:t>
            </a:r>
          </a:p>
          <a:p>
            <a:pPr lvl="1"/>
            <a:r>
              <a:rPr lang="cs-CZ" altLang="cs-CZ" smtClean="0"/>
              <a:t>$aBeeck, Leo op de</a:t>
            </a:r>
          </a:p>
          <a:p>
            <a:pPr lvl="1"/>
            <a:r>
              <a:rPr lang="cs-CZ" altLang="cs-CZ" smtClean="0"/>
              <a:t>$aDriessche, Albert van</a:t>
            </a:r>
          </a:p>
          <a:p>
            <a:pPr lvl="1"/>
            <a:r>
              <a:rPr lang="cs-CZ" altLang="cs-CZ" smtClean="0"/>
              <a:t>$aWijngaert, Frank van den</a:t>
            </a:r>
          </a:p>
          <a:p>
            <a:r>
              <a:rPr lang="cs-CZ" altLang="cs-CZ" smtClean="0"/>
              <a:t>angličtina:</a:t>
            </a:r>
          </a:p>
          <a:p>
            <a:pPr lvl="1"/>
            <a:r>
              <a:rPr lang="cs-CZ" altLang="cs-CZ" smtClean="0"/>
              <a:t>D‘Anvers, Knightley</a:t>
            </a:r>
          </a:p>
          <a:p>
            <a:pPr lvl="1"/>
            <a:r>
              <a:rPr lang="cs-CZ" altLang="cs-CZ" smtClean="0"/>
              <a:t>De Morgan, Augustus</a:t>
            </a:r>
          </a:p>
          <a:p>
            <a:pPr lvl="1"/>
            <a:r>
              <a:rPr lang="cs-CZ" altLang="cs-CZ" smtClean="0"/>
              <a:t>Du Maurier, Daphne</a:t>
            </a:r>
          </a:p>
          <a:p>
            <a:pPr lvl="1"/>
            <a:r>
              <a:rPr lang="cs-CZ" altLang="cs-CZ" smtClean="0"/>
              <a:t>Van Buren, Martin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Různé jazyky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francouzština:</a:t>
            </a:r>
          </a:p>
          <a:p>
            <a:pPr lvl="1"/>
            <a:r>
              <a:rPr lang="cs-CZ" altLang="cs-CZ" smtClean="0"/>
              <a:t>Le Rouge, Gustave</a:t>
            </a:r>
          </a:p>
          <a:p>
            <a:pPr lvl="1"/>
            <a:r>
              <a:rPr lang="cs-CZ" altLang="cs-CZ" smtClean="0"/>
              <a:t>La Bruyere, René</a:t>
            </a:r>
          </a:p>
          <a:p>
            <a:pPr lvl="1"/>
            <a:r>
              <a:rPr lang="cs-CZ" altLang="cs-CZ" smtClean="0"/>
              <a:t>La Fontaine, Jean de</a:t>
            </a:r>
          </a:p>
          <a:p>
            <a:r>
              <a:rPr lang="cs-CZ" altLang="cs-CZ" smtClean="0"/>
              <a:t>němčina</a:t>
            </a:r>
          </a:p>
          <a:p>
            <a:pPr lvl="1"/>
            <a:r>
              <a:rPr lang="cs-CZ" altLang="cs-CZ" smtClean="0"/>
              <a:t>Am Thym, August</a:t>
            </a:r>
          </a:p>
          <a:p>
            <a:pPr lvl="1"/>
            <a:r>
              <a:rPr lang="cs-CZ" altLang="cs-CZ" smtClean="0"/>
              <a:t>Goethe, Johann Wolfgang von</a:t>
            </a:r>
          </a:p>
          <a:p>
            <a:pPr lvl="1"/>
            <a:r>
              <a:rPr lang="cs-CZ" altLang="cs-CZ" smtClean="0"/>
              <a:t>Vogelweide, Walther von der</a:t>
            </a:r>
          </a:p>
          <a:p>
            <a:pPr lvl="1"/>
            <a:r>
              <a:rPr lang="cs-CZ" altLang="cs-CZ" smtClean="0"/>
              <a:t>Vom Ende, Erich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Jména zahraničních autorek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na českém překladu uvedeno: Virginia Woolfová</a:t>
            </a:r>
          </a:p>
          <a:p>
            <a:r>
              <a:rPr lang="cs-CZ" altLang="cs-CZ" smtClean="0"/>
              <a:t>245 … $cVirginia Woolfová</a:t>
            </a:r>
          </a:p>
          <a:p>
            <a:r>
              <a:rPr lang="cs-CZ" altLang="cs-CZ" smtClean="0"/>
              <a:t>100 … $aWoolf, Virginia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Doplňky ke jménu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doplňky všeobecně se ke jménu podle pravidel dávají tehdy, když by mohlo v katalogu dojít k záměně osob se stejným jménem</a:t>
            </a:r>
          </a:p>
          <a:p>
            <a:endParaRPr lang="cs-CZ" altLang="cs-CZ" smtClean="0"/>
          </a:p>
          <a:p>
            <a:r>
              <a:rPr lang="cs-CZ" altLang="cs-CZ" smtClean="0"/>
              <a:t>sic! - české interpretace doporučují doplnit ke jménu doplněk vždy, přednost mají data narození a úmrtí před ostatními doplňky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Druhy doplňků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doplňky ke jménu jiné než data - šlechtické tituly, svatí, panovnické hodnosti, církevní hodnosti, sr., jr. - v M21 - ,$c</a:t>
            </a:r>
          </a:p>
          <a:p>
            <a:endParaRPr lang="cs-CZ" altLang="cs-CZ" smtClean="0"/>
          </a:p>
          <a:p>
            <a:r>
              <a:rPr lang="cs-CZ" altLang="cs-CZ" smtClean="0"/>
              <a:t>Př.:</a:t>
            </a:r>
          </a:p>
          <a:p>
            <a:r>
              <a:rPr lang="cs-CZ" altLang="cs-CZ" smtClean="0"/>
              <a:t>$aBismarck, Otto,$cFürst von</a:t>
            </a:r>
          </a:p>
          <a:p>
            <a:r>
              <a:rPr lang="cs-CZ" altLang="cs-CZ" smtClean="0"/>
              <a:t>$aTereza z Avily,$csvatá</a:t>
            </a:r>
          </a:p>
          <a:p>
            <a:r>
              <a:rPr lang="cs-CZ" altLang="cs-CZ" smtClean="0"/>
              <a:t>$aJan Pavel $bII.,$cpapež</a:t>
            </a:r>
          </a:p>
          <a:p>
            <a:r>
              <a:rPr lang="cs-CZ" altLang="cs-CZ" smtClean="0"/>
              <a:t>$aKarel $bIV.,$cřímský císař a český král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Životní data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1700" dirty="0" smtClean="0"/>
              <a:t>žijící osoba</a:t>
            </a:r>
          </a:p>
          <a:p>
            <a:pPr lvl="1">
              <a:lnSpc>
                <a:spcPct val="90000"/>
              </a:lnSpc>
            </a:pPr>
            <a:r>
              <a:rPr lang="cs-CZ" altLang="cs-CZ" sz="1700" dirty="0" smtClean="0"/>
              <a:t>1923- </a:t>
            </a:r>
          </a:p>
          <a:p>
            <a:pPr>
              <a:lnSpc>
                <a:spcPct val="90000"/>
              </a:lnSpc>
            </a:pPr>
            <a:r>
              <a:rPr lang="cs-CZ" altLang="cs-CZ" sz="1700" dirty="0" smtClean="0"/>
              <a:t>osoba již nežije</a:t>
            </a:r>
          </a:p>
          <a:p>
            <a:pPr lvl="1">
              <a:lnSpc>
                <a:spcPct val="90000"/>
              </a:lnSpc>
            </a:pPr>
            <a:r>
              <a:rPr lang="cs-CZ" altLang="cs-CZ" sz="1700" dirty="0" smtClean="0"/>
              <a:t>1923-1995</a:t>
            </a:r>
          </a:p>
          <a:p>
            <a:pPr>
              <a:lnSpc>
                <a:spcPct val="90000"/>
              </a:lnSpc>
            </a:pPr>
            <a:r>
              <a:rPr lang="cs-CZ" altLang="cs-CZ" sz="1700" dirty="0" smtClean="0"/>
              <a:t>osoba již nežije a je znám pouze rok narození</a:t>
            </a:r>
          </a:p>
          <a:p>
            <a:pPr lvl="1">
              <a:lnSpc>
                <a:spcPct val="90000"/>
              </a:lnSpc>
            </a:pPr>
            <a:r>
              <a:rPr lang="cs-CZ" altLang="cs-CZ" sz="1700" dirty="0" smtClean="0"/>
              <a:t>1923-</a:t>
            </a:r>
          </a:p>
          <a:p>
            <a:pPr>
              <a:lnSpc>
                <a:spcPct val="90000"/>
              </a:lnSpc>
            </a:pPr>
            <a:r>
              <a:rPr lang="cs-CZ" altLang="cs-CZ" sz="1700" dirty="0"/>
              <a:t>osoba již nežije a je znám pouze rok </a:t>
            </a:r>
            <a:r>
              <a:rPr lang="cs-CZ" altLang="cs-CZ" sz="1700" dirty="0" smtClean="0"/>
              <a:t>úmrtí</a:t>
            </a:r>
            <a:endParaRPr lang="cs-CZ" altLang="cs-CZ" sz="1700" dirty="0"/>
          </a:p>
          <a:p>
            <a:pPr lvl="1">
              <a:lnSpc>
                <a:spcPct val="90000"/>
              </a:lnSpc>
            </a:pPr>
            <a:r>
              <a:rPr lang="cs-CZ" altLang="cs-CZ" sz="1700" dirty="0" smtClean="0"/>
              <a:t>-1923</a:t>
            </a:r>
            <a:endParaRPr lang="cs-CZ" altLang="cs-CZ" sz="1700" dirty="0"/>
          </a:p>
          <a:p>
            <a:pPr>
              <a:lnSpc>
                <a:spcPct val="90000"/>
              </a:lnSpc>
            </a:pPr>
            <a:r>
              <a:rPr lang="cs-CZ" altLang="cs-CZ" sz="1700" dirty="0" smtClean="0"/>
              <a:t>osoby se stejným jménem a roky</a:t>
            </a:r>
          </a:p>
          <a:p>
            <a:pPr lvl="1">
              <a:lnSpc>
                <a:spcPct val="90000"/>
              </a:lnSpc>
            </a:pPr>
            <a:r>
              <a:rPr lang="cs-CZ" altLang="cs-CZ" sz="1700" dirty="0" smtClean="0"/>
              <a:t>1900 leden 10.-1990 x 1900 březen 2.-1985</a:t>
            </a:r>
          </a:p>
          <a:p>
            <a:pPr>
              <a:lnSpc>
                <a:spcPct val="90000"/>
              </a:lnSpc>
            </a:pPr>
            <a:r>
              <a:rPr lang="cs-CZ" altLang="cs-CZ" sz="1700" dirty="0" smtClean="0"/>
              <a:t>nejistý rok narození</a:t>
            </a:r>
          </a:p>
          <a:p>
            <a:pPr lvl="1">
              <a:lnSpc>
                <a:spcPct val="90000"/>
              </a:lnSpc>
            </a:pPr>
            <a:r>
              <a:rPr lang="cs-CZ" altLang="cs-CZ" sz="1700" dirty="0" smtClean="0"/>
              <a:t>asi 1823-1895</a:t>
            </a:r>
          </a:p>
          <a:p>
            <a:pPr>
              <a:lnSpc>
                <a:spcPct val="90000"/>
              </a:lnSpc>
            </a:pPr>
            <a:r>
              <a:rPr lang="cs-CZ" altLang="cs-CZ" sz="1700" dirty="0" smtClean="0"/>
              <a:t>nejistý rok úmrtí</a:t>
            </a:r>
          </a:p>
          <a:p>
            <a:pPr lvl="1">
              <a:lnSpc>
                <a:spcPct val="90000"/>
              </a:lnSpc>
            </a:pPr>
            <a:r>
              <a:rPr lang="cs-CZ" altLang="cs-CZ" sz="1700" dirty="0" smtClean="0"/>
              <a:t>1823-asi 1895</a:t>
            </a:r>
          </a:p>
          <a:p>
            <a:pPr>
              <a:lnSpc>
                <a:spcPct val="90000"/>
              </a:lnSpc>
            </a:pPr>
            <a:r>
              <a:rPr lang="cs-CZ" altLang="cs-CZ" sz="1700" dirty="0" smtClean="0"/>
              <a:t>nejisté oba letopočty</a:t>
            </a:r>
          </a:p>
          <a:p>
            <a:pPr lvl="1">
              <a:lnSpc>
                <a:spcPct val="90000"/>
              </a:lnSpc>
            </a:pPr>
            <a:r>
              <a:rPr lang="cs-CZ" altLang="cs-CZ" sz="1700" dirty="0" smtClean="0"/>
              <a:t>asi 1823-asi 1895</a:t>
            </a:r>
          </a:p>
          <a:p>
            <a:pPr>
              <a:lnSpc>
                <a:spcPct val="90000"/>
              </a:lnSpc>
            </a:pPr>
            <a:r>
              <a:rPr lang="cs-CZ" altLang="cs-CZ" sz="1700" dirty="0" smtClean="0"/>
              <a:t>neznámé roky života</a:t>
            </a:r>
          </a:p>
          <a:p>
            <a:pPr lvl="1">
              <a:lnSpc>
                <a:spcPct val="90000"/>
              </a:lnSpc>
            </a:pPr>
            <a:r>
              <a:rPr lang="cs-CZ" altLang="cs-CZ" sz="1700" dirty="0" smtClean="0"/>
              <a:t>činný 1833-1840</a:t>
            </a:r>
          </a:p>
          <a:p>
            <a:pPr lvl="1">
              <a:lnSpc>
                <a:spcPct val="90000"/>
              </a:lnSpc>
            </a:pPr>
            <a:r>
              <a:rPr lang="cs-CZ" altLang="cs-CZ" sz="1700" dirty="0" smtClean="0"/>
              <a:t>13. stol.</a:t>
            </a:r>
          </a:p>
          <a:p>
            <a:pPr lvl="1">
              <a:lnSpc>
                <a:spcPct val="90000"/>
              </a:lnSpc>
            </a:pPr>
            <a:r>
              <a:rPr lang="cs-CZ" altLang="cs-CZ" sz="1700" dirty="0" smtClean="0"/>
              <a:t>12./13. stol.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Příklady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 dirty="0" smtClean="0"/>
              <a:t>$</a:t>
            </a:r>
            <a:r>
              <a:rPr lang="cs-CZ" altLang="cs-CZ" sz="2800" dirty="0" err="1" smtClean="0"/>
              <a:t>aSchönborn</a:t>
            </a:r>
            <a:r>
              <a:rPr lang="cs-CZ" altLang="cs-CZ" sz="2800" dirty="0" smtClean="0"/>
              <a:t>, Christoph,$ckardinál,$d1945-</a:t>
            </a:r>
          </a:p>
          <a:p>
            <a:pPr>
              <a:lnSpc>
                <a:spcPct val="90000"/>
              </a:lnSpc>
            </a:pPr>
            <a:r>
              <a:rPr lang="cs-CZ" altLang="cs-CZ" sz="2800" dirty="0" smtClean="0"/>
              <a:t>$</a:t>
            </a:r>
            <a:r>
              <a:rPr lang="cs-CZ" altLang="cs-CZ" sz="2800" dirty="0" err="1" smtClean="0"/>
              <a:t>aPaulus</a:t>
            </a:r>
            <a:r>
              <a:rPr lang="cs-CZ" altLang="cs-CZ" sz="2800" dirty="0" smtClean="0"/>
              <a:t>,$</a:t>
            </a:r>
            <a:r>
              <a:rPr lang="cs-CZ" altLang="cs-CZ" sz="2800" dirty="0" err="1" smtClean="0"/>
              <a:t>cdiakonus</a:t>
            </a:r>
            <a:r>
              <a:rPr lang="cs-CZ" altLang="cs-CZ" sz="2800" smtClean="0"/>
              <a:t>,$dasi </a:t>
            </a:r>
            <a:r>
              <a:rPr lang="cs-CZ" altLang="cs-CZ" sz="2800" dirty="0" smtClean="0"/>
              <a:t>720-799</a:t>
            </a:r>
          </a:p>
          <a:p>
            <a:pPr>
              <a:lnSpc>
                <a:spcPct val="90000"/>
              </a:lnSpc>
            </a:pPr>
            <a:r>
              <a:rPr lang="cs-CZ" altLang="cs-CZ" sz="2800" dirty="0" smtClean="0"/>
              <a:t>$</a:t>
            </a:r>
            <a:r>
              <a:rPr lang="cs-CZ" altLang="cs-CZ" sz="2800" err="1" smtClean="0"/>
              <a:t>aJan</a:t>
            </a:r>
            <a:r>
              <a:rPr lang="cs-CZ" altLang="cs-CZ" sz="2800" smtClean="0"/>
              <a:t> II</a:t>
            </a:r>
            <a:r>
              <a:rPr lang="cs-CZ" altLang="cs-CZ" sz="2800" dirty="0" smtClean="0"/>
              <a:t>. </a:t>
            </a:r>
            <a:r>
              <a:rPr lang="cs-CZ" altLang="cs-CZ" sz="2800" dirty="0" err="1" smtClean="0"/>
              <a:t>Sobieski</a:t>
            </a:r>
            <a:r>
              <a:rPr lang="cs-CZ" altLang="cs-CZ" sz="2800" dirty="0" smtClean="0"/>
              <a:t>,$</a:t>
            </a:r>
            <a:r>
              <a:rPr lang="cs-CZ" altLang="cs-CZ" sz="2800" dirty="0" err="1" smtClean="0"/>
              <a:t>cpolský</a:t>
            </a:r>
            <a:r>
              <a:rPr lang="cs-CZ" altLang="cs-CZ" sz="2800" dirty="0" smtClean="0"/>
              <a:t> král,$d1629-1969</a:t>
            </a:r>
          </a:p>
          <a:p>
            <a:pPr>
              <a:lnSpc>
                <a:spcPct val="90000"/>
              </a:lnSpc>
            </a:pPr>
            <a:r>
              <a:rPr lang="cs-CZ" altLang="cs-CZ" sz="2800" dirty="0" smtClean="0"/>
              <a:t>$</a:t>
            </a:r>
            <a:r>
              <a:rPr lang="cs-CZ" altLang="cs-CZ" sz="2800" dirty="0" err="1" smtClean="0"/>
              <a:t>aMarie</a:t>
            </a:r>
            <a:r>
              <a:rPr lang="cs-CZ" altLang="cs-CZ" sz="2800" dirty="0" smtClean="0"/>
              <a:t> Terezie,$</a:t>
            </a:r>
            <a:r>
              <a:rPr lang="cs-CZ" altLang="cs-CZ" sz="2800" dirty="0" err="1" smtClean="0"/>
              <a:t>crakouská</a:t>
            </a:r>
            <a:r>
              <a:rPr lang="cs-CZ" altLang="cs-CZ" sz="2800" dirty="0" smtClean="0"/>
              <a:t> císařovna,$d1717-1780</a:t>
            </a:r>
          </a:p>
          <a:p>
            <a:pPr>
              <a:lnSpc>
                <a:spcPct val="90000"/>
              </a:lnSpc>
            </a:pPr>
            <a:r>
              <a:rPr lang="cs-CZ" altLang="cs-CZ" sz="2800" dirty="0" smtClean="0"/>
              <a:t>$</a:t>
            </a:r>
            <a:r>
              <a:rPr lang="cs-CZ" altLang="cs-CZ" sz="2800" dirty="0" err="1" smtClean="0"/>
              <a:t>aJohana</a:t>
            </a:r>
            <a:r>
              <a:rPr lang="cs-CZ" altLang="cs-CZ" sz="2800" dirty="0" smtClean="0"/>
              <a:t>,$</a:t>
            </a:r>
            <a:r>
              <a:rPr lang="cs-CZ" altLang="cs-CZ" sz="2800" dirty="0" err="1" smtClean="0"/>
              <a:t>ckrálovna</a:t>
            </a:r>
            <a:r>
              <a:rPr lang="cs-CZ" altLang="cs-CZ" sz="2800" dirty="0" smtClean="0"/>
              <a:t>, choť Filipa I., kastilského krále,$d1479-1555</a:t>
            </a:r>
          </a:p>
          <a:p>
            <a:pPr>
              <a:lnSpc>
                <a:spcPct val="90000"/>
              </a:lnSpc>
            </a:pPr>
            <a:r>
              <a:rPr lang="cs-CZ" altLang="cs-CZ" sz="2800" dirty="0" smtClean="0"/>
              <a:t>$</a:t>
            </a:r>
            <a:r>
              <a:rPr lang="cs-CZ" altLang="cs-CZ" sz="2800" dirty="0" err="1" smtClean="0"/>
              <a:t>aVérez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Peraza</a:t>
            </a:r>
            <a:r>
              <a:rPr lang="cs-CZ" altLang="cs-CZ" sz="2800" dirty="0" smtClean="0"/>
              <a:t>, Elena,$d1919-</a:t>
            </a:r>
          </a:p>
          <a:p>
            <a:pPr>
              <a:lnSpc>
                <a:spcPct val="90000"/>
              </a:lnSpc>
            </a:pPr>
            <a:r>
              <a:rPr lang="cs-CZ" altLang="cs-CZ" sz="2800" dirty="0" smtClean="0"/>
              <a:t>$</a:t>
            </a:r>
            <a:r>
              <a:rPr lang="cs-CZ" altLang="cs-CZ" sz="2800" dirty="0" err="1" smtClean="0"/>
              <a:t>aClaude</a:t>
            </a:r>
            <a:r>
              <a:rPr lang="cs-CZ" altLang="cs-CZ" sz="2800" dirty="0" smtClean="0"/>
              <a:t>,$cd‘ </a:t>
            </a:r>
            <a:r>
              <a:rPr lang="cs-CZ" altLang="cs-CZ" sz="2800" dirty="0" err="1" smtClean="0"/>
              <a:t>Abbeville</a:t>
            </a:r>
            <a:r>
              <a:rPr lang="cs-CZ" altLang="cs-CZ" sz="2800" dirty="0" smtClean="0"/>
              <a:t>, pere,$d-1632</a:t>
            </a:r>
          </a:p>
          <a:p>
            <a:pPr>
              <a:lnSpc>
                <a:spcPct val="90000"/>
              </a:lnSpc>
            </a:pPr>
            <a:endParaRPr lang="cs-CZ" altLang="cs-CZ" sz="2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Obecně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Osoby - odpovědné entity</a:t>
            </a:r>
          </a:p>
          <a:p>
            <a:r>
              <a:rPr lang="cs-CZ" altLang="cs-CZ" smtClean="0"/>
              <a:t>zahrnují osoby odpovědné za dílo - autoři, ilustrátoři, překladatelé, editoři</a:t>
            </a:r>
          </a:p>
          <a:p>
            <a:r>
              <a:rPr lang="cs-CZ" altLang="cs-CZ" smtClean="0"/>
              <a:t>setkali jsme se s nimi v popisných údajích (pole 245 /$c)</a:t>
            </a:r>
          </a:p>
          <a:p>
            <a:r>
              <a:rPr lang="cs-CZ" altLang="cs-CZ" smtClean="0"/>
              <a:t>lze říci, že ty osoby, které se vyskytují v popisných polích, se musejí objevit i v polích selekčních, aby byly vyhledatelné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Indikátory atp.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první - definován</a:t>
            </a:r>
          </a:p>
          <a:p>
            <a:pPr lvl="1"/>
            <a:r>
              <a:rPr lang="cs-CZ" altLang="cs-CZ" smtClean="0"/>
              <a:t>0	jméno se uvádí pod rodným/křestním jménem</a:t>
            </a:r>
          </a:p>
          <a:p>
            <a:pPr lvl="1"/>
            <a:r>
              <a:rPr lang="cs-CZ" altLang="cs-CZ" smtClean="0"/>
              <a:t>1	jméno se uvádí pod příjmením</a:t>
            </a:r>
          </a:p>
          <a:p>
            <a:pPr lvl="1"/>
            <a:r>
              <a:rPr lang="cs-CZ" altLang="cs-CZ" smtClean="0"/>
              <a:t>3	jméno rodiny (rodu)</a:t>
            </a:r>
          </a:p>
          <a:p>
            <a:r>
              <a:rPr lang="cs-CZ" altLang="cs-CZ" smtClean="0"/>
              <a:t>druhý - nedefinován</a:t>
            </a:r>
          </a:p>
          <a:p>
            <a:endParaRPr lang="cs-CZ" altLang="cs-CZ" smtClean="0"/>
          </a:p>
          <a:p>
            <a:r>
              <a:rPr lang="cs-CZ" altLang="cs-CZ" smtClean="0"/>
              <a:t>Př.:</a:t>
            </a:r>
          </a:p>
          <a:p>
            <a:pPr lvl="1"/>
            <a:r>
              <a:rPr lang="cs-CZ" altLang="cs-CZ" smtClean="0"/>
              <a:t>0# $aJan Pavel II.,$cpapež,$d1920-2005</a:t>
            </a:r>
          </a:p>
          <a:p>
            <a:pPr lvl="1"/>
            <a:r>
              <a:rPr lang="cs-CZ" altLang="cs-CZ" smtClean="0"/>
              <a:t>1# $aSmith, John,$d1837-1896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Shrnutí - co udělat při katalogizaci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1) určím - zda hlavní či vedlejší záhlaví</a:t>
            </a:r>
          </a:p>
          <a:p>
            <a:r>
              <a:rPr lang="cs-CZ" altLang="cs-CZ" smtClean="0"/>
              <a:t>=&gt; pole 245 - indikátory</a:t>
            </a:r>
          </a:p>
          <a:p>
            <a:r>
              <a:rPr lang="cs-CZ" altLang="cs-CZ" smtClean="0"/>
              <a:t>2) nejlepší je preferovanou formu stáhnout z autoritního záznamu; pokud jej nemám - pak personální záhlaví (ať už vedlejší či hlavní) musím nějak strukturovat =&gt; indikátory, jednotlivá podpole !!!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cs-CZ" altLang="cs-CZ" sz="2000" smtClean="0"/>
              <a:t>Bibliografický záznam</a:t>
            </a:r>
            <a:endParaRPr lang="cs-CZ" altLang="cs-CZ" smtClean="0"/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0" y="533400"/>
            <a:ext cx="9144000" cy="632460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None/>
            </a:pPr>
            <a:endParaRPr lang="cs-CZ" altLang="cs-CZ" sz="2400" dirty="0" smtClean="0">
              <a:solidFill>
                <a:srgbClr val="FF3300"/>
              </a:solidFill>
            </a:endParaRPr>
          </a:p>
          <a:p>
            <a:pPr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None/>
            </a:pPr>
            <a:r>
              <a:rPr lang="cs-CZ" altLang="cs-CZ" sz="2400" dirty="0" smtClean="0">
                <a:solidFill>
                  <a:srgbClr val="FF3300"/>
                </a:solidFill>
              </a:rPr>
              <a:t>.....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None/>
            </a:pPr>
            <a:r>
              <a:rPr lang="cs-CZ" altLang="cs-CZ" sz="2400" dirty="0" smtClean="0">
                <a:solidFill>
                  <a:srgbClr val="FF3300"/>
                </a:solidFill>
              </a:rPr>
              <a:t>100 1_</a:t>
            </a:r>
            <a:r>
              <a:rPr lang="cs-CZ" altLang="cs-CZ" sz="2400" b="1" dirty="0" smtClean="0">
                <a:solidFill>
                  <a:srgbClr val="FF3300"/>
                </a:solidFill>
              </a:rPr>
              <a:t> |a </a:t>
            </a:r>
            <a:r>
              <a:rPr lang="cs-CZ" altLang="cs-CZ" sz="2400" dirty="0" smtClean="0">
                <a:solidFill>
                  <a:srgbClr val="FF3300"/>
                </a:solidFill>
              </a:rPr>
              <a:t>Drtina, Jaroslav, </a:t>
            </a:r>
            <a:r>
              <a:rPr lang="en-US" altLang="cs-CZ" sz="2400" dirty="0" smtClean="0">
                <a:solidFill>
                  <a:srgbClr val="FF3300"/>
                </a:solidFill>
              </a:rPr>
              <a:t>|</a:t>
            </a:r>
            <a:r>
              <a:rPr lang="cs-CZ" altLang="cs-CZ" sz="2400" dirty="0" smtClean="0">
                <a:solidFill>
                  <a:srgbClr val="FF3300"/>
                </a:solidFill>
              </a:rPr>
              <a:t>d 1908-1967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None/>
            </a:pPr>
            <a:r>
              <a:rPr lang="cs-CZ" altLang="cs-CZ" sz="2400" dirty="0" smtClean="0"/>
              <a:t>245 </a:t>
            </a:r>
            <a:r>
              <a:rPr lang="cs-CZ" altLang="cs-CZ" sz="2400" dirty="0" smtClean="0">
                <a:solidFill>
                  <a:srgbClr val="FF3300"/>
                </a:solidFill>
              </a:rPr>
              <a:t>10</a:t>
            </a:r>
            <a:r>
              <a:rPr lang="cs-CZ" altLang="cs-CZ" sz="2400" b="1" dirty="0" smtClean="0">
                <a:solidFill>
                  <a:srgbClr val="FF3300"/>
                </a:solidFill>
              </a:rPr>
              <a:t> </a:t>
            </a:r>
            <a:r>
              <a:rPr lang="cs-CZ" altLang="cs-CZ" sz="2400" b="1" dirty="0" smtClean="0"/>
              <a:t>|a </a:t>
            </a:r>
            <a:r>
              <a:rPr lang="cs-CZ" altLang="cs-CZ" sz="2400" dirty="0" smtClean="0"/>
              <a:t>Předmětový katalog /</a:t>
            </a:r>
            <a:r>
              <a:rPr lang="en-US" altLang="cs-CZ" sz="2400" dirty="0" smtClean="0"/>
              <a:t>|</a:t>
            </a:r>
            <a:r>
              <a:rPr lang="en-US" altLang="cs-CZ" sz="2400" dirty="0" err="1" smtClean="0"/>
              <a:t>cJaroslav</a:t>
            </a:r>
            <a:r>
              <a:rPr lang="en-US" altLang="cs-CZ" sz="2400" dirty="0" smtClean="0"/>
              <a:t> </a:t>
            </a:r>
            <a:r>
              <a:rPr lang="en-US" altLang="cs-CZ" sz="2400" dirty="0" err="1" smtClean="0"/>
              <a:t>Drtina</a:t>
            </a:r>
            <a:endParaRPr lang="en-US" altLang="cs-CZ" sz="2400" dirty="0" smtClean="0"/>
          </a:p>
          <a:p>
            <a:pPr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None/>
            </a:pPr>
            <a:r>
              <a:rPr lang="cs-CZ" altLang="cs-CZ" sz="2400" dirty="0" smtClean="0"/>
              <a:t>250 __</a:t>
            </a:r>
            <a:r>
              <a:rPr lang="cs-CZ" altLang="cs-CZ" sz="2400" b="1" dirty="0" smtClean="0"/>
              <a:t> |a </a:t>
            </a:r>
            <a:r>
              <a:rPr lang="cs-CZ" altLang="cs-CZ" sz="2400" dirty="0" smtClean="0"/>
              <a:t>Vydání 1.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None/>
            </a:pPr>
            <a:r>
              <a:rPr lang="cs-CZ" altLang="cs-CZ" sz="2400" dirty="0" smtClean="0"/>
              <a:t>264 _1</a:t>
            </a:r>
            <a:r>
              <a:rPr lang="cs-CZ" altLang="cs-CZ" sz="2400" b="1" dirty="0" smtClean="0"/>
              <a:t> |a </a:t>
            </a:r>
            <a:r>
              <a:rPr lang="cs-CZ" altLang="cs-CZ" sz="2400" dirty="0" smtClean="0"/>
              <a:t>Praha:</a:t>
            </a:r>
            <a:r>
              <a:rPr lang="cs-CZ" altLang="cs-CZ" sz="2400" b="1" dirty="0" smtClean="0"/>
              <a:t>|b </a:t>
            </a:r>
            <a:r>
              <a:rPr lang="cs-CZ" altLang="cs-CZ" sz="2400" dirty="0" smtClean="0"/>
              <a:t>Státní pedagogické nakladatelství,</a:t>
            </a:r>
            <a:r>
              <a:rPr lang="cs-CZ" altLang="cs-CZ" sz="2400" b="1" dirty="0" smtClean="0"/>
              <a:t> |c </a:t>
            </a:r>
            <a:r>
              <a:rPr lang="cs-CZ" altLang="cs-CZ" sz="2400" dirty="0" smtClean="0"/>
              <a:t>1957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None/>
            </a:pPr>
            <a:r>
              <a:rPr lang="cs-CZ" altLang="cs-CZ" sz="2400" dirty="0" smtClean="0"/>
              <a:t>300 __</a:t>
            </a:r>
            <a:r>
              <a:rPr lang="cs-CZ" altLang="cs-CZ" sz="2400" b="1" dirty="0" smtClean="0"/>
              <a:t> |a </a:t>
            </a:r>
            <a:r>
              <a:rPr lang="cs-CZ" altLang="cs-CZ" sz="2400" dirty="0" smtClean="0"/>
              <a:t>150 stran</a:t>
            </a:r>
            <a:r>
              <a:rPr lang="cs-CZ" altLang="cs-CZ" sz="2400" b="1" dirty="0" smtClean="0"/>
              <a:t> ;|c </a:t>
            </a:r>
            <a:r>
              <a:rPr lang="cs-CZ" altLang="cs-CZ" sz="2400" dirty="0" smtClean="0"/>
              <a:t>25 cm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None/>
            </a:pPr>
            <a:r>
              <a:rPr lang="cs-CZ" altLang="cs-CZ" sz="2400" dirty="0" smtClean="0"/>
              <a:t>490 1_</a:t>
            </a:r>
            <a:r>
              <a:rPr lang="cs-CZ" altLang="cs-CZ" sz="2400" b="1" dirty="0" smtClean="0"/>
              <a:t> |a </a:t>
            </a:r>
            <a:r>
              <a:rPr lang="cs-CZ" altLang="cs-CZ" sz="2400" dirty="0" smtClean="0"/>
              <a:t>Učebnice vysokých škol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None/>
            </a:pPr>
            <a:r>
              <a:rPr lang="cs-CZ" altLang="cs-CZ" sz="2400" dirty="0" smtClean="0"/>
              <a:t>504 __</a:t>
            </a:r>
            <a:r>
              <a:rPr lang="cs-CZ" altLang="cs-CZ" sz="2400" b="1" dirty="0" smtClean="0"/>
              <a:t> |a </a:t>
            </a:r>
            <a:r>
              <a:rPr lang="cs-CZ" altLang="cs-CZ" sz="2400" dirty="0" smtClean="0"/>
              <a:t>Bibliografie na straně 145-148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None/>
            </a:pPr>
            <a:r>
              <a:rPr lang="cs-CZ" altLang="cs-CZ" sz="2400" dirty="0" smtClean="0"/>
              <a:t>650 _0</a:t>
            </a:r>
            <a:r>
              <a:rPr lang="cs-CZ" altLang="cs-CZ" sz="2400" b="1" dirty="0" smtClean="0"/>
              <a:t> |a </a:t>
            </a:r>
            <a:r>
              <a:rPr lang="cs-CZ" altLang="cs-CZ" sz="2400" dirty="0" smtClean="0"/>
              <a:t>katalogy, předmětné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cs-CZ" altLang="cs-CZ" sz="2000" smtClean="0"/>
              <a:t>Bibliografický záznam</a:t>
            </a:r>
            <a:endParaRPr lang="cs-CZ" altLang="cs-CZ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33400"/>
            <a:ext cx="9144000" cy="632460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None/>
            </a:pPr>
            <a:r>
              <a:rPr lang="cs-CZ" altLang="cs-CZ" sz="2400" dirty="0" smtClean="0"/>
              <a:t>....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None/>
            </a:pPr>
            <a:r>
              <a:rPr lang="cs-CZ" altLang="cs-CZ" sz="2400" dirty="0" smtClean="0"/>
              <a:t>245 </a:t>
            </a:r>
            <a:r>
              <a:rPr lang="cs-CZ" altLang="cs-CZ" sz="2400" dirty="0" smtClean="0">
                <a:solidFill>
                  <a:srgbClr val="FF3300"/>
                </a:solidFill>
              </a:rPr>
              <a:t>00</a:t>
            </a:r>
            <a:r>
              <a:rPr lang="cs-CZ" altLang="cs-CZ" sz="2400" b="1" dirty="0" smtClean="0"/>
              <a:t> |a </a:t>
            </a:r>
            <a:r>
              <a:rPr lang="cs-CZ" altLang="cs-CZ" sz="2400" dirty="0" err="1" smtClean="0"/>
              <a:t>Nuclear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or</a:t>
            </a:r>
            <a:r>
              <a:rPr lang="cs-CZ" altLang="cs-CZ" sz="2400" dirty="0" smtClean="0"/>
              <a:t> not? :</a:t>
            </a:r>
            <a:r>
              <a:rPr lang="cs-CZ" altLang="cs-CZ" sz="2400" b="1" dirty="0" smtClean="0"/>
              <a:t> |b </a:t>
            </a:r>
            <a:r>
              <a:rPr lang="cs-CZ" altLang="cs-CZ" sz="2400" dirty="0" err="1" smtClean="0"/>
              <a:t>choices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for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our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energy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future</a:t>
            </a:r>
            <a:r>
              <a:rPr lang="cs-CZ" altLang="cs-CZ" sz="2400" dirty="0" smtClean="0"/>
              <a:t> : a </a:t>
            </a:r>
            <a:r>
              <a:rPr lang="cs-CZ" altLang="cs-CZ" sz="2400" dirty="0" err="1" smtClean="0"/>
              <a:t>Royal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Institution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forum</a:t>
            </a:r>
            <a:r>
              <a:rPr lang="cs-CZ" altLang="cs-CZ" sz="2400" dirty="0" smtClean="0"/>
              <a:t> /</a:t>
            </a:r>
            <a:r>
              <a:rPr lang="cs-CZ" altLang="cs-CZ" sz="2400" b="1" dirty="0" smtClean="0"/>
              <a:t> |c </a:t>
            </a:r>
            <a:r>
              <a:rPr lang="cs-CZ" altLang="cs-CZ" sz="2400" dirty="0" err="1" smtClean="0"/>
              <a:t>edited</a:t>
            </a:r>
            <a:r>
              <a:rPr lang="cs-CZ" altLang="cs-CZ" sz="2400" dirty="0" smtClean="0"/>
              <a:t> by Gerald </a:t>
            </a:r>
            <a:r>
              <a:rPr lang="cs-CZ" altLang="cs-CZ" sz="2400" dirty="0" err="1" smtClean="0"/>
              <a:t>Foley</a:t>
            </a:r>
            <a:r>
              <a:rPr lang="cs-CZ" altLang="cs-CZ" sz="2400" dirty="0" smtClean="0"/>
              <a:t> and </a:t>
            </a:r>
            <a:r>
              <a:rPr lang="cs-CZ" altLang="cs-CZ" sz="2400" dirty="0" err="1" smtClean="0"/>
              <a:t>Ariane</a:t>
            </a:r>
            <a:r>
              <a:rPr lang="cs-CZ" altLang="cs-CZ" sz="2400" dirty="0" smtClean="0"/>
              <a:t> van </a:t>
            </a:r>
            <a:r>
              <a:rPr lang="cs-CZ" altLang="cs-CZ" sz="2400" dirty="0" err="1" smtClean="0"/>
              <a:t>Buren</a:t>
            </a:r>
            <a:endParaRPr lang="cs-CZ" altLang="cs-CZ" dirty="0" smtClean="0"/>
          </a:p>
          <a:p>
            <a:pPr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None/>
            </a:pPr>
            <a:r>
              <a:rPr lang="cs-CZ" altLang="cs-CZ" sz="2400" dirty="0" smtClean="0"/>
              <a:t>264 _1</a:t>
            </a:r>
            <a:r>
              <a:rPr lang="cs-CZ" altLang="cs-CZ" sz="2400" b="1" dirty="0" smtClean="0"/>
              <a:t> |a </a:t>
            </a:r>
            <a:r>
              <a:rPr lang="cs-CZ" altLang="cs-CZ" sz="2400" dirty="0" smtClean="0"/>
              <a:t>London :</a:t>
            </a:r>
            <a:r>
              <a:rPr lang="cs-CZ" altLang="cs-CZ" sz="2400" b="1" dirty="0" smtClean="0"/>
              <a:t> |b </a:t>
            </a:r>
            <a:r>
              <a:rPr lang="cs-CZ" altLang="cs-CZ" sz="2400" dirty="0" err="1" smtClean="0"/>
              <a:t>Heinemann</a:t>
            </a:r>
            <a:r>
              <a:rPr lang="cs-CZ" altLang="cs-CZ" sz="2400" dirty="0" smtClean="0"/>
              <a:t>,</a:t>
            </a:r>
            <a:r>
              <a:rPr lang="cs-CZ" altLang="cs-CZ" sz="2400" b="1" dirty="0" smtClean="0"/>
              <a:t> |c </a:t>
            </a:r>
            <a:r>
              <a:rPr lang="cs-CZ" altLang="cs-CZ" sz="2400" dirty="0" smtClean="0"/>
              <a:t>1978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None/>
            </a:pPr>
            <a:r>
              <a:rPr lang="cs-CZ" altLang="cs-CZ" sz="2400" dirty="0" smtClean="0"/>
              <a:t>300 __</a:t>
            </a:r>
            <a:r>
              <a:rPr lang="cs-CZ" altLang="cs-CZ" sz="2400" b="1" dirty="0" smtClean="0"/>
              <a:t> |a </a:t>
            </a:r>
            <a:r>
              <a:rPr lang="cs-CZ" altLang="cs-CZ" sz="2400" dirty="0" smtClean="0"/>
              <a:t>208 stran</a:t>
            </a:r>
            <a:r>
              <a:rPr lang="cs-CZ" altLang="cs-CZ" sz="2400" b="1" dirty="0" smtClean="0"/>
              <a:t> ;|c </a:t>
            </a:r>
            <a:r>
              <a:rPr lang="cs-CZ" altLang="cs-CZ" sz="2400" dirty="0" smtClean="0"/>
              <a:t>25 cm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None/>
            </a:pPr>
            <a:r>
              <a:rPr lang="cs-CZ" altLang="cs-CZ" sz="2400" dirty="0" smtClean="0">
                <a:solidFill>
                  <a:srgbClr val="FF3300"/>
                </a:solidFill>
              </a:rPr>
              <a:t>700 1_</a:t>
            </a:r>
            <a:r>
              <a:rPr lang="cs-CZ" altLang="cs-CZ" sz="2400" b="1" dirty="0" smtClean="0">
                <a:solidFill>
                  <a:srgbClr val="FF3300"/>
                </a:solidFill>
              </a:rPr>
              <a:t> |a </a:t>
            </a:r>
            <a:r>
              <a:rPr lang="cs-CZ" altLang="cs-CZ" sz="2400" dirty="0" err="1" smtClean="0">
                <a:solidFill>
                  <a:srgbClr val="FF3300"/>
                </a:solidFill>
              </a:rPr>
              <a:t>Foley</a:t>
            </a:r>
            <a:r>
              <a:rPr lang="cs-CZ" altLang="cs-CZ" sz="2400" dirty="0" smtClean="0">
                <a:solidFill>
                  <a:srgbClr val="FF3300"/>
                </a:solidFill>
              </a:rPr>
              <a:t>, Gerald,</a:t>
            </a:r>
            <a:r>
              <a:rPr lang="cs-CZ" altLang="cs-CZ" sz="2400" b="1" dirty="0" smtClean="0">
                <a:solidFill>
                  <a:srgbClr val="FF3300"/>
                </a:solidFill>
              </a:rPr>
              <a:t> |d </a:t>
            </a:r>
            <a:r>
              <a:rPr lang="cs-CZ" altLang="cs-CZ" sz="2400" dirty="0" smtClean="0">
                <a:solidFill>
                  <a:srgbClr val="FF3300"/>
                </a:solidFill>
              </a:rPr>
              <a:t>1936- </a:t>
            </a:r>
          </a:p>
          <a:p>
            <a:pPr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None/>
            </a:pPr>
            <a:r>
              <a:rPr lang="cs-CZ" altLang="cs-CZ" sz="2400" dirty="0" smtClean="0">
                <a:solidFill>
                  <a:srgbClr val="FF3300"/>
                </a:solidFill>
              </a:rPr>
              <a:t>700 1_</a:t>
            </a:r>
            <a:r>
              <a:rPr lang="cs-CZ" altLang="cs-CZ" sz="2400" b="1" dirty="0" smtClean="0">
                <a:solidFill>
                  <a:srgbClr val="FF3300"/>
                </a:solidFill>
              </a:rPr>
              <a:t> |a </a:t>
            </a:r>
            <a:r>
              <a:rPr lang="cs-CZ" altLang="cs-CZ" sz="2400" dirty="0" smtClean="0">
                <a:solidFill>
                  <a:srgbClr val="FF3300"/>
                </a:solidFill>
              </a:rPr>
              <a:t>Van </a:t>
            </a:r>
            <a:r>
              <a:rPr lang="cs-CZ" altLang="cs-CZ" sz="2400" dirty="0" err="1" smtClean="0">
                <a:solidFill>
                  <a:srgbClr val="FF3300"/>
                </a:solidFill>
              </a:rPr>
              <a:t>Buren</a:t>
            </a:r>
            <a:r>
              <a:rPr lang="cs-CZ" altLang="cs-CZ" sz="2400" dirty="0" smtClean="0">
                <a:solidFill>
                  <a:srgbClr val="FF3300"/>
                </a:solidFill>
              </a:rPr>
              <a:t>, </a:t>
            </a:r>
            <a:r>
              <a:rPr lang="cs-CZ" altLang="cs-CZ" sz="2400" dirty="0" err="1" smtClean="0">
                <a:solidFill>
                  <a:srgbClr val="FF3300"/>
                </a:solidFill>
              </a:rPr>
              <a:t>Ariane</a:t>
            </a:r>
            <a:endParaRPr lang="cs-CZ" altLang="cs-CZ" sz="2400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AZ – více bibliografických identit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 smtClean="0"/>
              <a:t>LDR   	-----cz--a22-----n--4500</a:t>
            </a:r>
          </a:p>
          <a:p>
            <a:pPr>
              <a:lnSpc>
                <a:spcPct val="80000"/>
              </a:lnSpc>
            </a:pPr>
            <a:r>
              <a:rPr lang="cs-CZ" altLang="cs-CZ" sz="2000" smtClean="0"/>
              <a:t>001   	jo19990046459</a:t>
            </a:r>
          </a:p>
          <a:p>
            <a:pPr>
              <a:lnSpc>
                <a:spcPct val="80000"/>
              </a:lnSpc>
            </a:pPr>
            <a:r>
              <a:rPr lang="cs-CZ" altLang="cs-CZ" sz="2000" smtClean="0"/>
              <a:t>003   	CZ-PrNK</a:t>
            </a:r>
          </a:p>
          <a:p>
            <a:pPr>
              <a:lnSpc>
                <a:spcPct val="80000"/>
              </a:lnSpc>
            </a:pPr>
            <a:r>
              <a:rPr lang="cs-CZ" altLang="cs-CZ" sz="2000" smtClean="0"/>
              <a:t>005   	20060915160129.0</a:t>
            </a:r>
          </a:p>
          <a:p>
            <a:pPr>
              <a:lnSpc>
                <a:spcPct val="80000"/>
              </a:lnSpc>
            </a:pPr>
            <a:r>
              <a:rPr lang="cs-CZ" altLang="cs-CZ" sz="2000" smtClean="0"/>
              <a:t>008   	000622|n|acnnnaabn-----------n-a|a------</a:t>
            </a:r>
          </a:p>
          <a:p>
            <a:pPr>
              <a:lnSpc>
                <a:spcPct val="80000"/>
              </a:lnSpc>
            </a:pPr>
            <a:r>
              <a:rPr lang="cs-CZ" altLang="cs-CZ" sz="2000" smtClean="0"/>
              <a:t>040   	|a ABA001 |b cze |d ABA001 |d ABE336 |d ABA001</a:t>
            </a:r>
          </a:p>
          <a:p>
            <a:pPr>
              <a:lnSpc>
                <a:spcPct val="80000"/>
              </a:lnSpc>
            </a:pPr>
            <a:r>
              <a:rPr lang="cs-CZ" altLang="cs-CZ" sz="2000" smtClean="0"/>
              <a:t>100 1   	|a Dodgson, Charles Lutwidge, |d 1832-1898 |7 jo19990046459</a:t>
            </a:r>
          </a:p>
          <a:p>
            <a:pPr>
              <a:lnSpc>
                <a:spcPct val="80000"/>
              </a:lnSpc>
            </a:pPr>
            <a:r>
              <a:rPr lang="cs-CZ" altLang="cs-CZ" sz="2000" smtClean="0"/>
              <a:t>400 1    	|a Kerrol', L'juis, |d 1832-1898 |2 czerus |7 jo19990046459 |0 o</a:t>
            </a:r>
          </a:p>
          <a:p>
            <a:pPr>
              <a:lnSpc>
                <a:spcPct val="80000"/>
              </a:lnSpc>
            </a:pPr>
            <a:r>
              <a:rPr lang="cs-CZ" altLang="cs-CZ" sz="2000" smtClean="0"/>
              <a:t>500 1   	|w v |a Carroll, Lewis, |d 1832-1898 |7 jn19981000442</a:t>
            </a:r>
          </a:p>
          <a:p>
            <a:pPr>
              <a:lnSpc>
                <a:spcPct val="80000"/>
              </a:lnSpc>
            </a:pPr>
            <a:r>
              <a:rPr lang="cs-CZ" altLang="cs-CZ" sz="2000" smtClean="0"/>
              <a:t>670   	|a NKC</a:t>
            </a:r>
          </a:p>
          <a:p>
            <a:pPr>
              <a:lnSpc>
                <a:spcPct val="80000"/>
              </a:lnSpc>
            </a:pPr>
            <a:r>
              <a:rPr lang="cs-CZ" altLang="cs-CZ" sz="2000" smtClean="0"/>
              <a:t>670   	|a Slovník spisovatelů: Anglická literatura: Africké literatury v 		angličtině: Libri |b biografická poznámka</a:t>
            </a:r>
          </a:p>
          <a:p>
            <a:pPr>
              <a:lnSpc>
                <a:spcPct val="80000"/>
              </a:lnSpc>
            </a:pPr>
            <a:r>
              <a:rPr lang="cs-CZ" altLang="cs-CZ" sz="2000" smtClean="0"/>
              <a:t>6780   	|a Anglický spisovatel, matematik a fotograf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AZ – společný pseudonym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 smtClean="0"/>
              <a:t>LDR   	-----cz--a22-----n--4500</a:t>
            </a:r>
          </a:p>
          <a:p>
            <a:pPr>
              <a:lnSpc>
                <a:spcPct val="80000"/>
              </a:lnSpc>
            </a:pPr>
            <a:r>
              <a:rPr lang="cs-CZ" altLang="cs-CZ" sz="2000" smtClean="0"/>
              <a:t>001   	jn19981228064</a:t>
            </a:r>
          </a:p>
          <a:p>
            <a:pPr>
              <a:lnSpc>
                <a:spcPct val="80000"/>
              </a:lnSpc>
            </a:pPr>
            <a:r>
              <a:rPr lang="cs-CZ" altLang="cs-CZ" sz="2000" smtClean="0"/>
              <a:t>003   	CZ-PrNK</a:t>
            </a:r>
          </a:p>
          <a:p>
            <a:pPr>
              <a:lnSpc>
                <a:spcPct val="80000"/>
              </a:lnSpc>
            </a:pPr>
            <a:r>
              <a:rPr lang="cs-CZ" altLang="cs-CZ" sz="2000" smtClean="0"/>
              <a:t>005   	20050120160518.0</a:t>
            </a:r>
          </a:p>
          <a:p>
            <a:pPr>
              <a:lnSpc>
                <a:spcPct val="80000"/>
              </a:lnSpc>
            </a:pPr>
            <a:r>
              <a:rPr lang="cs-CZ" altLang="cs-CZ" sz="2000" smtClean="0"/>
              <a:t>008   	000622|n|acnnnaabn-----------n-a|a------</a:t>
            </a:r>
          </a:p>
          <a:p>
            <a:pPr>
              <a:lnSpc>
                <a:spcPct val="80000"/>
              </a:lnSpc>
            </a:pPr>
            <a:r>
              <a:rPr lang="cs-CZ" altLang="cs-CZ" sz="2000" smtClean="0"/>
              <a:t>040   	|a ABA001 |b cze |d ABA001</a:t>
            </a:r>
          </a:p>
          <a:p>
            <a:pPr>
              <a:lnSpc>
                <a:spcPct val="80000"/>
              </a:lnSpc>
            </a:pPr>
            <a:r>
              <a:rPr lang="cs-CZ" altLang="cs-CZ" sz="2000" smtClean="0"/>
              <a:t>100 1   	|a Cimrman, Jára da |7 jn19981228064</a:t>
            </a:r>
          </a:p>
          <a:p>
            <a:pPr>
              <a:lnSpc>
                <a:spcPct val="80000"/>
              </a:lnSpc>
            </a:pPr>
            <a:r>
              <a:rPr lang="cs-CZ" altLang="cs-CZ" sz="2000" smtClean="0"/>
              <a:t>400 1   	|a Cimrman, Jára |0 o</a:t>
            </a:r>
          </a:p>
          <a:p>
            <a:pPr>
              <a:lnSpc>
                <a:spcPct val="80000"/>
              </a:lnSpc>
            </a:pPr>
            <a:r>
              <a:rPr lang="cs-CZ" altLang="cs-CZ" sz="2000" smtClean="0"/>
              <a:t>500 1   	|a Smoljak, Ladislav, |d 1931- |7 jk01120128</a:t>
            </a:r>
          </a:p>
          <a:p>
            <a:pPr>
              <a:lnSpc>
                <a:spcPct val="80000"/>
              </a:lnSpc>
            </a:pPr>
            <a:r>
              <a:rPr lang="cs-CZ" altLang="cs-CZ" sz="2000" smtClean="0"/>
              <a:t>500 1   	|a Svěrák, Zdeněk, |d 1936- |7 jk01121890</a:t>
            </a:r>
          </a:p>
          <a:p>
            <a:pPr>
              <a:lnSpc>
                <a:spcPct val="80000"/>
              </a:lnSpc>
            </a:pPr>
            <a:r>
              <a:rPr lang="cs-CZ" altLang="cs-CZ" sz="2000" smtClean="0"/>
              <a:t>500 1   	|a Šebánek, Jiří, |d 1930- |7 jk01122576</a:t>
            </a:r>
          </a:p>
          <a:p>
            <a:pPr>
              <a:lnSpc>
                <a:spcPct val="80000"/>
              </a:lnSpc>
            </a:pPr>
            <a:r>
              <a:rPr lang="cs-CZ" altLang="cs-CZ" sz="2000" smtClean="0"/>
              <a:t>665   	|a Jára Cimrman je fiktivní postava českého polyhistora a 		všeuměla vytvořená L.Smoljakem, Z.Svěrákem a J.Šebánkem, 		kteří jsou zároveň autory her o životě tohoto génia.</a:t>
            </a:r>
          </a:p>
          <a:p>
            <a:pPr>
              <a:lnSpc>
                <a:spcPct val="80000"/>
              </a:lnSpc>
            </a:pPr>
            <a:r>
              <a:rPr lang="cs-CZ" altLang="cs-CZ" sz="2000" smtClean="0"/>
              <a:t>670   	|a NKC</a:t>
            </a:r>
          </a:p>
          <a:p>
            <a:pPr>
              <a:lnSpc>
                <a:spcPct val="80000"/>
              </a:lnSpc>
            </a:pPr>
            <a:r>
              <a:rPr lang="cs-CZ" altLang="cs-CZ" sz="2000" smtClean="0"/>
              <a:t>670   	|a Sborník o životě a díle českého polyhistora</a:t>
            </a:r>
          </a:p>
          <a:p>
            <a:pPr>
              <a:lnSpc>
                <a:spcPct val="80000"/>
              </a:lnSpc>
            </a:pPr>
            <a:r>
              <a:rPr lang="cs-CZ" altLang="cs-CZ" sz="2000" smtClean="0"/>
              <a:t>670   	|a www(Divadlo Járy Cimrmana)</a:t>
            </a:r>
          </a:p>
          <a:p>
            <a:pPr>
              <a:lnSpc>
                <a:spcPct val="80000"/>
              </a:lnSpc>
            </a:pPr>
            <a:r>
              <a:rPr lang="cs-CZ" altLang="cs-CZ" sz="2000" smtClean="0"/>
              <a:t>670   	|a www(Cimrmanův zpravodaj)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AZ – pseudonym pouze v odkaze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 smtClean="0"/>
              <a:t>001   	jk01040361</a:t>
            </a:r>
          </a:p>
          <a:p>
            <a:pPr>
              <a:lnSpc>
                <a:spcPct val="80000"/>
              </a:lnSpc>
            </a:pPr>
            <a:r>
              <a:rPr lang="cs-CZ" altLang="cs-CZ" sz="2400" smtClean="0"/>
              <a:t>003   	CZ-PrNK</a:t>
            </a:r>
          </a:p>
          <a:p>
            <a:pPr>
              <a:lnSpc>
                <a:spcPct val="80000"/>
              </a:lnSpc>
            </a:pPr>
            <a:r>
              <a:rPr lang="cs-CZ" altLang="cs-CZ" sz="2400" smtClean="0"/>
              <a:t>005   	20060627145852.0</a:t>
            </a:r>
          </a:p>
          <a:p>
            <a:pPr>
              <a:lnSpc>
                <a:spcPct val="80000"/>
              </a:lnSpc>
            </a:pPr>
            <a:r>
              <a:rPr lang="cs-CZ" altLang="cs-CZ" sz="2400" smtClean="0"/>
              <a:t>008   	980316|n|acnnnaabn-----------n-a|a------</a:t>
            </a:r>
          </a:p>
          <a:p>
            <a:pPr>
              <a:lnSpc>
                <a:spcPct val="80000"/>
              </a:lnSpc>
            </a:pPr>
            <a:r>
              <a:rPr lang="cs-CZ" altLang="cs-CZ" sz="2400" smtClean="0"/>
              <a:t>040   	|a Jaroslav Kunc |b cze |c ABA001 |d ABA001</a:t>
            </a:r>
          </a:p>
          <a:p>
            <a:pPr>
              <a:lnSpc>
                <a:spcPct val="80000"/>
              </a:lnSpc>
            </a:pPr>
            <a:r>
              <a:rPr lang="cs-CZ" altLang="cs-CZ" sz="2400" smtClean="0"/>
              <a:t>100 1   	|a Havlíček Borovský, Karel, |d 1821-1856 |7 			jk01040361</a:t>
            </a:r>
          </a:p>
          <a:p>
            <a:pPr>
              <a:lnSpc>
                <a:spcPct val="80000"/>
              </a:lnSpc>
            </a:pPr>
            <a:r>
              <a:rPr lang="cs-CZ" altLang="cs-CZ" sz="2400" smtClean="0"/>
              <a:t>400 1   	|w v |a Borovský, Havel, |d 1821-1856 |0 o</a:t>
            </a:r>
          </a:p>
          <a:p>
            <a:pPr>
              <a:lnSpc>
                <a:spcPct val="80000"/>
              </a:lnSpc>
            </a:pPr>
            <a:r>
              <a:rPr lang="cs-CZ" altLang="cs-CZ" sz="2400" smtClean="0"/>
              <a:t>400 1   	|w v |a Havlíček-Borovský, Karel, |d 1821-1856 |0 o</a:t>
            </a:r>
          </a:p>
          <a:p>
            <a:pPr>
              <a:lnSpc>
                <a:spcPct val="80000"/>
              </a:lnSpc>
            </a:pPr>
            <a:r>
              <a:rPr lang="cs-CZ" altLang="cs-CZ" sz="2400" smtClean="0"/>
              <a:t>400 1   	|a Havlíček, Karel, |d 1821-1856 |0 o</a:t>
            </a:r>
          </a:p>
          <a:p>
            <a:pPr>
              <a:lnSpc>
                <a:spcPct val="80000"/>
              </a:lnSpc>
            </a:pPr>
            <a:r>
              <a:rPr lang="cs-CZ" altLang="cs-CZ" sz="2400" smtClean="0"/>
              <a:t>670   	|a PNP-LA</a:t>
            </a:r>
          </a:p>
          <a:p>
            <a:pPr>
              <a:lnSpc>
                <a:spcPct val="80000"/>
              </a:lnSpc>
            </a:pPr>
            <a:r>
              <a:rPr lang="cs-CZ" altLang="cs-CZ" sz="2400" smtClean="0"/>
              <a:t>6780   	|a Narozen 31.10.1821 v Borové u Přibyslavi, zemřel 		29.7.1856 v Praze. Básník, novinář a politik, 			zakladatel české moderní žurnalistiky, literární kritik, 		autor črt, překladatel.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smtClean="0"/>
              <a:t>AZ – personální jméno – změna indikátorů + korporace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800" smtClean="0"/>
              <a:t>LDR   	-----cz--a22-----n--4500</a:t>
            </a:r>
          </a:p>
          <a:p>
            <a:pPr>
              <a:lnSpc>
                <a:spcPct val="80000"/>
              </a:lnSpc>
            </a:pPr>
            <a:r>
              <a:rPr lang="cs-CZ" altLang="cs-CZ" sz="1800" smtClean="0"/>
              <a:t>001   	jn19981001536</a:t>
            </a:r>
          </a:p>
          <a:p>
            <a:pPr>
              <a:lnSpc>
                <a:spcPct val="80000"/>
              </a:lnSpc>
            </a:pPr>
            <a:r>
              <a:rPr lang="cs-CZ" altLang="cs-CZ" sz="1800" smtClean="0"/>
              <a:t>003   	CZ-PrNK</a:t>
            </a:r>
          </a:p>
          <a:p>
            <a:pPr>
              <a:lnSpc>
                <a:spcPct val="80000"/>
              </a:lnSpc>
            </a:pPr>
            <a:r>
              <a:rPr lang="cs-CZ" altLang="cs-CZ" sz="1800" smtClean="0"/>
              <a:t>005   	20050406091606.0</a:t>
            </a:r>
          </a:p>
          <a:p>
            <a:pPr>
              <a:lnSpc>
                <a:spcPct val="80000"/>
              </a:lnSpc>
            </a:pPr>
            <a:r>
              <a:rPr lang="cs-CZ" altLang="cs-CZ" sz="1800" smtClean="0"/>
              <a:t>008   	000622|n|acnnnaabn-----------n-a|a------</a:t>
            </a:r>
          </a:p>
          <a:p>
            <a:pPr>
              <a:lnSpc>
                <a:spcPct val="80000"/>
              </a:lnSpc>
            </a:pPr>
            <a:r>
              <a:rPr lang="cs-CZ" altLang="cs-CZ" sz="1800" smtClean="0"/>
              <a:t>040   	|a ABA001 |b cze |d ABA001</a:t>
            </a:r>
          </a:p>
          <a:p>
            <a:pPr>
              <a:lnSpc>
                <a:spcPct val="80000"/>
              </a:lnSpc>
            </a:pPr>
            <a:r>
              <a:rPr lang="cs-CZ" altLang="cs-CZ" sz="1800" smtClean="0"/>
              <a:t>100 </a:t>
            </a:r>
            <a:r>
              <a:rPr lang="cs-CZ" altLang="cs-CZ" sz="1800" b="1" smtClean="0">
                <a:solidFill>
                  <a:srgbClr val="FF3300"/>
                </a:solidFill>
              </a:rPr>
              <a:t>0</a:t>
            </a:r>
            <a:r>
              <a:rPr lang="cs-CZ" altLang="cs-CZ" sz="1800" smtClean="0"/>
              <a:t>   	|a Jan Pavel II., |c papež, |d 1920-2005 |7 jn19981001536</a:t>
            </a:r>
          </a:p>
          <a:p>
            <a:pPr>
              <a:lnSpc>
                <a:spcPct val="80000"/>
              </a:lnSpc>
            </a:pPr>
            <a:r>
              <a:rPr lang="cs-CZ" altLang="cs-CZ" sz="1800" smtClean="0"/>
              <a:t>400 0   	|a John Paul II., |c papež, |d 1920-2005 |2 czeeng |7 				jn19981001536 |0 o</a:t>
            </a:r>
          </a:p>
          <a:p>
            <a:pPr>
              <a:lnSpc>
                <a:spcPct val="80000"/>
              </a:lnSpc>
            </a:pPr>
            <a:r>
              <a:rPr lang="cs-CZ" altLang="cs-CZ" sz="1800" smtClean="0"/>
              <a:t>400 </a:t>
            </a:r>
            <a:r>
              <a:rPr lang="cs-CZ" altLang="cs-CZ" sz="1800" b="1" smtClean="0">
                <a:solidFill>
                  <a:srgbClr val="FF3300"/>
                </a:solidFill>
              </a:rPr>
              <a:t>1</a:t>
            </a:r>
            <a:r>
              <a:rPr lang="cs-CZ" altLang="cs-CZ" sz="1800" smtClean="0"/>
              <a:t>   	|w p |a Wojtyła, Karol, |d 1920-2005 |7 jn19981001536 |0 o</a:t>
            </a:r>
          </a:p>
          <a:p>
            <a:pPr>
              <a:lnSpc>
                <a:spcPct val="80000"/>
              </a:lnSpc>
            </a:pPr>
            <a:r>
              <a:rPr lang="cs-CZ" altLang="cs-CZ" sz="1800" smtClean="0"/>
              <a:t>500 1   	|w v |a Jawień, Andrzej, |d 1920-2005 |7 jo2001100173</a:t>
            </a:r>
          </a:p>
          <a:p>
            <a:pPr>
              <a:lnSpc>
                <a:spcPct val="80000"/>
              </a:lnSpc>
            </a:pPr>
            <a:r>
              <a:rPr lang="cs-CZ" altLang="cs-CZ" sz="1800" smtClean="0"/>
              <a:t>510 2   	|a Katolická církev. |b Papež (1978-2005 : Jan Pavel II.) |7 			kn20010710508</a:t>
            </a:r>
          </a:p>
          <a:p>
            <a:pPr>
              <a:lnSpc>
                <a:spcPct val="80000"/>
              </a:lnSpc>
            </a:pPr>
            <a:r>
              <a:rPr lang="cs-CZ" altLang="cs-CZ" sz="1800" smtClean="0"/>
              <a:t>665   	|a Občanské jméno papeže Jana Pavla II. je Karol Wojtyla, pro 			básnickou tvorbu užívá literárního pseudonymu Andrzej Jawień.</a:t>
            </a:r>
          </a:p>
          <a:p>
            <a:pPr>
              <a:lnSpc>
                <a:spcPct val="80000"/>
              </a:lnSpc>
            </a:pPr>
            <a:r>
              <a:rPr lang="cs-CZ" altLang="cs-CZ" sz="1800" smtClean="0"/>
              <a:t>670   	|a Dies Domini</a:t>
            </a:r>
          </a:p>
          <a:p>
            <a:pPr>
              <a:lnSpc>
                <a:spcPct val="80000"/>
              </a:lnSpc>
            </a:pPr>
            <a:r>
              <a:rPr lang="cs-CZ" altLang="cs-CZ" sz="1800" smtClean="0"/>
              <a:t>670   	|a John Paul II: The Pope's message on evolution and four 			commentaries</a:t>
            </a:r>
          </a:p>
          <a:p>
            <a:pPr>
              <a:lnSpc>
                <a:spcPct val="80000"/>
              </a:lnSpc>
            </a:pPr>
            <a:r>
              <a:rPr lang="cs-CZ" altLang="cs-CZ" sz="1800" smtClean="0"/>
              <a:t>670   	|a NKC</a:t>
            </a:r>
          </a:p>
          <a:p>
            <a:pPr>
              <a:lnSpc>
                <a:spcPct val="80000"/>
              </a:lnSpc>
            </a:pPr>
            <a:r>
              <a:rPr lang="cs-CZ" altLang="cs-CZ" sz="1800" smtClean="0"/>
              <a:t>670   	|a TV zpravodajství 3.4.2005 |b nekrolog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AZ – pseudonymy, korporace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1800" dirty="0" smtClean="0"/>
              <a:t>LDR   	-----cz--a22-----n--4500</a:t>
            </a:r>
          </a:p>
          <a:p>
            <a:pPr>
              <a:lnSpc>
                <a:spcPct val="80000"/>
              </a:lnSpc>
            </a:pPr>
            <a:r>
              <a:rPr lang="cs-CZ" altLang="cs-CZ" sz="1800" dirty="0" smtClean="0"/>
              <a:t>001   	jk01040240</a:t>
            </a:r>
          </a:p>
          <a:p>
            <a:pPr>
              <a:lnSpc>
                <a:spcPct val="80000"/>
              </a:lnSpc>
            </a:pPr>
            <a:r>
              <a:rPr lang="cs-CZ" altLang="cs-CZ" sz="1800" dirty="0" smtClean="0"/>
              <a:t>003   	CZ-</a:t>
            </a:r>
            <a:r>
              <a:rPr lang="cs-CZ" altLang="cs-CZ" sz="1800" dirty="0" err="1" smtClean="0"/>
              <a:t>PrNK</a:t>
            </a:r>
            <a:endParaRPr lang="cs-CZ" altLang="cs-CZ" sz="1800" dirty="0" smtClean="0"/>
          </a:p>
          <a:p>
            <a:pPr>
              <a:lnSpc>
                <a:spcPct val="80000"/>
              </a:lnSpc>
            </a:pPr>
            <a:r>
              <a:rPr lang="cs-CZ" altLang="cs-CZ" sz="1800" dirty="0" smtClean="0"/>
              <a:t>005   	20040713172627.0</a:t>
            </a:r>
          </a:p>
          <a:p>
            <a:pPr>
              <a:lnSpc>
                <a:spcPct val="80000"/>
              </a:lnSpc>
            </a:pPr>
            <a:r>
              <a:rPr lang="cs-CZ" altLang="cs-CZ" sz="1800" dirty="0" smtClean="0"/>
              <a:t>008   	000622|n|acnnnaabn-----------</a:t>
            </a:r>
            <a:r>
              <a:rPr lang="cs-CZ" altLang="cs-CZ" sz="1800" dirty="0" err="1" smtClean="0"/>
              <a:t>n-a|a</a:t>
            </a:r>
            <a:r>
              <a:rPr lang="cs-CZ" altLang="cs-CZ" sz="1800" dirty="0" smtClean="0"/>
              <a:t>------</a:t>
            </a:r>
          </a:p>
          <a:p>
            <a:pPr>
              <a:lnSpc>
                <a:spcPct val="80000"/>
              </a:lnSpc>
            </a:pPr>
            <a:r>
              <a:rPr lang="cs-CZ" altLang="cs-CZ" sz="1800" dirty="0" smtClean="0"/>
              <a:t>040   	|a Jaroslav Kunc |b </a:t>
            </a:r>
            <a:r>
              <a:rPr lang="cs-CZ" altLang="cs-CZ" sz="1800" dirty="0" err="1" smtClean="0"/>
              <a:t>cze</a:t>
            </a:r>
            <a:r>
              <a:rPr lang="cs-CZ" altLang="cs-CZ" sz="1800" dirty="0" smtClean="0"/>
              <a:t> |c ABA001 |d ABA001</a:t>
            </a:r>
          </a:p>
          <a:p>
            <a:pPr>
              <a:lnSpc>
                <a:spcPct val="80000"/>
              </a:lnSpc>
            </a:pPr>
            <a:r>
              <a:rPr lang="cs-CZ" altLang="cs-CZ" sz="1800" dirty="0" smtClean="0"/>
              <a:t>100 1   	|a Havel, Václav, |d </a:t>
            </a:r>
            <a:r>
              <a:rPr lang="cs-CZ" altLang="cs-CZ" sz="1800" dirty="0" smtClean="0"/>
              <a:t>1936-2011 </a:t>
            </a:r>
            <a:r>
              <a:rPr lang="cs-CZ" altLang="cs-CZ" sz="1800" dirty="0" smtClean="0"/>
              <a:t>|7 jk01040240</a:t>
            </a:r>
          </a:p>
          <a:p>
            <a:pPr>
              <a:lnSpc>
                <a:spcPct val="80000"/>
              </a:lnSpc>
            </a:pPr>
            <a:r>
              <a:rPr lang="cs-CZ" altLang="cs-CZ" sz="1800" dirty="0" smtClean="0"/>
              <a:t>400 1   	|a </a:t>
            </a:r>
            <a:r>
              <a:rPr lang="cs-CZ" altLang="cs-CZ" sz="1800" dirty="0" err="1" smtClean="0"/>
              <a:t>Chavel</a:t>
            </a:r>
            <a:r>
              <a:rPr lang="cs-CZ" altLang="cs-CZ" sz="1800" dirty="0" smtClean="0"/>
              <a:t>, </a:t>
            </a:r>
            <a:r>
              <a:rPr lang="cs-CZ" altLang="cs-CZ" sz="1800" dirty="0" err="1" smtClean="0"/>
              <a:t>Vaclav</a:t>
            </a:r>
            <a:r>
              <a:rPr lang="cs-CZ" altLang="cs-CZ" sz="1800" dirty="0" smtClean="0"/>
              <a:t>, |d </a:t>
            </a:r>
            <a:r>
              <a:rPr lang="cs-CZ" altLang="cs-CZ" sz="1800" dirty="0" smtClean="0"/>
              <a:t>1936-2011 </a:t>
            </a:r>
            <a:r>
              <a:rPr lang="cs-CZ" altLang="cs-CZ" sz="1800" dirty="0" smtClean="0"/>
              <a:t>|0 o</a:t>
            </a:r>
          </a:p>
          <a:p>
            <a:pPr>
              <a:lnSpc>
                <a:spcPct val="80000"/>
              </a:lnSpc>
            </a:pPr>
            <a:r>
              <a:rPr lang="cs-CZ" altLang="cs-CZ" sz="1800" dirty="0" smtClean="0"/>
              <a:t>400 1   	|a </a:t>
            </a:r>
            <a:r>
              <a:rPr lang="cs-CZ" altLang="cs-CZ" sz="1800" dirty="0" err="1" smtClean="0"/>
              <a:t>Gavel</a:t>
            </a:r>
            <a:r>
              <a:rPr lang="cs-CZ" altLang="cs-CZ" sz="1800" dirty="0" smtClean="0"/>
              <a:t>, </a:t>
            </a:r>
            <a:r>
              <a:rPr lang="cs-CZ" altLang="cs-CZ" sz="1800" dirty="0" err="1" smtClean="0"/>
              <a:t>Vaclav</a:t>
            </a:r>
            <a:r>
              <a:rPr lang="cs-CZ" altLang="cs-CZ" sz="1800" dirty="0" smtClean="0"/>
              <a:t>, |d </a:t>
            </a:r>
            <a:r>
              <a:rPr lang="cs-CZ" altLang="cs-CZ" sz="1800" dirty="0" smtClean="0"/>
              <a:t>1936-2011 </a:t>
            </a:r>
            <a:r>
              <a:rPr lang="cs-CZ" altLang="cs-CZ" sz="1800" dirty="0" smtClean="0"/>
              <a:t>|2 </a:t>
            </a:r>
            <a:r>
              <a:rPr lang="cs-CZ" altLang="cs-CZ" sz="1800" dirty="0" err="1" smtClean="0"/>
              <a:t>czerus</a:t>
            </a:r>
            <a:r>
              <a:rPr lang="cs-CZ" altLang="cs-CZ" sz="1800" dirty="0" smtClean="0"/>
              <a:t> |0 o</a:t>
            </a:r>
          </a:p>
          <a:p>
            <a:pPr>
              <a:lnSpc>
                <a:spcPct val="80000"/>
              </a:lnSpc>
            </a:pPr>
            <a:r>
              <a:rPr lang="cs-CZ" altLang="cs-CZ" sz="1800" dirty="0" smtClean="0"/>
              <a:t>400 1   	|a </a:t>
            </a:r>
            <a:r>
              <a:rPr lang="cs-CZ" altLang="cs-CZ" sz="1800" dirty="0" err="1" smtClean="0"/>
              <a:t>Havelo</a:t>
            </a:r>
            <a:r>
              <a:rPr lang="cs-CZ" altLang="cs-CZ" sz="1800" dirty="0" smtClean="0"/>
              <a:t>, </a:t>
            </a:r>
            <a:r>
              <a:rPr lang="cs-CZ" altLang="cs-CZ" sz="1800" dirty="0" err="1" smtClean="0"/>
              <a:t>Václavo</a:t>
            </a:r>
            <a:r>
              <a:rPr lang="cs-CZ" altLang="cs-CZ" sz="1800" dirty="0" smtClean="0"/>
              <a:t>, |d </a:t>
            </a:r>
            <a:r>
              <a:rPr lang="cs-CZ" altLang="cs-CZ" sz="1800" dirty="0"/>
              <a:t>1936-2011 </a:t>
            </a:r>
            <a:r>
              <a:rPr lang="cs-CZ" altLang="cs-CZ" sz="1800" dirty="0" smtClean="0"/>
              <a:t>|2 </a:t>
            </a:r>
            <a:r>
              <a:rPr lang="cs-CZ" altLang="cs-CZ" sz="1800" dirty="0" err="1" smtClean="0"/>
              <a:t>czelit</a:t>
            </a:r>
            <a:r>
              <a:rPr lang="cs-CZ" altLang="cs-CZ" sz="1800" dirty="0" smtClean="0"/>
              <a:t> |0 o</a:t>
            </a:r>
          </a:p>
          <a:p>
            <a:pPr>
              <a:lnSpc>
                <a:spcPct val="80000"/>
              </a:lnSpc>
            </a:pPr>
            <a:r>
              <a:rPr lang="cs-CZ" altLang="cs-CZ" sz="1800" dirty="0" smtClean="0"/>
              <a:t>400 1   	|a </a:t>
            </a:r>
            <a:r>
              <a:rPr lang="cs-CZ" altLang="cs-CZ" sz="1800" dirty="0" err="1" smtClean="0"/>
              <a:t>Haveru</a:t>
            </a:r>
            <a:r>
              <a:rPr lang="cs-CZ" altLang="cs-CZ" sz="1800" dirty="0" smtClean="0"/>
              <a:t>, </a:t>
            </a:r>
            <a:r>
              <a:rPr lang="cs-CZ" altLang="cs-CZ" sz="1800" dirty="0" err="1" smtClean="0"/>
              <a:t>Vatsurafu</a:t>
            </a:r>
            <a:r>
              <a:rPr lang="cs-CZ" altLang="cs-CZ" sz="1800" dirty="0" smtClean="0"/>
              <a:t>, |d </a:t>
            </a:r>
            <a:r>
              <a:rPr lang="cs-CZ" altLang="cs-CZ" sz="1800" dirty="0"/>
              <a:t>1936-2011 </a:t>
            </a:r>
            <a:r>
              <a:rPr lang="cs-CZ" altLang="cs-CZ" sz="1800" dirty="0" smtClean="0"/>
              <a:t>|2 </a:t>
            </a:r>
            <a:r>
              <a:rPr lang="cs-CZ" altLang="cs-CZ" sz="1800" dirty="0" err="1" smtClean="0"/>
              <a:t>czejpn</a:t>
            </a:r>
            <a:r>
              <a:rPr lang="cs-CZ" altLang="cs-CZ" sz="1800" dirty="0" smtClean="0"/>
              <a:t> |0 o</a:t>
            </a:r>
          </a:p>
          <a:p>
            <a:pPr>
              <a:lnSpc>
                <a:spcPct val="80000"/>
              </a:lnSpc>
            </a:pPr>
            <a:r>
              <a:rPr lang="cs-CZ" altLang="cs-CZ" sz="1800" dirty="0" smtClean="0"/>
              <a:t>400 1   	|a </a:t>
            </a:r>
            <a:r>
              <a:rPr lang="cs-CZ" altLang="cs-CZ" sz="1800" dirty="0" err="1" smtClean="0"/>
              <a:t>Hawei'er</a:t>
            </a:r>
            <a:r>
              <a:rPr lang="cs-CZ" altLang="cs-CZ" sz="1800" dirty="0" smtClean="0"/>
              <a:t>, </a:t>
            </a:r>
            <a:r>
              <a:rPr lang="cs-CZ" altLang="cs-CZ" sz="1800" dirty="0" err="1" smtClean="0"/>
              <a:t>Wacilafu</a:t>
            </a:r>
            <a:r>
              <a:rPr lang="cs-CZ" altLang="cs-CZ" sz="1800" dirty="0" smtClean="0"/>
              <a:t>, |d </a:t>
            </a:r>
            <a:r>
              <a:rPr lang="cs-CZ" altLang="cs-CZ" sz="1800" dirty="0"/>
              <a:t>1936-2011 </a:t>
            </a:r>
            <a:r>
              <a:rPr lang="cs-CZ" altLang="cs-CZ" sz="1800" dirty="0" smtClean="0"/>
              <a:t>|2 </a:t>
            </a:r>
            <a:r>
              <a:rPr lang="cs-CZ" altLang="cs-CZ" sz="1800" dirty="0" err="1" smtClean="0"/>
              <a:t>czechi</a:t>
            </a:r>
            <a:r>
              <a:rPr lang="cs-CZ" altLang="cs-CZ" sz="1800" dirty="0" smtClean="0"/>
              <a:t> |0 o</a:t>
            </a:r>
          </a:p>
          <a:p>
            <a:pPr>
              <a:lnSpc>
                <a:spcPct val="80000"/>
              </a:lnSpc>
            </a:pPr>
            <a:r>
              <a:rPr lang="cs-CZ" altLang="cs-CZ" sz="1800" dirty="0" smtClean="0"/>
              <a:t>510 1   	|a Česko. |b Prezident (1993-2003 : Havel) |7 ko20010092584</a:t>
            </a:r>
          </a:p>
          <a:p>
            <a:pPr>
              <a:lnSpc>
                <a:spcPct val="80000"/>
              </a:lnSpc>
            </a:pPr>
            <a:r>
              <a:rPr lang="cs-CZ" altLang="cs-CZ" sz="1800" dirty="0" smtClean="0"/>
              <a:t>510 1   	|a Československo. |b Prezident (1989-1992 : Havel) |7 			kn20020415001</a:t>
            </a:r>
          </a:p>
          <a:p>
            <a:pPr>
              <a:lnSpc>
                <a:spcPct val="80000"/>
              </a:lnSpc>
            </a:pPr>
            <a:r>
              <a:rPr lang="cs-CZ" altLang="cs-CZ" sz="1800" dirty="0" smtClean="0"/>
              <a:t>670   	|a NKC |b odkaz viz</a:t>
            </a:r>
          </a:p>
          <a:p>
            <a:pPr>
              <a:lnSpc>
                <a:spcPct val="80000"/>
              </a:lnSpc>
            </a:pPr>
            <a:r>
              <a:rPr lang="cs-CZ" altLang="cs-CZ" sz="1800" dirty="0" smtClean="0"/>
              <a:t>670   	|a PNP-LA</a:t>
            </a:r>
          </a:p>
          <a:p>
            <a:pPr>
              <a:lnSpc>
                <a:spcPct val="80000"/>
              </a:lnSpc>
            </a:pPr>
            <a:r>
              <a:rPr lang="cs-CZ" altLang="cs-CZ" sz="1800" dirty="0" smtClean="0"/>
              <a:t>678 0   	|a Narozen 5.10.1936 v Praze. Spisovatel a dramaturg, dramatik, 		publicista v literárních a divadelních časopisech, esejista, prezident 		ČR.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Závěr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RDA</a:t>
            </a:r>
            <a:r>
              <a:rPr lang="cs-CZ" altLang="cs-CZ" dirty="0" smtClean="0"/>
              <a:t>: prezentace týkající se </a:t>
            </a:r>
            <a:r>
              <a:rPr lang="cs-CZ" altLang="cs-CZ" dirty="0"/>
              <a:t>autorizovaných záhlaví a autorit: </a:t>
            </a:r>
            <a:r>
              <a:rPr lang="cs-CZ" altLang="cs-CZ" dirty="0">
                <a:hlinkClick r:id="rId2"/>
              </a:rPr>
              <a:t>http://</a:t>
            </a:r>
            <a:r>
              <a:rPr lang="cs-CZ" altLang="cs-CZ" dirty="0" smtClean="0">
                <a:hlinkClick r:id="rId2"/>
              </a:rPr>
              <a:t>www.nkp.cz/o-knihovne/odborne-cinnosti/zpracovani-fondu/katalogizacni-politika/rda</a:t>
            </a:r>
            <a:endParaRPr lang="cs-CZ" altLang="cs-CZ" dirty="0" smtClean="0"/>
          </a:p>
          <a:p>
            <a:r>
              <a:rPr lang="cs-CZ" altLang="cs-CZ" dirty="0" smtClean="0"/>
              <a:t>LUFFER, Jan. </a:t>
            </a:r>
            <a:r>
              <a:rPr lang="cs-CZ" altLang="cs-CZ" i="1" dirty="0" smtClean="0"/>
              <a:t>Metodika tvorby a kontroly jmenných autorit ve formátu MARC 21. Osobní jména.</a:t>
            </a:r>
            <a:r>
              <a:rPr lang="cs-CZ" altLang="cs-CZ" dirty="0" smtClean="0"/>
              <a:t> Praha : NK ČR, 2006. ISBN </a:t>
            </a:r>
            <a:r>
              <a:rPr lang="cs-CZ" altLang="cs-CZ" dirty="0" smtClean="0"/>
              <a:t>80-7050-507-9. </a:t>
            </a:r>
            <a:r>
              <a:rPr lang="cs-CZ" altLang="cs-CZ" smtClean="0"/>
              <a:t>Dostupné </a:t>
            </a:r>
            <a:r>
              <a:rPr lang="cs-CZ" altLang="cs-CZ" dirty="0" smtClean="0"/>
              <a:t>na www: http://autority.nkp.cz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Co je nutné umět a rozlišit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1) pravidla pro strukturaci preferované formy jména, která se vloží do bibliografického záznamu</a:t>
            </a:r>
          </a:p>
          <a:p>
            <a:r>
              <a:rPr lang="cs-CZ" altLang="cs-CZ" dirty="0" smtClean="0"/>
              <a:t>2) pravidla pro tvorbu odkazů v záznamech autority </a:t>
            </a:r>
          </a:p>
          <a:p>
            <a:r>
              <a:rPr lang="cs-CZ" altLang="cs-CZ" dirty="0" smtClean="0"/>
              <a:t>3) pravidla pro to, ve kterých případech jméno vložím do hlavního a kdy do vedlejšího záhlaví - volba selekčních údajů – terminologie M21</a:t>
            </a:r>
          </a:p>
          <a:p>
            <a:r>
              <a:rPr lang="cs-CZ" altLang="cs-CZ" dirty="0" smtClean="0"/>
              <a:t>4) zápis jména do polí formátu MARC 21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Volba selekčních údajů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dílo jednoho autora -&gt; hlavní záhlaví - (245 </a:t>
            </a:r>
            <a:r>
              <a:rPr lang="cs-CZ" altLang="cs-CZ" dirty="0" err="1" smtClean="0"/>
              <a:t>ind</a:t>
            </a:r>
            <a:r>
              <a:rPr lang="cs-CZ" altLang="cs-CZ" dirty="0" smtClean="0"/>
              <a:t>. na první pozici - 1)</a:t>
            </a:r>
          </a:p>
          <a:p>
            <a:pPr lvl="1"/>
            <a:r>
              <a:rPr lang="cs-CZ" altLang="cs-CZ" dirty="0" smtClean="0"/>
              <a:t>Autorizovaný selekční údaj</a:t>
            </a:r>
          </a:p>
          <a:p>
            <a:r>
              <a:rPr lang="cs-CZ" altLang="cs-CZ" dirty="0" smtClean="0"/>
              <a:t>dílo dvou a více autorů -&gt; první v hlavním záhlaví, další ve vedlejším záhlaví - (245 </a:t>
            </a:r>
            <a:r>
              <a:rPr lang="cs-CZ" altLang="cs-CZ" dirty="0" err="1" smtClean="0"/>
              <a:t>ind</a:t>
            </a:r>
            <a:r>
              <a:rPr lang="cs-CZ" altLang="cs-CZ" dirty="0" smtClean="0"/>
              <a:t>. na první pozici - 1)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Volba selekčních údajů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další původci - vedlejší záhlaví</a:t>
            </a:r>
          </a:p>
          <a:p>
            <a:pPr lvl="1"/>
            <a:r>
              <a:rPr lang="cs-CZ" altLang="cs-CZ" dirty="0" smtClean="0"/>
              <a:t>Autorizovaný selekční údaj</a:t>
            </a:r>
          </a:p>
          <a:p>
            <a:endParaRPr lang="cs-CZ" altLang="cs-CZ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Pravidla pro strukturaci jména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tato pravidla platí pro strukturaci jména v bibliografickém záznamu, jak v hlavním, tak i ve vedlejším záhlaví a stejně se také strukturuje jméno ve všech polích autoritního záznamu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Pravidla pro zápis jména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většinou se jako jméno bere to nejběžněji známé, to, pod kterým autor publikuje (tzn. i pseudonym); uvažuje se nejčastější výskyt formy jména</a:t>
            </a:r>
          </a:p>
          <a:p>
            <a:endParaRPr lang="cs-CZ" altLang="cs-CZ" smtClean="0"/>
          </a:p>
          <a:p>
            <a:r>
              <a:rPr lang="cs-CZ" altLang="cs-CZ" smtClean="0"/>
              <a:t>autor může publikovat pod více bibliografickými identitami - skupiny děl (kolik bbg. identit - tolik autoritních záznamů)</a:t>
            </a:r>
          </a:p>
          <a:p>
            <a:pPr lvl="1"/>
            <a:r>
              <a:rPr lang="cs-CZ" altLang="cs-CZ" smtClean="0"/>
              <a:t>Carroll, Lewis – dětská literatura</a:t>
            </a:r>
          </a:p>
          <a:p>
            <a:pPr lvl="1"/>
            <a:r>
              <a:rPr lang="cs-CZ" altLang="cs-CZ" smtClean="0"/>
              <a:t>Dodgson, Charles Lutwidge – matematická díla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Pravidla pro zápis jména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ovšem někteří autoři používali v průběhu tvorby více pseudonymů, které použili např. jednorázově nebo nevytvořili samostatné </a:t>
            </a:r>
            <a:r>
              <a:rPr lang="cs-CZ" altLang="cs-CZ" dirty="0" err="1" smtClean="0"/>
              <a:t>bbg</a:t>
            </a:r>
            <a:r>
              <a:rPr lang="cs-CZ" altLang="cs-CZ" dirty="0" smtClean="0"/>
              <a:t>. identity - za preferovanou formu se volí později nejběžněji užívané jméno, vše ostatní se odkáže v záznamu autority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jako zdroj ověřování forem jmen se používají příručkové prameny atp.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Sdílený pseudonym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Jára Cimrman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isk">
  <a:themeElements>
    <a:clrScheme name="">
      <a:dk1>
        <a:srgbClr val="000000"/>
      </a:dk1>
      <a:lt1>
        <a:srgbClr val="FFFFFF"/>
      </a:lt1>
      <a:dk2>
        <a:srgbClr val="000099"/>
      </a:dk2>
      <a:lt2>
        <a:srgbClr val="808080"/>
      </a:lt2>
      <a:accent1>
        <a:srgbClr val="FFFF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FFCA"/>
      </a:accent5>
      <a:accent6>
        <a:srgbClr val="2D2DB9"/>
      </a:accent6>
      <a:hlink>
        <a:srgbClr val="000066"/>
      </a:hlink>
      <a:folHlink>
        <a:srgbClr val="000066"/>
      </a:folHlink>
    </a:clrScheme>
    <a:fontScheme name="uis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uis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is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is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is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is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is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is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Office\Sablony\Návrhy prezentací\uisk.pot</Template>
  <TotalTime>258</TotalTime>
  <Words>1132</Words>
  <Application>Microsoft Office PowerPoint</Application>
  <PresentationFormat>Předvádění na obrazovce (4:3)</PresentationFormat>
  <Paragraphs>236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3" baseType="lpstr">
      <vt:lpstr>Arial</vt:lpstr>
      <vt:lpstr>Times New Roman</vt:lpstr>
      <vt:lpstr>Wingdings</vt:lpstr>
      <vt:lpstr>uisk</vt:lpstr>
      <vt:lpstr>Personální autority</vt:lpstr>
      <vt:lpstr>Obecně</vt:lpstr>
      <vt:lpstr>Co je nutné umět a rozlišit</vt:lpstr>
      <vt:lpstr>Volba selekčních údajů</vt:lpstr>
      <vt:lpstr>Volba selekčních údajů</vt:lpstr>
      <vt:lpstr>Pravidla pro strukturaci jména</vt:lpstr>
      <vt:lpstr>Pravidla pro zápis jména</vt:lpstr>
      <vt:lpstr>Pravidla pro zápis jména</vt:lpstr>
      <vt:lpstr>Sdílený pseudonym</vt:lpstr>
      <vt:lpstr>Struktura jména</vt:lpstr>
      <vt:lpstr>Vstupní prvek</vt:lpstr>
      <vt:lpstr>Další část jména</vt:lpstr>
      <vt:lpstr>Různé jazyky</vt:lpstr>
      <vt:lpstr>Různé jazyky</vt:lpstr>
      <vt:lpstr>Jména zahraničních autorek</vt:lpstr>
      <vt:lpstr>Doplňky ke jménu</vt:lpstr>
      <vt:lpstr>Druhy doplňků</vt:lpstr>
      <vt:lpstr>Životní data</vt:lpstr>
      <vt:lpstr>Příklady</vt:lpstr>
      <vt:lpstr>Indikátory atp.</vt:lpstr>
      <vt:lpstr>Shrnutí - co udělat při katalogizaci</vt:lpstr>
      <vt:lpstr>Bibliografický záznam</vt:lpstr>
      <vt:lpstr>Bibliografický záznam</vt:lpstr>
      <vt:lpstr>AZ – více bibliografických identit</vt:lpstr>
      <vt:lpstr>AZ – společný pseudonym</vt:lpstr>
      <vt:lpstr>AZ – pseudonym pouze v odkaze</vt:lpstr>
      <vt:lpstr>AZ – personální jméno – změna indikátorů + korporace</vt:lpstr>
      <vt:lpstr>AZ – pseudonymy, korporace</vt:lpstr>
      <vt:lpstr>Závěr</vt:lpstr>
    </vt:vector>
  </TitlesOfParts>
  <Company>UK ETF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Personální autority</dc:title>
  <dc:creator>Knihovna</dc:creator>
  <cp:lastModifiedBy>Drobíková, Barbora</cp:lastModifiedBy>
  <cp:revision>98</cp:revision>
  <dcterms:created xsi:type="dcterms:W3CDTF">2003-11-02T13:56:50Z</dcterms:created>
  <dcterms:modified xsi:type="dcterms:W3CDTF">2018-03-23T07:45:24Z</dcterms:modified>
</cp:coreProperties>
</file>