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9" r:id="rId4"/>
    <p:sldId id="267" r:id="rId5"/>
    <p:sldId id="268" r:id="rId6"/>
    <p:sldId id="257" r:id="rId7"/>
    <p:sldId id="258" r:id="rId8"/>
    <p:sldId id="259" r:id="rId9"/>
    <p:sldId id="266" r:id="rId10"/>
    <p:sldId id="263" r:id="rId11"/>
    <p:sldId id="264" r:id="rId12"/>
    <p:sldId id="262" r:id="rId13"/>
    <p:sldId id="260" r:id="rId14"/>
    <p:sldId id="26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8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CE679517-4AA6-48E0-B52D-E5F63AB48E98}" type="datetimeFigureOut">
              <a:rPr lang="cs-CZ" smtClean="0"/>
              <a:t>5.12.2012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CE679517-4AA6-48E0-B52D-E5F63AB48E98}" type="datetimeFigureOut">
              <a:rPr lang="cs-CZ" smtClean="0"/>
              <a:t>5.12.2012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CE679517-4AA6-48E0-B52D-E5F63AB48E98}" type="datetimeFigureOut">
              <a:rPr lang="cs-CZ" smtClean="0"/>
              <a:t>5.12.2012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CE679517-4AA6-48E0-B52D-E5F63AB48E98}" type="datetimeFigureOut">
              <a:rPr lang="cs-CZ" smtClean="0"/>
              <a:t>5.12.2012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79517-4AA6-48E0-B52D-E5F63AB48E98}" type="datetimeFigureOut">
              <a:rPr lang="cs-CZ" smtClean="0"/>
              <a:t>5.12.2012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CE679517-4AA6-48E0-B52D-E5F63AB48E98}" type="datetimeFigureOut">
              <a:rPr lang="cs-CZ" smtClean="0"/>
              <a:t>5.12.2012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CE679517-4AA6-48E0-B52D-E5F63AB48E98}" type="datetimeFigureOut">
              <a:rPr lang="cs-CZ" smtClean="0"/>
              <a:t>5.12.2012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CE679517-4AA6-48E0-B52D-E5F63AB48E98}" type="datetimeFigureOut">
              <a:rPr lang="cs-CZ" smtClean="0"/>
              <a:t>5.12.2012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679517-4AA6-48E0-B52D-E5F63AB48E98}" type="datetimeFigureOut">
              <a:rPr lang="cs-CZ" smtClean="0"/>
              <a:t>5.12.2012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79517-4AA6-48E0-B52D-E5F63AB48E98}" type="datetimeFigureOut">
              <a:rPr lang="cs-CZ" smtClean="0"/>
              <a:t>5.12.2012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79517-4AA6-48E0-B52D-E5F63AB48E98}" type="datetimeFigureOut">
              <a:rPr lang="cs-CZ" smtClean="0"/>
              <a:t>5.12.2012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9E9296A-ABF0-4E48-8017-C0A24C70A26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79517-4AA6-48E0-B52D-E5F63AB48E98}" type="datetimeFigureOut">
              <a:rPr lang="cs-CZ" smtClean="0"/>
              <a:t>5.12.2012</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9296A-ABF0-4E48-8017-C0A24C70A26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Kontingenční tabulky</a:t>
            </a:r>
            <a:endParaRPr lang="cs-CZ" dirty="0"/>
          </a:p>
        </p:txBody>
      </p:sp>
      <p:sp>
        <p:nvSpPr>
          <p:cNvPr id="3" name="Subtitle 2"/>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b="1" dirty="0"/>
              <a:t>Analýza závislosti rozdělení výsledku </a:t>
            </a:r>
            <a:r>
              <a:rPr lang="cs-CZ" b="1" dirty="0" smtClean="0"/>
              <a:t>atestace</a:t>
            </a:r>
            <a:endParaRPr lang="cs-CZ"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smtClean="0"/>
          </a:p>
          <a:p>
            <a:endParaRPr lang="cs-CZ" dirty="0"/>
          </a:p>
          <a:p>
            <a:endParaRPr lang="cs-CZ" dirty="0" smtClean="0"/>
          </a:p>
          <a:p>
            <a:endParaRPr lang="cs-CZ" dirty="0"/>
          </a:p>
          <a:p>
            <a:endParaRPr lang="cs-CZ" dirty="0" smtClean="0"/>
          </a:p>
          <a:p>
            <a:endParaRPr lang="cs-CZ" dirty="0"/>
          </a:p>
          <a:p>
            <a:r>
              <a:rPr lang="cs-CZ" dirty="0" smtClean="0"/>
              <a:t>(1 – výborně, P – prospěl, N – neprospěl) </a:t>
            </a:r>
            <a:br>
              <a:rPr lang="cs-CZ" dirty="0" smtClean="0"/>
            </a:br>
            <a:r>
              <a:rPr lang="cs-CZ" dirty="0" smtClean="0"/>
              <a:t>na oboru studia (O_S)  (A, B, C)</a:t>
            </a:r>
            <a:br>
              <a:rPr lang="cs-CZ" dirty="0" smtClean="0"/>
            </a:br>
            <a:endParaRPr lang="cs-CZ" dirty="0"/>
          </a:p>
        </p:txBody>
      </p:sp>
      <p:grpSp>
        <p:nvGrpSpPr>
          <p:cNvPr id="6" name="Group 5"/>
          <p:cNvGrpSpPr/>
          <p:nvPr/>
        </p:nvGrpSpPr>
        <p:grpSpPr>
          <a:xfrm>
            <a:off x="1285885" y="1357298"/>
            <a:ext cx="6441209" cy="4643470"/>
            <a:chOff x="1285885" y="1357298"/>
            <a:chExt cx="6441209" cy="4643470"/>
          </a:xfrm>
        </p:grpSpPr>
        <p:pic>
          <p:nvPicPr>
            <p:cNvPr id="6147" name="Picture 3"/>
            <p:cNvPicPr>
              <a:picLocks noChangeAspect="1" noChangeArrowheads="1"/>
            </p:cNvPicPr>
            <p:nvPr/>
          </p:nvPicPr>
          <p:blipFill>
            <a:blip r:embed="rId2" cstate="print"/>
            <a:srcRect/>
            <a:stretch>
              <a:fillRect/>
            </a:stretch>
          </p:blipFill>
          <p:spPr bwMode="auto">
            <a:xfrm>
              <a:off x="3536856" y="4357693"/>
              <a:ext cx="4178416" cy="1643075"/>
            </a:xfrm>
            <a:prstGeom prst="rect">
              <a:avLst/>
            </a:prstGeom>
            <a:noFill/>
            <a:ln w="9525">
              <a:noFill/>
              <a:miter lim="800000"/>
              <a:headEnd/>
              <a:tailEnd/>
            </a:ln>
          </p:spPr>
        </p:pic>
        <p:pic>
          <p:nvPicPr>
            <p:cNvPr id="6146" name="Picture 2"/>
            <p:cNvPicPr>
              <a:picLocks noChangeAspect="1" noChangeArrowheads="1"/>
            </p:cNvPicPr>
            <p:nvPr/>
          </p:nvPicPr>
          <p:blipFill>
            <a:blip r:embed="rId3" cstate="print"/>
            <a:srcRect/>
            <a:stretch>
              <a:fillRect/>
            </a:stretch>
          </p:blipFill>
          <p:spPr bwMode="auto">
            <a:xfrm>
              <a:off x="1285885" y="1357298"/>
              <a:ext cx="6441209" cy="3134161"/>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Otázky</a:t>
            </a:r>
            <a:endParaRPr lang="cs-CZ" dirty="0"/>
          </a:p>
        </p:txBody>
      </p:sp>
      <p:sp>
        <p:nvSpPr>
          <p:cNvPr id="3" name="Content Placeholder 2"/>
          <p:cNvSpPr>
            <a:spLocks noGrp="1"/>
          </p:cNvSpPr>
          <p:nvPr>
            <p:ph idx="1"/>
          </p:nvPr>
        </p:nvSpPr>
        <p:spPr>
          <a:xfrm>
            <a:off x="457200" y="1600200"/>
            <a:ext cx="8229600" cy="5043510"/>
          </a:xfrm>
        </p:spPr>
        <p:txBody>
          <a:bodyPr>
            <a:normAutofit fontScale="70000" lnSpcReduction="20000"/>
          </a:bodyPr>
          <a:lstStyle/>
          <a:p>
            <a:r>
              <a:rPr lang="cs-CZ" dirty="0"/>
              <a:t>Hypotézu nezávislosti můžeme zamítnout na 1% hladině </a:t>
            </a:r>
            <a:r>
              <a:rPr lang="cs-CZ" dirty="0" smtClean="0"/>
              <a:t>významnosti 					</a:t>
            </a:r>
          </a:p>
          <a:p>
            <a:r>
              <a:rPr lang="cs-CZ" dirty="0" smtClean="0"/>
              <a:t>Jednička </a:t>
            </a:r>
            <a:r>
              <a:rPr lang="cs-CZ" dirty="0"/>
              <a:t>se u studentů oboru A vyskytuje s vyšší pravděpodobností než u zbývajících oborů </a:t>
            </a:r>
            <a:r>
              <a:rPr lang="cs-CZ" dirty="0" smtClean="0"/>
              <a:t>				</a:t>
            </a:r>
            <a:endParaRPr lang="cs-CZ" dirty="0"/>
          </a:p>
          <a:p>
            <a:r>
              <a:rPr lang="cs-CZ" dirty="0"/>
              <a:t> </a:t>
            </a:r>
            <a:r>
              <a:rPr lang="cs-CZ" dirty="0" smtClean="0"/>
              <a:t>Extrémně </a:t>
            </a:r>
            <a:r>
              <a:rPr lang="cs-CZ" dirty="0"/>
              <a:t>nízký počtu osob (3) v kategorii (A * N) nedovoluje použít </a:t>
            </a:r>
            <a:r>
              <a:rPr lang="cs-CZ" dirty="0" err="1"/>
              <a:t>chí</a:t>
            </a:r>
            <a:r>
              <a:rPr lang="cs-CZ" dirty="0"/>
              <a:t>-kvadrát test nezávislosti	</a:t>
            </a:r>
            <a:r>
              <a:rPr lang="cs-CZ" dirty="0" smtClean="0"/>
              <a:t>			</a:t>
            </a:r>
            <a:endParaRPr lang="cs-CZ" dirty="0"/>
          </a:p>
          <a:p>
            <a:r>
              <a:rPr lang="cs-CZ" dirty="0"/>
              <a:t> </a:t>
            </a:r>
            <a:r>
              <a:rPr lang="cs-CZ" dirty="0" smtClean="0"/>
              <a:t>Očekávané </a:t>
            </a:r>
            <a:r>
              <a:rPr lang="cs-CZ" dirty="0"/>
              <a:t>četnosti  jsou dostatečně veliké pro možnost užití </a:t>
            </a:r>
            <a:r>
              <a:rPr lang="cs-CZ" dirty="0" err="1"/>
              <a:t>chí</a:t>
            </a:r>
            <a:r>
              <a:rPr lang="cs-CZ" dirty="0"/>
              <a:t>-kvadrát testu	</a:t>
            </a:r>
            <a:r>
              <a:rPr lang="cs-CZ" dirty="0" smtClean="0"/>
              <a:t>					</a:t>
            </a:r>
            <a:endParaRPr lang="cs-CZ" dirty="0"/>
          </a:p>
          <a:p>
            <a:r>
              <a:rPr lang="cs-CZ" dirty="0"/>
              <a:t> </a:t>
            </a:r>
            <a:r>
              <a:rPr lang="cs-CZ" dirty="0" smtClean="0"/>
              <a:t>Pravděpodobnost </a:t>
            </a:r>
            <a:r>
              <a:rPr lang="cs-CZ" dirty="0"/>
              <a:t>klasifikace „NEPROSPĚL“ je u studentů oboru B vyšší než u studentů oboru </a:t>
            </a:r>
            <a:r>
              <a:rPr lang="cs-CZ" dirty="0" smtClean="0"/>
              <a:t>A				</a:t>
            </a:r>
            <a:endParaRPr lang="cs-CZ" dirty="0"/>
          </a:p>
          <a:p>
            <a:r>
              <a:rPr lang="cs-CZ" dirty="0"/>
              <a:t> </a:t>
            </a:r>
            <a:r>
              <a:rPr lang="cs-CZ" dirty="0" smtClean="0"/>
              <a:t>Hypotézu </a:t>
            </a:r>
            <a:r>
              <a:rPr lang="cs-CZ" dirty="0"/>
              <a:t>stejné distribuce výsledku atestace u oborů  A  </a:t>
            </a:r>
            <a:r>
              <a:rPr lang="cs-CZ" dirty="0" err="1"/>
              <a:t>a</a:t>
            </a:r>
            <a:r>
              <a:rPr lang="cs-CZ" dirty="0"/>
              <a:t>  B nelze zamítnout				</a:t>
            </a:r>
            <a:r>
              <a:rPr lang="cs-CZ" dirty="0" smtClean="0"/>
              <a:t>		</a:t>
            </a:r>
            <a:endParaRPr lang="cs-CZ" dirty="0"/>
          </a:p>
          <a:p>
            <a:r>
              <a:rPr lang="cs-CZ" dirty="0"/>
              <a:t> </a:t>
            </a:r>
            <a:r>
              <a:rPr lang="cs-CZ" dirty="0" smtClean="0"/>
              <a:t>U </a:t>
            </a:r>
            <a:r>
              <a:rPr lang="cs-CZ" dirty="0"/>
              <a:t>této atestace (bez ohledu na obor) se výsledek „N“ vyskytuje s nižší pravděpodobností </a:t>
            </a:r>
            <a:r>
              <a:rPr lang="cs-CZ" dirty="0" smtClean="0"/>
              <a:t>než </a:t>
            </a:r>
            <a:r>
              <a:rPr lang="cs-CZ" dirty="0"/>
              <a:t>výsledek „1“	</a:t>
            </a:r>
            <a:r>
              <a:rPr lang="cs-CZ" dirty="0" smtClean="0"/>
              <a:t>	</a:t>
            </a:r>
            <a:r>
              <a:rPr lang="cs-CZ" dirty="0"/>
              <a:t>									</a:t>
            </a: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Fisherův</a:t>
            </a:r>
            <a:r>
              <a:rPr lang="cs-CZ" dirty="0" smtClean="0"/>
              <a:t> přesný (</a:t>
            </a:r>
            <a:r>
              <a:rPr lang="cs-CZ" dirty="0" err="1" smtClean="0"/>
              <a:t>exact</a:t>
            </a:r>
            <a:r>
              <a:rPr lang="cs-CZ" dirty="0" smtClean="0"/>
              <a:t>) test</a:t>
            </a:r>
            <a:endParaRPr lang="cs-CZ" dirty="0"/>
          </a:p>
        </p:txBody>
      </p:sp>
      <p:sp>
        <p:nvSpPr>
          <p:cNvPr id="3" name="Content Placeholder 2"/>
          <p:cNvSpPr>
            <a:spLocks noGrp="1"/>
          </p:cNvSpPr>
          <p:nvPr>
            <p:ph idx="1"/>
          </p:nvPr>
        </p:nvSpPr>
        <p:spPr>
          <a:xfrm>
            <a:off x="457200" y="1600200"/>
            <a:ext cx="8229600" cy="5257800"/>
          </a:xfrm>
        </p:spPr>
        <p:txBody>
          <a:bodyPr/>
          <a:lstStyle/>
          <a:p>
            <a:r>
              <a:rPr lang="cs-CZ" dirty="0" smtClean="0"/>
              <a:t>u malých N – ale pouze 2x2</a:t>
            </a:r>
          </a:p>
          <a:p>
            <a:endParaRPr lang="cs-CZ" dirty="0"/>
          </a:p>
          <a:p>
            <a:endParaRPr lang="cs-CZ" dirty="0" smtClean="0"/>
          </a:p>
          <a:p>
            <a:endParaRPr lang="cs-CZ" dirty="0"/>
          </a:p>
          <a:p>
            <a:r>
              <a:rPr lang="cs-CZ" dirty="0" smtClean="0"/>
              <a:t>alternativně </a:t>
            </a:r>
            <a:r>
              <a:rPr lang="cs-CZ" dirty="0" err="1" smtClean="0"/>
              <a:t>chí</a:t>
            </a:r>
            <a:r>
              <a:rPr lang="cs-CZ" dirty="0" smtClean="0"/>
              <a:t>-kvadrát s </a:t>
            </a:r>
            <a:r>
              <a:rPr lang="cs-CZ" dirty="0" err="1" smtClean="0"/>
              <a:t>Yatesovou</a:t>
            </a:r>
            <a:r>
              <a:rPr lang="cs-CZ" dirty="0" smtClean="0"/>
              <a:t> korekcí</a:t>
            </a:r>
          </a:p>
          <a:p>
            <a:endParaRPr lang="cs-CZ" dirty="0"/>
          </a:p>
          <a:p>
            <a:endParaRPr lang="cs-CZ" dirty="0" smtClean="0"/>
          </a:p>
          <a:p>
            <a:pPr lvl="1"/>
            <a:endParaRPr lang="cs-CZ" dirty="0"/>
          </a:p>
          <a:p>
            <a:pPr lvl="1"/>
            <a:r>
              <a:rPr lang="cs-CZ" dirty="0" smtClean="0"/>
              <a:t>přehnaně konzervativní</a:t>
            </a:r>
            <a:endParaRPr lang="cs-CZ" dirty="0"/>
          </a:p>
        </p:txBody>
      </p:sp>
      <p:pic>
        <p:nvPicPr>
          <p:cNvPr id="5122" name="Picture 16"/>
          <p:cNvPicPr>
            <a:picLocks noChangeAspect="1" noChangeArrowheads="1"/>
          </p:cNvPicPr>
          <p:nvPr/>
        </p:nvPicPr>
        <p:blipFill>
          <a:blip r:embed="rId2" cstate="print"/>
          <a:srcRect/>
          <a:stretch>
            <a:fillRect/>
          </a:stretch>
        </p:blipFill>
        <p:spPr bwMode="auto">
          <a:xfrm>
            <a:off x="857224" y="2071679"/>
            <a:ext cx="7444998" cy="1714512"/>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825505" y="4724411"/>
            <a:ext cx="5318263" cy="12049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Cramerovo</a:t>
            </a:r>
            <a:r>
              <a:rPr lang="cs-CZ" dirty="0" smtClean="0"/>
              <a:t> V</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endParaRPr lang="cs-CZ" dirty="0"/>
          </a:p>
          <a:p>
            <a:endParaRPr lang="cs-CZ" dirty="0" smtClean="0"/>
          </a:p>
          <a:p>
            <a:r>
              <a:rPr lang="cs-CZ" dirty="0" smtClean="0"/>
              <a:t>hodnoty (0;1), </a:t>
            </a:r>
            <a:r>
              <a:rPr lang="cs-CZ" dirty="0" err="1" smtClean="0"/>
              <a:t>1</a:t>
            </a:r>
            <a:r>
              <a:rPr lang="cs-CZ" dirty="0" smtClean="0"/>
              <a:t> -&gt; silný vztah, 0 -&gt; žáden</a:t>
            </a:r>
            <a:endParaRPr lang="cs-CZ" dirty="0"/>
          </a:p>
        </p:txBody>
      </p:sp>
      <p:pic>
        <p:nvPicPr>
          <p:cNvPr id="4098" name="Picture 2"/>
          <p:cNvPicPr>
            <a:picLocks noChangeAspect="1" noChangeArrowheads="1"/>
          </p:cNvPicPr>
          <p:nvPr/>
        </p:nvPicPr>
        <p:blipFill>
          <a:blip r:embed="rId2" cstate="print"/>
          <a:srcRect/>
          <a:stretch>
            <a:fillRect/>
          </a:stretch>
        </p:blipFill>
        <p:spPr bwMode="auto">
          <a:xfrm>
            <a:off x="1571621" y="2643182"/>
            <a:ext cx="6000775" cy="14287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McNemar</a:t>
            </a:r>
            <a:endParaRPr lang="cs-CZ" dirty="0"/>
          </a:p>
        </p:txBody>
      </p:sp>
      <p:sp>
        <p:nvSpPr>
          <p:cNvPr id="3" name="Content Placeholder 2"/>
          <p:cNvSpPr>
            <a:spLocks noGrp="1"/>
          </p:cNvSpPr>
          <p:nvPr>
            <p:ph idx="1"/>
          </p:nvPr>
        </p:nvSpPr>
        <p:spPr>
          <a:xfrm>
            <a:off x="457200" y="1600200"/>
            <a:ext cx="8229600" cy="5257800"/>
          </a:xfrm>
        </p:spPr>
        <p:txBody>
          <a:bodyPr>
            <a:normAutofit/>
          </a:bodyPr>
          <a:lstStyle/>
          <a:p>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dirty="0" smtClean="0"/>
              <a:t>H</a:t>
            </a:r>
            <a:r>
              <a:rPr lang="cs-CZ" baseline="-25000" dirty="0" smtClean="0"/>
              <a:t>0</a:t>
            </a:r>
            <a:r>
              <a:rPr lang="cs-CZ" dirty="0" smtClean="0"/>
              <a:t>: </a:t>
            </a:r>
            <a:r>
              <a:rPr lang="cs-CZ" i="1" dirty="0" err="1" smtClean="0"/>
              <a:t>p</a:t>
            </a:r>
            <a:r>
              <a:rPr lang="cs-CZ" i="1" baseline="-25000" dirty="0" err="1" smtClean="0"/>
              <a:t>c</a:t>
            </a:r>
            <a:r>
              <a:rPr lang="cs-CZ" dirty="0" smtClean="0"/>
              <a:t> = </a:t>
            </a:r>
            <a:r>
              <a:rPr lang="cs-CZ" i="1" dirty="0" err="1" smtClean="0"/>
              <a:t>p</a:t>
            </a:r>
            <a:r>
              <a:rPr lang="cs-CZ" i="1" baseline="-25000" dirty="0" err="1" smtClean="0"/>
              <a:t>b</a:t>
            </a:r>
            <a:endParaRPr lang="cs-CZ" i="1" baseline="-25000" dirty="0" smtClean="0"/>
          </a:p>
          <a:p>
            <a:r>
              <a:rPr lang="cs-CZ" dirty="0" err="1" smtClean="0"/>
              <a:t>McNemar</a:t>
            </a:r>
            <a:r>
              <a:rPr lang="cs-CZ" dirty="0" smtClean="0"/>
              <a:t>-</a:t>
            </a:r>
            <a:r>
              <a:rPr lang="cs-CZ" dirty="0" err="1" smtClean="0"/>
              <a:t>Bowker</a:t>
            </a:r>
            <a:r>
              <a:rPr lang="cs-CZ" dirty="0" smtClean="0"/>
              <a:t> – pro víc kategorií</a:t>
            </a:r>
          </a:p>
          <a:p>
            <a:pPr lvl="1"/>
            <a:r>
              <a:rPr lang="cs-CZ" dirty="0" smtClean="0"/>
              <a:t>SPSS počítá automaticky </a:t>
            </a:r>
            <a:endParaRPr lang="cs-CZ" dirty="0"/>
          </a:p>
        </p:txBody>
      </p:sp>
      <p:pic>
        <p:nvPicPr>
          <p:cNvPr id="36866" name="Picture 1"/>
          <p:cNvPicPr>
            <a:picLocks noChangeAspect="1" noChangeArrowheads="1"/>
          </p:cNvPicPr>
          <p:nvPr/>
        </p:nvPicPr>
        <p:blipFill>
          <a:blip r:embed="rId2" cstate="print"/>
          <a:srcRect/>
          <a:stretch>
            <a:fillRect/>
          </a:stretch>
        </p:blipFill>
        <p:spPr bwMode="auto">
          <a:xfrm>
            <a:off x="1714480" y="1357298"/>
            <a:ext cx="5762625" cy="2095500"/>
          </a:xfrm>
          <a:prstGeom prst="rect">
            <a:avLst/>
          </a:prstGeom>
          <a:noFill/>
          <a:ln w="9525">
            <a:noFill/>
            <a:miter lim="800000"/>
            <a:headEnd/>
            <a:tailEnd/>
          </a:ln>
        </p:spPr>
      </p:pic>
      <p:pic>
        <p:nvPicPr>
          <p:cNvPr id="36867" name="Picture 19"/>
          <p:cNvPicPr>
            <a:picLocks noChangeAspect="1" noChangeArrowheads="1"/>
          </p:cNvPicPr>
          <p:nvPr/>
        </p:nvPicPr>
        <p:blipFill>
          <a:blip r:embed="rId3" cstate="print"/>
          <a:srcRect/>
          <a:stretch>
            <a:fillRect/>
          </a:stretch>
        </p:blipFill>
        <p:spPr bwMode="auto">
          <a:xfrm>
            <a:off x="2714612" y="3714752"/>
            <a:ext cx="3286148" cy="15648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Úvod</a:t>
            </a:r>
            <a:endParaRPr lang="cs-CZ" dirty="0"/>
          </a:p>
        </p:txBody>
      </p:sp>
      <p:sp>
        <p:nvSpPr>
          <p:cNvPr id="3" name="Content Placeholder 2"/>
          <p:cNvSpPr>
            <a:spLocks noGrp="1"/>
          </p:cNvSpPr>
          <p:nvPr>
            <p:ph idx="1"/>
          </p:nvPr>
        </p:nvSpPr>
        <p:spPr>
          <a:xfrm>
            <a:off x="457200" y="1285860"/>
            <a:ext cx="8229600" cy="5357850"/>
          </a:xfrm>
        </p:spPr>
        <p:txBody>
          <a:bodyPr/>
          <a:lstStyle/>
          <a:p>
            <a:r>
              <a:rPr lang="cs-CZ" b="1" dirty="0" smtClean="0"/>
              <a:t>základní</a:t>
            </a:r>
            <a:r>
              <a:rPr lang="cs-CZ" dirty="0" smtClean="0"/>
              <a:t> technika pro zkoumání vztahů mezi </a:t>
            </a:r>
            <a:r>
              <a:rPr lang="cs-CZ" b="1" dirty="0" smtClean="0"/>
              <a:t>dvěma kategorickými</a:t>
            </a:r>
            <a:r>
              <a:rPr lang="cs-CZ" dirty="0" smtClean="0"/>
              <a:t> (=nominální/ordinální) proměnnými </a:t>
            </a:r>
          </a:p>
          <a:p>
            <a:pPr lvl="1"/>
            <a:r>
              <a:rPr lang="cs-CZ" dirty="0" smtClean="0"/>
              <a:t>více proměnných –&gt; mnohorozměrné KT</a:t>
            </a:r>
          </a:p>
          <a:p>
            <a:pPr lvl="1"/>
            <a:r>
              <a:rPr lang="cs-CZ" dirty="0" smtClean="0"/>
              <a:t>převod škálových na kategorické – </a:t>
            </a:r>
            <a:r>
              <a:rPr lang="cs-CZ" dirty="0" err="1" smtClean="0"/>
              <a:t>bining</a:t>
            </a:r>
            <a:endParaRPr lang="cs-CZ" dirty="0" smtClean="0"/>
          </a:p>
          <a:p>
            <a:pPr lvl="2"/>
            <a:r>
              <a:rPr lang="cs-CZ" dirty="0" smtClean="0"/>
              <a:t>(</a:t>
            </a:r>
            <a:r>
              <a:rPr lang="cs-CZ" dirty="0" err="1" smtClean="0"/>
              <a:t>bin</a:t>
            </a:r>
            <a:r>
              <a:rPr lang="cs-CZ" dirty="0" smtClean="0"/>
              <a:t> = přihrádka) </a:t>
            </a:r>
          </a:p>
          <a:p>
            <a:r>
              <a:rPr lang="cs-CZ" dirty="0" smtClean="0"/>
              <a:t>a) hypotéza o existenci vztahu</a:t>
            </a:r>
          </a:p>
          <a:p>
            <a:r>
              <a:rPr lang="cs-CZ" dirty="0" smtClean="0"/>
              <a:t>b) určení síly vztahu</a:t>
            </a:r>
          </a:p>
          <a:p>
            <a:r>
              <a:rPr lang="cs-CZ" dirty="0" smtClean="0"/>
              <a:t>vše založeno na centrální limitní větě </a:t>
            </a:r>
          </a:p>
          <a:p>
            <a:pPr lvl="1"/>
            <a:r>
              <a:rPr lang="cs-CZ" dirty="0" smtClean="0"/>
              <a:t>binomické rozdělení se blíží normálnímu</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endParaRPr lang="cs-CZ"/>
          </a:p>
        </p:txBody>
      </p:sp>
      <p:pic>
        <p:nvPicPr>
          <p:cNvPr id="7172" name="Picture 4"/>
          <p:cNvPicPr>
            <a:picLocks noChangeAspect="1" noChangeArrowheads="1"/>
          </p:cNvPicPr>
          <p:nvPr/>
        </p:nvPicPr>
        <p:blipFill>
          <a:blip r:embed="rId2" cstate="print"/>
          <a:srcRect/>
          <a:stretch>
            <a:fillRect/>
          </a:stretch>
        </p:blipFill>
        <p:spPr bwMode="auto">
          <a:xfrm>
            <a:off x="642910" y="1714488"/>
            <a:ext cx="7879021" cy="4576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r>
              <a:rPr lang="cs-CZ" dirty="0" smtClean="0"/>
              <a:t>každý jednotlivec může  být klasifikován dle proměnné A </a:t>
            </a:r>
            <a:r>
              <a:rPr lang="cs-CZ" dirty="0" err="1" smtClean="0"/>
              <a:t>a</a:t>
            </a:r>
            <a:r>
              <a:rPr lang="cs-CZ" dirty="0" smtClean="0"/>
              <a:t> B</a:t>
            </a:r>
          </a:p>
          <a:p>
            <a:pPr lvl="1"/>
            <a:r>
              <a:rPr lang="cs-CZ" dirty="0" smtClean="0"/>
              <a:t>výchozí předpoklad stochastické nezávislosti</a:t>
            </a:r>
          </a:p>
          <a:p>
            <a:pPr lvl="1"/>
            <a:r>
              <a:rPr lang="cs-CZ" dirty="0" smtClean="0"/>
              <a:t>pokud např. A kontrolujeme (=cíleně vybíráme osoby s danou hodnotou A), nazývá se A </a:t>
            </a:r>
            <a:r>
              <a:rPr lang="cs-CZ" b="1" dirty="0" smtClean="0"/>
              <a:t>faktor</a:t>
            </a:r>
          </a:p>
          <a:p>
            <a:pPr lvl="2"/>
            <a:r>
              <a:rPr lang="cs-CZ" dirty="0" smtClean="0"/>
              <a:t>pak místo nezávislosti předpoklad homogenity – početně ale stejné</a:t>
            </a:r>
          </a:p>
          <a:p>
            <a:pPr lvl="1"/>
            <a:r>
              <a:rPr lang="cs-CZ" dirty="0" smtClean="0"/>
              <a:t>jako obvykle – požadavek náhodného výběru/randomizace</a:t>
            </a:r>
          </a:p>
          <a:p>
            <a:pPr lvl="1"/>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r>
              <a:rPr lang="cs-CZ" dirty="0" err="1" smtClean="0"/>
              <a:t>chí</a:t>
            </a:r>
            <a:r>
              <a:rPr lang="cs-CZ" dirty="0" smtClean="0"/>
              <a:t>-kvadrát test</a:t>
            </a:r>
          </a:p>
          <a:p>
            <a:pPr lvl="1"/>
            <a:r>
              <a:rPr lang="cs-CZ" dirty="0" smtClean="0"/>
              <a:t>dostatečné N</a:t>
            </a:r>
          </a:p>
          <a:p>
            <a:r>
              <a:rPr lang="cs-CZ" dirty="0" err="1" smtClean="0"/>
              <a:t>Fisherův</a:t>
            </a:r>
            <a:r>
              <a:rPr lang="cs-CZ" dirty="0" smtClean="0"/>
              <a:t> exaktní test</a:t>
            </a:r>
          </a:p>
          <a:p>
            <a:pPr lvl="1"/>
            <a:r>
              <a:rPr lang="cs-CZ" dirty="0" smtClean="0"/>
              <a:t>malé N</a:t>
            </a:r>
          </a:p>
          <a:p>
            <a:pPr lvl="1"/>
            <a:r>
              <a:rPr lang="cs-CZ" sz="1800" b="1" dirty="0" smtClean="0"/>
              <a:t>„Lady </a:t>
            </a:r>
            <a:r>
              <a:rPr lang="cs-CZ" sz="1800" b="1" dirty="0" err="1" smtClean="0"/>
              <a:t>tasting</a:t>
            </a:r>
            <a:r>
              <a:rPr lang="cs-CZ" sz="1800" b="1" dirty="0" smtClean="0"/>
              <a:t> </a:t>
            </a:r>
            <a:r>
              <a:rPr lang="cs-CZ" sz="1800" b="1" dirty="0" err="1" smtClean="0"/>
              <a:t>tea</a:t>
            </a:r>
            <a:r>
              <a:rPr lang="cs-CZ" sz="1800" b="1" dirty="0" smtClean="0"/>
              <a:t>“</a:t>
            </a:r>
            <a:r>
              <a:rPr lang="cs-CZ" sz="1800" dirty="0" smtClean="0"/>
              <a:t> - </a:t>
            </a:r>
            <a:r>
              <a:rPr lang="en-US" sz="1800" dirty="0" smtClean="0"/>
              <a:t>The lady in question claimed to be able to tell whether the tea or the milk was added first to a cup. Fisher proposed to give her eight cups, four of each variety, in random order. One could then ask what the probability was for her getting the number she got correct, but just by chance.</a:t>
            </a:r>
            <a:endParaRPr lang="cs-CZ" sz="1800" dirty="0" smtClean="0"/>
          </a:p>
          <a:p>
            <a:r>
              <a:rPr lang="cs-CZ" dirty="0" err="1" smtClean="0"/>
              <a:t>McNemar</a:t>
            </a:r>
            <a:endParaRPr lang="cs-CZ" dirty="0" smtClean="0"/>
          </a:p>
          <a:p>
            <a:pPr lvl="1"/>
            <a:r>
              <a:rPr lang="cs-CZ" dirty="0" smtClean="0"/>
              <a:t>párová data</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Kontingenční tabulka 2x2</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endParaRPr lang="cs-CZ" dirty="0"/>
          </a:p>
          <a:p>
            <a:endParaRPr lang="cs-CZ" dirty="0" smtClean="0"/>
          </a:p>
          <a:p>
            <a:r>
              <a:rPr lang="cs-CZ" dirty="0" smtClean="0"/>
              <a:t>výpočet </a:t>
            </a:r>
            <a:r>
              <a:rPr lang="cs-CZ" dirty="0" err="1" smtClean="0"/>
              <a:t>chí</a:t>
            </a:r>
            <a:r>
              <a:rPr lang="cs-CZ" dirty="0" smtClean="0"/>
              <a:t>-kvadrát statistiky:</a:t>
            </a:r>
            <a:endParaRPr lang="cs-CZ" dirty="0"/>
          </a:p>
        </p:txBody>
      </p:sp>
      <p:pic>
        <p:nvPicPr>
          <p:cNvPr id="1026" name="Picture 1"/>
          <p:cNvPicPr>
            <a:picLocks noChangeAspect="1" noChangeArrowheads="1"/>
          </p:cNvPicPr>
          <p:nvPr/>
        </p:nvPicPr>
        <p:blipFill>
          <a:blip r:embed="rId2" cstate="print"/>
          <a:srcRect/>
          <a:stretch>
            <a:fillRect/>
          </a:stretch>
        </p:blipFill>
        <p:spPr bwMode="auto">
          <a:xfrm>
            <a:off x="357224" y="1285884"/>
            <a:ext cx="8643932" cy="3143248"/>
          </a:xfrm>
          <a:prstGeom prst="rect">
            <a:avLst/>
          </a:prstGeom>
          <a:noFill/>
          <a:ln w="9525">
            <a:noFill/>
            <a:miter lim="800000"/>
            <a:headEnd/>
            <a:tailEnd/>
          </a:ln>
        </p:spPr>
      </p:pic>
      <p:pic>
        <p:nvPicPr>
          <p:cNvPr id="1027" name="Picture 4"/>
          <p:cNvPicPr>
            <a:picLocks noChangeAspect="1" noChangeArrowheads="1"/>
          </p:cNvPicPr>
          <p:nvPr/>
        </p:nvPicPr>
        <p:blipFill>
          <a:blip r:embed="rId3" cstate="print"/>
          <a:srcRect/>
          <a:stretch>
            <a:fillRect/>
          </a:stretch>
        </p:blipFill>
        <p:spPr bwMode="auto">
          <a:xfrm>
            <a:off x="3522202" y="5262583"/>
            <a:ext cx="5193202" cy="13096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Distribuce u různých </a:t>
            </a:r>
            <a:r>
              <a:rPr lang="cs-CZ" dirty="0" err="1" smtClean="0"/>
              <a:t>df</a:t>
            </a:r>
            <a:endParaRPr lang="cs-CZ" dirty="0"/>
          </a:p>
        </p:txBody>
      </p:sp>
      <p:sp>
        <p:nvSpPr>
          <p:cNvPr id="3" name="Content Placeholder 2"/>
          <p:cNvSpPr>
            <a:spLocks noGrp="1"/>
          </p:cNvSpPr>
          <p:nvPr>
            <p:ph idx="1"/>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1214414" y="1595398"/>
            <a:ext cx="6643734" cy="44291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Obecná </a:t>
            </a:r>
            <a:r>
              <a:rPr lang="cs-CZ" i="1" dirty="0" smtClean="0"/>
              <a:t>r</a:t>
            </a:r>
            <a:r>
              <a:rPr lang="cs-CZ" dirty="0" smtClean="0"/>
              <a:t> x </a:t>
            </a:r>
            <a:r>
              <a:rPr lang="cs-CZ" i="1" dirty="0" smtClean="0"/>
              <a:t>c </a:t>
            </a:r>
            <a:r>
              <a:rPr lang="cs-CZ" dirty="0" smtClean="0"/>
              <a:t>KT</a:t>
            </a:r>
            <a:endParaRPr lang="cs-CZ" i="1" dirty="0"/>
          </a:p>
        </p:txBody>
      </p:sp>
      <p:sp>
        <p:nvSpPr>
          <p:cNvPr id="3" name="Content Placeholder 2"/>
          <p:cNvSpPr>
            <a:spLocks noGrp="1"/>
          </p:cNvSpPr>
          <p:nvPr>
            <p:ph idx="1"/>
          </p:nvPr>
        </p:nvSpPr>
        <p:spPr/>
        <p:txBody>
          <a:bodyPr/>
          <a:lstStyle/>
          <a:p>
            <a:r>
              <a:rPr lang="cs-CZ" dirty="0" smtClean="0"/>
              <a:t>výpočet EC</a:t>
            </a:r>
          </a:p>
          <a:p>
            <a:endParaRPr lang="cs-CZ" dirty="0"/>
          </a:p>
          <a:p>
            <a:endParaRPr lang="cs-CZ" dirty="0" smtClean="0"/>
          </a:p>
          <a:p>
            <a:r>
              <a:rPr lang="cs-CZ" dirty="0" smtClean="0"/>
              <a:t>výpočet</a:t>
            </a:r>
          </a:p>
          <a:p>
            <a:pPr>
              <a:buNone/>
            </a:pPr>
            <a:r>
              <a:rPr lang="cs-CZ" dirty="0" smtClean="0"/>
              <a:t>	</a:t>
            </a:r>
            <a:r>
              <a:rPr lang="cs-CZ" dirty="0" err="1" smtClean="0"/>
              <a:t>chí</a:t>
            </a:r>
            <a:r>
              <a:rPr lang="cs-CZ" dirty="0" smtClean="0"/>
              <a:t>-kvadrát</a:t>
            </a:r>
          </a:p>
          <a:p>
            <a:endParaRPr lang="cs-CZ" dirty="0" smtClean="0"/>
          </a:p>
          <a:p>
            <a:pPr lvl="8"/>
            <a:r>
              <a:rPr lang="cs-CZ" dirty="0" smtClean="0"/>
              <a:t>(E = </a:t>
            </a:r>
            <a:r>
              <a:rPr lang="cs-CZ" dirty="0" err="1" smtClean="0"/>
              <a:t>Expected</a:t>
            </a:r>
            <a:r>
              <a:rPr lang="cs-CZ" dirty="0" smtClean="0"/>
              <a:t> </a:t>
            </a:r>
            <a:r>
              <a:rPr lang="cs-CZ" dirty="0" err="1" smtClean="0"/>
              <a:t>Count</a:t>
            </a:r>
            <a:r>
              <a:rPr lang="cs-CZ" dirty="0" smtClean="0"/>
              <a:t>, očekávaná četnost, n = </a:t>
            </a:r>
            <a:r>
              <a:rPr lang="cs-CZ" dirty="0" err="1" smtClean="0"/>
              <a:t>Observed</a:t>
            </a:r>
            <a:r>
              <a:rPr lang="cs-CZ" dirty="0" smtClean="0"/>
              <a:t> </a:t>
            </a:r>
            <a:r>
              <a:rPr lang="cs-CZ" dirty="0" err="1" smtClean="0"/>
              <a:t>Count</a:t>
            </a:r>
            <a:r>
              <a:rPr lang="cs-CZ" dirty="0" smtClean="0"/>
              <a:t>, zjištěná četnost)</a:t>
            </a:r>
            <a:endParaRPr lang="cs-CZ" dirty="0"/>
          </a:p>
        </p:txBody>
      </p:sp>
      <p:pic>
        <p:nvPicPr>
          <p:cNvPr id="3074" name="Picture 7"/>
          <p:cNvPicPr>
            <a:picLocks noChangeAspect="1" noChangeArrowheads="1"/>
          </p:cNvPicPr>
          <p:nvPr/>
        </p:nvPicPr>
        <p:blipFill>
          <a:blip r:embed="rId2" cstate="print"/>
          <a:srcRect/>
          <a:stretch>
            <a:fillRect/>
          </a:stretch>
        </p:blipFill>
        <p:spPr bwMode="auto">
          <a:xfrm>
            <a:off x="3071802" y="1242917"/>
            <a:ext cx="5786478" cy="3543405"/>
          </a:xfrm>
          <a:prstGeom prst="rect">
            <a:avLst/>
          </a:prstGeom>
          <a:noFill/>
          <a:ln w="9525">
            <a:noFill/>
            <a:miter lim="800000"/>
            <a:headEnd/>
            <a:tailEnd/>
          </a:ln>
        </p:spPr>
      </p:pic>
      <p:pic>
        <p:nvPicPr>
          <p:cNvPr id="3075" name="Picture 10"/>
          <p:cNvPicPr>
            <a:picLocks noChangeAspect="1" noChangeArrowheads="1"/>
          </p:cNvPicPr>
          <p:nvPr/>
        </p:nvPicPr>
        <p:blipFill>
          <a:blip r:embed="rId3" cstate="print"/>
          <a:srcRect/>
          <a:stretch>
            <a:fillRect/>
          </a:stretch>
        </p:blipFill>
        <p:spPr bwMode="auto">
          <a:xfrm>
            <a:off x="890573" y="2224085"/>
            <a:ext cx="1609725" cy="847725"/>
          </a:xfrm>
          <a:prstGeom prst="rect">
            <a:avLst/>
          </a:prstGeom>
          <a:noFill/>
          <a:ln w="9525">
            <a:noFill/>
            <a:miter lim="800000"/>
            <a:headEnd/>
            <a:tailEnd/>
          </a:ln>
        </p:spPr>
      </p:pic>
      <p:pic>
        <p:nvPicPr>
          <p:cNvPr id="3076" name="Picture 13"/>
          <p:cNvPicPr>
            <a:picLocks noChangeAspect="1" noChangeArrowheads="1"/>
          </p:cNvPicPr>
          <p:nvPr/>
        </p:nvPicPr>
        <p:blipFill>
          <a:blip r:embed="rId4" cstate="print"/>
          <a:srcRect/>
          <a:stretch>
            <a:fillRect/>
          </a:stretch>
        </p:blipFill>
        <p:spPr bwMode="auto">
          <a:xfrm>
            <a:off x="738183" y="4786322"/>
            <a:ext cx="3190875"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chí</a:t>
            </a:r>
            <a:r>
              <a:rPr lang="cs-CZ" dirty="0" smtClean="0"/>
              <a:t>-kvadrát test dobré shody</a:t>
            </a:r>
            <a:endParaRPr lang="cs-CZ" dirty="0"/>
          </a:p>
        </p:txBody>
      </p:sp>
      <p:sp>
        <p:nvSpPr>
          <p:cNvPr id="3" name="Content Placeholder 2"/>
          <p:cNvSpPr>
            <a:spLocks noGrp="1"/>
          </p:cNvSpPr>
          <p:nvPr>
            <p:ph idx="1"/>
          </p:nvPr>
        </p:nvSpPr>
        <p:spPr/>
        <p:txBody>
          <a:bodyPr/>
          <a:lstStyle/>
          <a:p>
            <a:r>
              <a:rPr lang="cs-CZ" dirty="0" smtClean="0"/>
              <a:t>nejen v kontingenčních tabulkách</a:t>
            </a:r>
          </a:p>
          <a:p>
            <a:r>
              <a:rPr lang="cs-CZ" dirty="0" smtClean="0"/>
              <a:t>ověřuje shodu empirické distribuce s teoretickou (předpokládanou) – v KT jen specifickým způsobem určíme EC</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300</Words>
  <Application>Microsoft Office PowerPoint</Application>
  <PresentationFormat>On-screen Show (4:3)</PresentationFormat>
  <Paragraphs>91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Kontingenční tabulky</vt:lpstr>
      <vt:lpstr>Úvod</vt:lpstr>
      <vt:lpstr>Slide 3</vt:lpstr>
      <vt:lpstr>Slide 4</vt:lpstr>
      <vt:lpstr>Slide 5</vt:lpstr>
      <vt:lpstr>Kontingenční tabulka 2x2</vt:lpstr>
      <vt:lpstr>Distribuce u různých df</vt:lpstr>
      <vt:lpstr>Obecná r x c KT</vt:lpstr>
      <vt:lpstr>chí-kvadrát test dobré shody</vt:lpstr>
      <vt:lpstr>Analýza závislosti rozdělení výsledku atestace</vt:lpstr>
      <vt:lpstr>Otázky</vt:lpstr>
      <vt:lpstr>Fisherův přesný (exact) test</vt:lpstr>
      <vt:lpstr>Cramerovo V</vt:lpstr>
      <vt:lpstr>McNemar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Kontingenční tabulky</dc:title>
  <dc:creator>Marek A. Vranka</dc:creator>
  <cp:lastModifiedBy>Marek A. Vranka</cp:lastModifiedBy>
  <cp:revision>20</cp:revision>
  <dcterms:created xsi:type="dcterms:W3CDTF">2012-12-05T12:16:16Z</dcterms:created>
  <dcterms:modified xsi:type="dcterms:W3CDTF">2012-12-05T15:28:17Z</dcterms:modified>
</cp:coreProperties>
</file>