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6" r:id="rId4"/>
    <p:sldId id="259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86"/>
  </p:normalViewPr>
  <p:slideViewPr>
    <p:cSldViewPr snapToGrid="0">
      <p:cViewPr varScale="1">
        <p:scale>
          <a:sx n="93" d="100"/>
          <a:sy n="93" d="100"/>
        </p:scale>
        <p:origin x="248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1F835-6DED-57C1-BC78-9AEDA30A1A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CE0D320-BA0A-F9FE-4BA0-BA6BDC12E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5C9CD03-0FDB-C66D-9F2E-8F839E055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8946E95-C7C5-8F04-171E-AC86E261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FC5B71A-8AD2-A591-90DA-0AC9F3DF9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76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D4ABB4-56FE-0F69-F8D6-5296095E6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6EFA39-94BD-8A38-1E72-C6D125702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B6FCFDC-4EF3-B75B-D0B6-8127D14AD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034BFA-0F0C-EBB6-358E-132915EAE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1E2F23-CCF0-F223-2053-C5E993C8B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3957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F08E4F-C7AF-C942-3177-31CAF351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4FBB8A1-B1BB-B941-F0EF-FFEF76150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5FDF00B-B968-6BB5-7625-E2747DD56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4E5BDC3-C4CC-035A-730B-AE651F61A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159D9CC-B41E-DB55-4E0D-0D9EFF08A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071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2E8454-8A41-39B7-59B9-389CE33C2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E68ADD-4B3C-FA92-1512-8BF711654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67ED6DB-F926-E228-A24F-826A35B30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868AEFE-DD20-E685-DF9D-C6656D972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1118487-071F-9A70-A395-1ADB8F7DC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0BB7A6-6724-F475-9218-8D6A394E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414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AFE5A-B6E3-DA97-490D-B1A1472D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E48BD33-112D-CADA-771C-A4D3FA57A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D1DBE43-6A7D-3C2D-F83B-6984D0450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7010034-EFD9-8D1B-2F87-AB40708E9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647FF87-0A84-FE2D-612D-74ABA9F54D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837CA69-9D73-6F2C-D85A-A365A380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B4C0C58-50F9-853E-2F63-2347A846A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123E8BD-7830-B848-0F8F-A925E0D0C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010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F0DE1A-9152-D6D5-746B-FEFF04B25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D4D8E47-C40C-705D-E0C2-F38877AFA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8FBAD65-DBFC-D85B-306F-7E5E09CA6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954428C-547B-19F6-EA6D-4FFC08D0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626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7D38479-72E4-1540-B88B-B81068F0A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199493F-7C61-C024-A5E6-AD76CB00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0C4F39E-E621-58E2-AAB3-004E1A1D4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538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ADE7A8-B194-0B49-0F35-21CA47FB9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35189A3-F4DD-E8F3-7FDF-4D073E7DE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4DB51DF-FC34-6CCB-96ED-5CCD7DDD7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BB72780-3951-0C1D-5217-00201BC81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92AA4A4-724C-439F-E814-7ECEC7DB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C633ED7-8574-DA21-2710-E3A00EB4A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180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B62934-A583-84BC-6E68-765C8EF7B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02C68D2-813D-349E-CFF6-CB3725778C8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1C9052C-D6D2-E82F-680D-A00A3562F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69BDD82-AC64-EAF6-EC24-53A6E538F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6BA3853-9A3A-FB4A-821D-D83A7337A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00FE2FB-C590-9E6A-C603-10932D76D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668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0172AE-80F5-F065-B769-A1C9A239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9C53A6D-6740-9D55-7F01-795E796BD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FAC3D5A-7952-ACC7-B24D-0E5248794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7CF55E8-0DE2-99E5-20F7-9C5D60FDA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32BB239-46CB-575F-1E03-99A465383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8406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3B2685D-AE52-42DA-ED54-FE5C2523F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C905FB8-D207-8A51-BB6D-F271C6AF1F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1DBA448-1D21-1174-1DB9-F43713C4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F30FC3A-A4D3-2B63-CFB3-3D6BFDF5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B1791C0-FAAE-0391-2891-FA00B27B3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947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98DB9AF-4EE9-6CC8-654A-AD953A63F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34598FD-5F32-7D76-A57C-21CF4984D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9258DC7-8D59-5521-8ADD-6304D416E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CA0562-B37B-D34C-A2FF-8896DAD8B8FE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931EE1-C2D6-6C39-D4D1-431B13788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5A4212E-87BF-120C-C4B4-536989A9F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3532D6-9889-A547-857E-16C995EBA8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167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79497B-1093-276A-67F0-BC70FC1853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Ingold</a:t>
            </a:r>
            <a:r>
              <a:rPr lang="cs-CZ" dirty="0"/>
              <a:t> vs. Nader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DF61B6D-7BE2-4A55-24FB-3879C962E8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678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7194694D-6D08-960C-FF2E-5BC7F22B8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i="1" dirty="0"/>
              <a:t>„Etnografie je metoda sběru dat; teorii dělá až antropologie.“</a:t>
            </a:r>
            <a:r>
              <a:rPr lang="cs-CZ" dirty="0"/>
              <a:t> </a:t>
            </a:r>
          </a:p>
          <a:p>
            <a:endParaRPr lang="cs-CZ" dirty="0"/>
          </a:p>
          <a:p>
            <a:r>
              <a:rPr lang="cs-CZ" dirty="0"/>
              <a:t>Nakreslete škálu 1 (naprosto souhlasím) – 10 (naprosto nesouhlasím) a zaznačte na ni svou pozici.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5014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3C4AA0F7-A686-9D87-EF43-87087F27B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772828"/>
              </p:ext>
            </p:extLst>
          </p:nvPr>
        </p:nvGraphicFramePr>
        <p:xfrm>
          <a:off x="161365" y="116115"/>
          <a:ext cx="11696806" cy="6516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9411">
                  <a:extLst>
                    <a:ext uri="{9D8B030D-6E8A-4147-A177-3AD203B41FA5}">
                      <a16:colId xmlns:a16="http://schemas.microsoft.com/office/drawing/2014/main" val="3501667892"/>
                    </a:ext>
                  </a:extLst>
                </a:gridCol>
                <a:gridCol w="9007395">
                  <a:extLst>
                    <a:ext uri="{9D8B030D-6E8A-4147-A177-3AD203B41FA5}">
                      <a16:colId xmlns:a16="http://schemas.microsoft.com/office/drawing/2014/main" val="3165475732"/>
                    </a:ext>
                  </a:extLst>
                </a:gridCol>
              </a:tblGrid>
              <a:tr h="454047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dirty="0">
                          <a:effectLst/>
                        </a:rPr>
                        <a:t>Pojem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dirty="0">
                          <a:effectLst/>
                        </a:rPr>
                        <a:t>Stručné vymezení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387506929"/>
                  </a:ext>
                </a:extLst>
              </a:tr>
              <a:tr h="77455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dirty="0">
                          <a:effectLst/>
                        </a:rPr>
                        <a:t>idiografické / nomotetické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b="0" dirty="0" err="1">
                          <a:effectLst/>
                        </a:rPr>
                        <a:t>Radcliffe</a:t>
                      </a:r>
                      <a:r>
                        <a:rPr lang="cs-CZ" sz="1800" b="0" dirty="0">
                          <a:effectLst/>
                        </a:rPr>
                        <a:t>-Brown: etnografie dokumentuje konkrétní fakta; antropologie srovnává a hledá obecné zákony (</a:t>
                      </a:r>
                      <a:r>
                        <a:rPr lang="cs-CZ" sz="1800" b="0" dirty="0" err="1">
                          <a:effectLst/>
                        </a:rPr>
                        <a:t>Ingold</a:t>
                      </a:r>
                      <a:r>
                        <a:rPr lang="cs-CZ" sz="1800" b="0" dirty="0">
                          <a:effectLst/>
                        </a:rPr>
                        <a:t> s. 70).</a:t>
                      </a:r>
                      <a:endParaRPr lang="cs-CZ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363847516"/>
                  </a:ext>
                </a:extLst>
              </a:tr>
              <a:tr h="1095055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deskriptivní vs. teoretická integrace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b="0" dirty="0" err="1">
                          <a:effectLst/>
                        </a:rPr>
                        <a:t>Kroeber</a:t>
                      </a:r>
                      <a:r>
                        <a:rPr lang="cs-CZ" sz="1800" b="0" dirty="0">
                          <a:effectLst/>
                        </a:rPr>
                        <a:t>: zasazovat jev do stále širších souvislostí (jako malíř krajinu) vs. vytrhnout jednotlivosti z kontextu a sečíst je („sigma princip“) (</a:t>
                      </a:r>
                      <a:r>
                        <a:rPr lang="cs-CZ" sz="1800" b="0" dirty="0" err="1">
                          <a:effectLst/>
                        </a:rPr>
                        <a:t>Ingold</a:t>
                      </a:r>
                      <a:r>
                        <a:rPr lang="cs-CZ" sz="1800" b="0" dirty="0">
                          <a:effectLst/>
                        </a:rPr>
                        <a:t> s. 71–74).</a:t>
                      </a:r>
                      <a:endParaRPr lang="cs-CZ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341516561"/>
                  </a:ext>
                </a:extLst>
              </a:tr>
              <a:tr h="77455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study with vs. study of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b="0" dirty="0">
                          <a:effectLst/>
                        </a:rPr>
                        <a:t>Antropologie jako studium s lidmi, „filozofie pod širým nebem“; etnografie jako popis o lidech (</a:t>
                      </a:r>
                      <a:r>
                        <a:rPr lang="cs-CZ" sz="1800" b="0" dirty="0" err="1">
                          <a:effectLst/>
                        </a:rPr>
                        <a:t>Ingold</a:t>
                      </a:r>
                      <a:r>
                        <a:rPr lang="cs-CZ" sz="1800" b="0" dirty="0">
                          <a:effectLst/>
                        </a:rPr>
                        <a:t> s. 82–83).</a:t>
                      </a:r>
                      <a:endParaRPr lang="cs-CZ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610651852"/>
                  </a:ext>
                </a:extLst>
              </a:tr>
              <a:tr h="77455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korespondence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b="0" dirty="0">
                          <a:effectLst/>
                        </a:rPr>
                        <a:t>Antropologické psaní odpovídá na zkušenost pobývání ve světě; etnografie je „nekorespondující popis“ (</a:t>
                      </a:r>
                      <a:r>
                        <a:rPr lang="cs-CZ" sz="1800" b="0" dirty="0" err="1">
                          <a:effectLst/>
                        </a:rPr>
                        <a:t>Ingold</a:t>
                      </a:r>
                      <a:r>
                        <a:rPr lang="cs-CZ" sz="1800" b="0" dirty="0">
                          <a:effectLst/>
                        </a:rPr>
                        <a:t> s. 87–88).</a:t>
                      </a:r>
                      <a:endParaRPr lang="cs-CZ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751889258"/>
                  </a:ext>
                </a:extLst>
              </a:tr>
              <a:tr h="77455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teorie popisu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b="0" dirty="0">
                          <a:effectLst/>
                        </a:rPr>
                        <a:t>Etnografie „nikdy není pouhý popis“; už volba co a jak popsat je teoretická (Nader s. 211).</a:t>
                      </a:r>
                      <a:endParaRPr lang="cs-CZ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906493368"/>
                  </a:ext>
                </a:extLst>
              </a:tr>
              <a:tr h="1095055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>
                          <a:effectLst/>
                        </a:rPr>
                        <a:t>nevyslovený konsenzus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b="0" dirty="0">
                          <a:effectLst/>
                        </a:rPr>
                        <a:t>Nepsaná pravidla etnografie: neevropská společnost, ohraničený celek, ignorování moci a kolonialismu, oddělení „nás“ a „jich“ (Nader s. 212).</a:t>
                      </a:r>
                      <a:endParaRPr lang="cs-CZ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3329956863"/>
                  </a:ext>
                </a:extLst>
              </a:tr>
              <a:tr h="774551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dirty="0" err="1">
                          <a:effectLst/>
                        </a:rPr>
                        <a:t>studying</a:t>
                      </a:r>
                      <a:r>
                        <a:rPr lang="cs-CZ" sz="1800" dirty="0">
                          <a:effectLst/>
                        </a:rPr>
                        <a:t> up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1800" b="0" dirty="0">
                          <a:effectLst/>
                        </a:rPr>
                        <a:t>Zkoumat směrem nahoru – mocenské elity a instituce, nejen </a:t>
                      </a:r>
                      <a:r>
                        <a:rPr lang="cs-CZ" sz="1800" b="0" dirty="0" err="1">
                          <a:effectLst/>
                        </a:rPr>
                        <a:t>marginalizované</a:t>
                      </a:r>
                      <a:r>
                        <a:rPr lang="cs-CZ" sz="1800" b="0" dirty="0">
                          <a:effectLst/>
                        </a:rPr>
                        <a:t> skupiny (Nader s. 217).</a:t>
                      </a:r>
                      <a:endParaRPr lang="cs-CZ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3415205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605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FBEDEBF9-2A3E-AD57-9C19-6348B946A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802679"/>
              </p:ext>
            </p:extLst>
          </p:nvPr>
        </p:nvGraphicFramePr>
        <p:xfrm>
          <a:off x="118334" y="204394"/>
          <a:ext cx="11973260" cy="6486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8824">
                  <a:extLst>
                    <a:ext uri="{9D8B030D-6E8A-4147-A177-3AD203B41FA5}">
                      <a16:colId xmlns:a16="http://schemas.microsoft.com/office/drawing/2014/main" val="2295309929"/>
                    </a:ext>
                  </a:extLst>
                </a:gridCol>
                <a:gridCol w="4682218">
                  <a:extLst>
                    <a:ext uri="{9D8B030D-6E8A-4147-A177-3AD203B41FA5}">
                      <a16:colId xmlns:a16="http://schemas.microsoft.com/office/drawing/2014/main" val="3248773141"/>
                    </a:ext>
                  </a:extLst>
                </a:gridCol>
                <a:gridCol w="4682218">
                  <a:extLst>
                    <a:ext uri="{9D8B030D-6E8A-4147-A177-3AD203B41FA5}">
                      <a16:colId xmlns:a16="http://schemas.microsoft.com/office/drawing/2014/main" val="3026767717"/>
                    </a:ext>
                  </a:extLst>
                </a:gridCol>
              </a:tblGrid>
              <a:tr h="760529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 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Ingold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Nader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699294444"/>
                  </a:ext>
                </a:extLst>
              </a:tr>
              <a:tr h="1297372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 dirty="0">
                          <a:effectLst/>
                        </a:rPr>
                        <a:t>Co je etnografie?</a:t>
                      </a:r>
                      <a:endParaRPr lang="cs-C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Popis životů druhých, hlavně psaním; hotové dílo, ne metoda.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Teorie popisu; nikdy ne pouhý popis.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3082009907"/>
                  </a:ext>
                </a:extLst>
              </a:tr>
              <a:tr h="1834216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Kde je teorie?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V antropologii jako „studiu s“ a korespondenci; popis a teorie splývají v deskriptivní integraci.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Přímo v etnografii – ve volbě co, jak a v jakých hranicích popsat.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655288755"/>
                  </a:ext>
                </a:extLst>
              </a:tr>
              <a:tr h="1297372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Co se ztrácí?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 dirty="0">
                          <a:effectLst/>
                        </a:rPr>
                        <a:t>Odvrácením od dění k psaní; „pole“ jako zpětná konstrukce.</a:t>
                      </a:r>
                      <a:endParaRPr lang="cs-C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To, co nevyslovený konsenzus vyloučí: moc, kolonialismus, „my“.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575177497"/>
                  </a:ext>
                </a:extLst>
              </a:tr>
              <a:tr h="1297372"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Slepé místo autora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>
                          <a:effectLst/>
                        </a:rPr>
                        <a:t>Moc a politika vědění.</a:t>
                      </a:r>
                      <a:endParaRPr lang="cs-C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200"/>
                        </a:spcAft>
                        <a:buNone/>
                      </a:pPr>
                      <a:r>
                        <a:rPr lang="cs-CZ" sz="2000" dirty="0">
                          <a:effectLst/>
                        </a:rPr>
                        <a:t>Vnímání a „bytí s“; čím je antropologie víc než etnografie.</a:t>
                      </a:r>
                      <a:endParaRPr lang="cs-C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893696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95860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340</Words>
  <Application>Microsoft Macintosh PowerPoint</Application>
  <PresentationFormat>Širokoúhlá obrazovka</PresentationFormat>
  <Paragraphs>35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Motiv Office</vt:lpstr>
      <vt:lpstr>Ingold vs. Nader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Jakub Grygar</dc:creator>
  <cp:lastModifiedBy>Jakub Grygar</cp:lastModifiedBy>
  <cp:revision>2</cp:revision>
  <dcterms:created xsi:type="dcterms:W3CDTF">2026-10-05T18:35:34Z</dcterms:created>
  <dcterms:modified xsi:type="dcterms:W3CDTF">2026-10-06T12:21:06Z</dcterms:modified>
</cp:coreProperties>
</file>