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8A085-CD08-5515-2F85-A561FC57D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307C8-CA87-B798-598D-0B4065F93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C603B-7107-7977-26FB-4EDC2D12F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8DE56-082D-7A25-ECCE-EAB06A752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0FC23-81BC-0DA4-B06B-A1D20EF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2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FC35F-E31F-718F-DBD3-390C542E4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CC40B-8AD8-7978-65F3-0901AF602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2BD6A-24C7-6E41-BE08-073866252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AFB8F-9301-9F3B-CDA4-71FDD642E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E0225-173A-9FC1-F935-88DB7E57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741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75F2BD-E4F9-381D-64DC-19BF66CDB6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0F57F-5CE9-88B3-5ECE-79C12EC61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7FC1B-E1BB-AA2A-8C26-A4E24AD6D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CEECE-B57F-703C-248B-766A80CF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93F4E-1756-D9F6-08CF-794D64D00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33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7B802-E9AB-11FE-A326-E952FCC4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AEFBE-B8F7-2757-9448-536C00562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9825C-1D19-60DD-97D7-4B9808FAD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F3E1D-7B79-B953-A292-5B930140B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A2C4B-32C1-A450-C464-6D82755C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330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2F016-E780-D978-A54E-0C03BBF4E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FE885-9AB6-C03C-A61E-83F75BF38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BA4DE-0657-CE64-EDD3-90D4F67A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FE2D9-4BE4-1DD6-DE5E-6D34947B0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6F029-EBCD-0BD3-0B84-2BBEBADF0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88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2306-F62C-5232-00D0-36E895131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9AC8C-F474-0AA3-FCC5-BCE17E4FD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78E37-07B4-16B5-D03D-CAB963CF1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E855A-301C-E8A1-7905-709D89123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6A166F-F151-5A67-035B-AF229E780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AD8EA6-9119-E1B8-4970-E699B5E6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24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61FC-C25D-707B-512F-9511204B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478FB-700F-DFEE-85C6-F88CD3B37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3D8AE-A683-E6C4-949A-558103565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84D0B1-305B-DFB0-7314-487C77537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57D511-2478-E393-2DCF-83A48F239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9F4D32-3A04-637E-0490-8D03F16B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CA6251-80C6-8717-E857-9406D57C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04D599-B859-289C-D4B1-F0670CFC8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59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23C2D-487D-3752-86A3-7BD96C703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1AEC03-9D2E-2763-7859-4EDB0FCD5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D05053-E374-FC4E-1B8B-BFA4CFD40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7C3732-5666-F964-B622-D64D12A5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714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CED007-1E04-14E8-2AC4-D1A541B17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19CD0-B283-D7A0-E1CB-6B1AAC928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FCB4A-6109-EE12-12D2-B47E884D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0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30D2-22DE-EB7B-F65A-94E5ABA2C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5C687-82CD-AD50-4D49-DF0FE42B0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8B1D3-BF25-5625-F919-409BCABA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08183A-9D72-8E0F-42B6-17BB9439E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EC547-EBD3-BE9B-D173-BCEA6B974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97AA5-1CB3-6588-7135-1F5A2AEC9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56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1015B-05D1-940E-525F-01C66FAF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438A5D-648F-30A6-28F4-1564CFD0C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3E7EE-8616-FD2E-D4FF-064C6A4AD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114B3-F691-8C24-0CCF-CD7DDFFB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E195C-1808-015C-3F22-E5F37AF51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77405-B9C9-03A6-91D6-83EAE980A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844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C4679-E340-E6AB-228F-1CD1FBDD9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0089E-E9FD-CDA0-AC30-817F08E78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A0B26-90F7-C717-E81C-190896656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BA099-C044-4815-9A20-741DD212E45B}" type="datetimeFigureOut">
              <a:rPr lang="en-GB" smtClean="0"/>
              <a:t>21/05/2026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4D0E8-C24F-D6C0-5B59-F6741A91A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30EE5-9284-5ECD-5812-F7EE4D22D7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E381F-AAD7-494B-98AF-238D1D56D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55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AAC51-0503-3CC2-39BA-A0836033FA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Shrnut</a:t>
            </a:r>
            <a:r>
              <a:rPr lang="cs-CZ" dirty="0"/>
              <a:t>í semestru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5F4A4-4301-F445-8B15-78BF6C8461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95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7DA90-1D42-867A-2803-22842EECC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BC1EB-9EED-0DBB-091A-9B5207C45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Peter F. Bernath, Spectra of Atoms and Molecules , 2nd ed., Oxford University Press, N.Y., 1995.</a:t>
            </a:r>
            <a:endParaRPr lang="cs-CZ" altLang="en-US" dirty="0"/>
          </a:p>
          <a:p>
            <a:r>
              <a:rPr lang="cs-CZ" altLang="en-US" dirty="0"/>
              <a:t>Gerhard </a:t>
            </a:r>
            <a:r>
              <a:rPr lang="cs-CZ" altLang="en-US" dirty="0" err="1"/>
              <a:t>Herzberg</a:t>
            </a:r>
            <a:r>
              <a:rPr lang="cs-CZ" altLang="en-US" dirty="0"/>
              <a:t>, </a:t>
            </a:r>
            <a:r>
              <a:rPr lang="cs-CZ" altLang="en-US" dirty="0" err="1"/>
              <a:t>Molecular</a:t>
            </a:r>
            <a:r>
              <a:rPr lang="cs-CZ" altLang="en-US" dirty="0"/>
              <a:t> </a:t>
            </a:r>
            <a:r>
              <a:rPr lang="cs-CZ" altLang="en-US" dirty="0" err="1"/>
              <a:t>Spectra</a:t>
            </a:r>
            <a:r>
              <a:rPr lang="cs-CZ" altLang="en-US" dirty="0"/>
              <a:t> and </a:t>
            </a:r>
            <a:r>
              <a:rPr lang="cs-CZ" altLang="en-US" dirty="0" err="1"/>
              <a:t>Molecular</a:t>
            </a:r>
            <a:r>
              <a:rPr lang="cs-CZ" altLang="en-US" dirty="0"/>
              <a:t> </a:t>
            </a:r>
            <a:r>
              <a:rPr lang="cs-CZ" altLang="en-US" dirty="0" err="1"/>
              <a:t>Structure</a:t>
            </a:r>
            <a:r>
              <a:rPr lang="cs-CZ" altLang="en-US" dirty="0"/>
              <a:t> I. </a:t>
            </a:r>
            <a:r>
              <a:rPr lang="cs-CZ" altLang="en-US" dirty="0" err="1"/>
              <a:t>Spectra</a:t>
            </a:r>
            <a:r>
              <a:rPr lang="cs-CZ" altLang="en-US" dirty="0"/>
              <a:t> </a:t>
            </a:r>
            <a:r>
              <a:rPr lang="cs-CZ" altLang="en-US" dirty="0" err="1"/>
              <a:t>of</a:t>
            </a:r>
            <a:r>
              <a:rPr lang="cs-CZ" altLang="en-US" dirty="0"/>
              <a:t> </a:t>
            </a:r>
            <a:r>
              <a:rPr lang="cs-CZ" altLang="en-US" dirty="0" err="1"/>
              <a:t>Diatomic</a:t>
            </a:r>
            <a:r>
              <a:rPr lang="cs-CZ" altLang="en-US" dirty="0"/>
              <a:t> </a:t>
            </a:r>
            <a:r>
              <a:rPr lang="cs-CZ" altLang="en-US" dirty="0" err="1"/>
              <a:t>Molecules</a:t>
            </a:r>
            <a:r>
              <a:rPr lang="cs-CZ" altLang="en-US" dirty="0"/>
              <a:t>, D. van </a:t>
            </a:r>
            <a:r>
              <a:rPr lang="cs-CZ" altLang="en-US" dirty="0" err="1"/>
              <a:t>Nostrand</a:t>
            </a:r>
            <a:r>
              <a:rPr lang="cs-CZ" altLang="en-US" dirty="0"/>
              <a:t> </a:t>
            </a:r>
            <a:r>
              <a:rPr lang="cs-CZ" altLang="en-US" dirty="0" err="1"/>
              <a:t>Company</a:t>
            </a:r>
            <a:r>
              <a:rPr lang="cs-CZ" altLang="en-US" dirty="0"/>
              <a:t>, Inc., New York, 1950.</a:t>
            </a:r>
          </a:p>
          <a:p>
            <a:r>
              <a:rPr lang="cs-CZ" altLang="en-US" dirty="0"/>
              <a:t>P. </a:t>
            </a:r>
            <a:r>
              <a:rPr lang="cs-CZ" altLang="en-US" dirty="0" err="1"/>
              <a:t>Atkins</a:t>
            </a:r>
            <a:r>
              <a:rPr lang="cs-CZ" altLang="en-US" dirty="0"/>
              <a:t>, J. de Paula, </a:t>
            </a:r>
            <a:r>
              <a:rPr lang="cs-CZ" altLang="en-US" dirty="0" err="1"/>
              <a:t>Physical</a:t>
            </a:r>
            <a:r>
              <a:rPr lang="cs-CZ" altLang="en-US" dirty="0"/>
              <a:t> </a:t>
            </a:r>
            <a:r>
              <a:rPr lang="cs-CZ" altLang="en-US" dirty="0" err="1"/>
              <a:t>Chemistry</a:t>
            </a:r>
            <a:r>
              <a:rPr lang="cs-CZ" altLang="en-US" dirty="0"/>
              <a:t>, Oxford University </a:t>
            </a:r>
            <a:r>
              <a:rPr lang="cs-CZ" altLang="en-US" dirty="0" err="1"/>
              <a:t>Press</a:t>
            </a:r>
            <a:r>
              <a:rPr lang="cs-CZ" altLang="en-US" dirty="0"/>
              <a:t>, New York, 2006. </a:t>
            </a:r>
          </a:p>
          <a:p>
            <a:r>
              <a:rPr lang="en-US" altLang="en-US" dirty="0" err="1"/>
              <a:t>Vejvodová</a:t>
            </a:r>
            <a:r>
              <a:rPr lang="en-US" altLang="en-US" dirty="0"/>
              <a:t> J.: </a:t>
            </a:r>
            <a:r>
              <a:rPr lang="en-US" altLang="en-US" dirty="0" err="1"/>
              <a:t>Základy</a:t>
            </a:r>
            <a:r>
              <a:rPr lang="en-US" altLang="en-US" dirty="0"/>
              <a:t> </a:t>
            </a:r>
            <a:r>
              <a:rPr lang="en-US" altLang="en-US" dirty="0" err="1"/>
              <a:t>kvantové</a:t>
            </a:r>
            <a:r>
              <a:rPr lang="en-US" altLang="en-US" dirty="0"/>
              <a:t> </a:t>
            </a:r>
            <a:r>
              <a:rPr lang="en-US" altLang="en-US" dirty="0" err="1"/>
              <a:t>elektroniky</a:t>
            </a:r>
            <a:r>
              <a:rPr lang="en-US" altLang="en-US" dirty="0"/>
              <a:t>, SPN 1982</a:t>
            </a:r>
            <a:endParaRPr lang="cs-CZ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052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E2789-D935-97BC-48F5-ECE44758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Sylabus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0B714-079B-7597-E776-83179B4CC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1. </a:t>
            </a:r>
            <a:r>
              <a:rPr lang="en-GB" b="1" dirty="0" err="1"/>
              <a:t>Molekulová</a:t>
            </a:r>
            <a:r>
              <a:rPr lang="en-GB" b="1" dirty="0"/>
              <a:t> </a:t>
            </a:r>
            <a:r>
              <a:rPr lang="en-GB" b="1" dirty="0" err="1"/>
              <a:t>struktura</a:t>
            </a:r>
            <a:r>
              <a:rPr lang="en-GB" b="1" dirty="0"/>
              <a:t>:</a:t>
            </a:r>
            <a:br>
              <a:rPr lang="en-GB" dirty="0"/>
            </a:br>
            <a:endParaRPr lang="cs-CZ" dirty="0"/>
          </a:p>
          <a:p>
            <a:r>
              <a:rPr lang="en-GB" dirty="0" err="1"/>
              <a:t>Chemické</a:t>
            </a:r>
            <a:r>
              <a:rPr lang="en-GB" dirty="0"/>
              <a:t> </a:t>
            </a:r>
            <a:r>
              <a:rPr lang="en-GB" dirty="0" err="1"/>
              <a:t>vazby</a:t>
            </a:r>
            <a:r>
              <a:rPr lang="en-GB" dirty="0"/>
              <a:t> (</a:t>
            </a:r>
            <a:r>
              <a:rPr lang="en-GB" dirty="0" err="1"/>
              <a:t>iontové</a:t>
            </a:r>
            <a:r>
              <a:rPr lang="en-GB" dirty="0"/>
              <a:t>, </a:t>
            </a:r>
            <a:r>
              <a:rPr lang="en-GB" dirty="0" err="1"/>
              <a:t>kovalentní</a:t>
            </a:r>
            <a:r>
              <a:rPr lang="en-GB" dirty="0"/>
              <a:t>), </a:t>
            </a:r>
            <a:r>
              <a:rPr lang="en-GB" dirty="0" err="1"/>
              <a:t>hybridizace</a:t>
            </a:r>
            <a:r>
              <a:rPr lang="en-GB" dirty="0"/>
              <a:t> </a:t>
            </a:r>
            <a:r>
              <a:rPr lang="en-GB" dirty="0" err="1"/>
              <a:t>orbitalů</a:t>
            </a:r>
            <a:r>
              <a:rPr lang="en-GB" dirty="0"/>
              <a:t>. </a:t>
            </a:r>
            <a:r>
              <a:rPr lang="en-GB" dirty="0" err="1"/>
              <a:t>Teorie</a:t>
            </a:r>
            <a:r>
              <a:rPr lang="en-GB" dirty="0"/>
              <a:t> </a:t>
            </a:r>
            <a:r>
              <a:rPr lang="en-GB" dirty="0" err="1"/>
              <a:t>molekulových</a:t>
            </a:r>
            <a:r>
              <a:rPr lang="en-GB" dirty="0"/>
              <a:t> </a:t>
            </a:r>
            <a:r>
              <a:rPr lang="en-GB" dirty="0" err="1"/>
              <a:t>orbitalů</a:t>
            </a:r>
            <a:r>
              <a:rPr lang="en-GB" dirty="0"/>
              <a:t> (LCAO, </a:t>
            </a:r>
            <a:r>
              <a:rPr lang="en-GB" dirty="0" err="1"/>
              <a:t>Hückelova</a:t>
            </a:r>
            <a:r>
              <a:rPr lang="en-GB" dirty="0"/>
              <a:t> </a:t>
            </a:r>
            <a:r>
              <a:rPr lang="en-GB" dirty="0" err="1"/>
              <a:t>aproximace</a:t>
            </a:r>
            <a:r>
              <a:rPr lang="en-GB" dirty="0"/>
              <a:t>, </a:t>
            </a:r>
            <a:r>
              <a:rPr lang="en-GB" dirty="0" err="1"/>
              <a:t>koncept</a:t>
            </a:r>
            <a:r>
              <a:rPr lang="en-GB" dirty="0"/>
              <a:t> </a:t>
            </a:r>
            <a:r>
              <a:rPr lang="en-GB" dirty="0" err="1"/>
              <a:t>řádu</a:t>
            </a:r>
            <a:r>
              <a:rPr lang="en-GB" dirty="0"/>
              <a:t>, </a:t>
            </a:r>
            <a:r>
              <a:rPr lang="en-GB" dirty="0" err="1"/>
              <a:t>délky</a:t>
            </a:r>
            <a:r>
              <a:rPr lang="en-GB" dirty="0"/>
              <a:t> a </a:t>
            </a:r>
            <a:r>
              <a:rPr lang="en-GB" dirty="0" err="1"/>
              <a:t>energie</a:t>
            </a:r>
            <a:r>
              <a:rPr lang="en-GB" dirty="0"/>
              <a:t> </a:t>
            </a:r>
            <a:r>
              <a:rPr lang="en-GB" dirty="0" err="1"/>
              <a:t>vazby</a:t>
            </a:r>
            <a:r>
              <a:rPr lang="en-GB" dirty="0"/>
              <a:t>). </a:t>
            </a:r>
            <a:r>
              <a:rPr lang="en-GB" dirty="0" err="1"/>
              <a:t>Struktura</a:t>
            </a:r>
            <a:r>
              <a:rPr lang="en-GB" dirty="0"/>
              <a:t> </a:t>
            </a:r>
            <a:r>
              <a:rPr lang="en-GB" dirty="0" err="1"/>
              <a:t>klastrů</a:t>
            </a:r>
            <a:r>
              <a:rPr lang="en-GB" dirty="0"/>
              <a:t>.</a:t>
            </a:r>
            <a:endParaRPr lang="cs-CZ" dirty="0"/>
          </a:p>
          <a:p>
            <a:endParaRPr lang="cs-CZ" dirty="0"/>
          </a:p>
          <a:p>
            <a:pPr lvl="1"/>
            <a:r>
              <a:rPr lang="cs-CZ" dirty="0"/>
              <a:t>Literatura: </a:t>
            </a:r>
            <a:r>
              <a:rPr lang="cs-CZ" dirty="0" err="1"/>
              <a:t>Atkins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152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1061C-0F23-5322-8839-2CE9CC1B6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17BD9-BBDE-F116-68D8-2E7DF1C34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Sylabus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FC51A-3BAB-4390-9B2C-EF9DAA03B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2. </a:t>
            </a:r>
            <a:r>
              <a:rPr lang="en-GB" b="1" dirty="0" err="1"/>
              <a:t>Určovaní</a:t>
            </a:r>
            <a:r>
              <a:rPr lang="en-GB" b="1" dirty="0"/>
              <a:t> </a:t>
            </a:r>
            <a:r>
              <a:rPr lang="en-GB" b="1" dirty="0" err="1"/>
              <a:t>molekulární</a:t>
            </a:r>
            <a:r>
              <a:rPr lang="en-GB" b="1" dirty="0"/>
              <a:t> </a:t>
            </a:r>
            <a:r>
              <a:rPr lang="en-GB" b="1" dirty="0" err="1"/>
              <a:t>struktury</a:t>
            </a:r>
            <a:r>
              <a:rPr lang="en-GB" b="1" dirty="0"/>
              <a:t>:</a:t>
            </a:r>
            <a:br>
              <a:rPr lang="en-GB" dirty="0"/>
            </a:br>
            <a:endParaRPr lang="cs-CZ" dirty="0"/>
          </a:p>
          <a:p>
            <a:r>
              <a:rPr lang="en-GB" dirty="0" err="1"/>
              <a:t>Rotační</a:t>
            </a:r>
            <a:r>
              <a:rPr lang="en-GB" dirty="0"/>
              <a:t> a </a:t>
            </a:r>
            <a:r>
              <a:rPr lang="en-GB" dirty="0" err="1"/>
              <a:t>vibrační</a:t>
            </a:r>
            <a:r>
              <a:rPr lang="en-GB" dirty="0"/>
              <a:t> </a:t>
            </a:r>
            <a:r>
              <a:rPr lang="en-GB" dirty="0" err="1"/>
              <a:t>spektra</a:t>
            </a:r>
            <a:r>
              <a:rPr lang="en-GB" dirty="0"/>
              <a:t>.</a:t>
            </a:r>
            <a:r>
              <a:rPr lang="cs-CZ" dirty="0"/>
              <a:t> Literatura: </a:t>
            </a:r>
            <a:r>
              <a:rPr lang="cs-CZ" dirty="0" err="1"/>
              <a:t>Bernath</a:t>
            </a:r>
            <a:r>
              <a:rPr lang="cs-CZ" dirty="0"/>
              <a:t>, </a:t>
            </a:r>
            <a:r>
              <a:rPr lang="cs-CZ" dirty="0" err="1"/>
              <a:t>Herzberg</a:t>
            </a:r>
            <a:r>
              <a:rPr lang="en-GB" dirty="0"/>
              <a:t> </a:t>
            </a:r>
            <a:endParaRPr lang="cs-CZ" dirty="0"/>
          </a:p>
          <a:p>
            <a:r>
              <a:rPr lang="en-GB" dirty="0"/>
              <a:t>Franck-</a:t>
            </a:r>
            <a:r>
              <a:rPr lang="en-GB" dirty="0" err="1"/>
              <a:t>Condonův</a:t>
            </a:r>
            <a:r>
              <a:rPr lang="en-GB" dirty="0"/>
              <a:t> </a:t>
            </a:r>
            <a:r>
              <a:rPr lang="en-GB" dirty="0" err="1"/>
              <a:t>princip</a:t>
            </a:r>
            <a:r>
              <a:rPr lang="en-GB" dirty="0"/>
              <a:t>. </a:t>
            </a:r>
            <a:r>
              <a:rPr lang="en-GB" dirty="0" err="1"/>
              <a:t>Tvorba</a:t>
            </a:r>
            <a:r>
              <a:rPr lang="en-GB" dirty="0"/>
              <a:t> </a:t>
            </a:r>
            <a:r>
              <a:rPr lang="en-GB" dirty="0" err="1"/>
              <a:t>rozpad</a:t>
            </a:r>
            <a:r>
              <a:rPr lang="en-GB" dirty="0"/>
              <a:t> </a:t>
            </a:r>
            <a:r>
              <a:rPr lang="en-GB" dirty="0" err="1"/>
              <a:t>klastrů</a:t>
            </a:r>
            <a:r>
              <a:rPr lang="en-GB" dirty="0"/>
              <a:t> a </a:t>
            </a:r>
            <a:r>
              <a:rPr lang="en-GB" dirty="0" err="1"/>
              <a:t>ionizace</a:t>
            </a:r>
            <a:r>
              <a:rPr lang="en-GB" dirty="0"/>
              <a:t> </a:t>
            </a:r>
            <a:r>
              <a:rPr lang="en-GB" dirty="0" err="1"/>
              <a:t>klastrů</a:t>
            </a:r>
            <a:r>
              <a:rPr lang="en-GB" dirty="0"/>
              <a:t>. Fluorescence, </a:t>
            </a:r>
            <a:r>
              <a:rPr lang="en-GB" dirty="0" err="1"/>
              <a:t>fosforescence</a:t>
            </a:r>
            <a:r>
              <a:rPr lang="en-GB" dirty="0"/>
              <a:t>. </a:t>
            </a:r>
            <a:r>
              <a:rPr lang="cs-CZ" dirty="0"/>
              <a:t>Literatura: </a:t>
            </a:r>
            <a:r>
              <a:rPr lang="cs-CZ" dirty="0" err="1"/>
              <a:t>Atkins</a:t>
            </a:r>
            <a:endParaRPr lang="cs-CZ" dirty="0"/>
          </a:p>
          <a:p>
            <a:r>
              <a:rPr lang="en-GB" dirty="0"/>
              <a:t>Metody </a:t>
            </a:r>
            <a:r>
              <a:rPr lang="en-GB" dirty="0" err="1"/>
              <a:t>měření</a:t>
            </a:r>
            <a:r>
              <a:rPr lang="en-GB" dirty="0"/>
              <a:t> </a:t>
            </a:r>
            <a:r>
              <a:rPr lang="en-GB" dirty="0" err="1"/>
              <a:t>molekulových</a:t>
            </a:r>
            <a:r>
              <a:rPr lang="en-GB" dirty="0"/>
              <a:t> </a:t>
            </a:r>
            <a:r>
              <a:rPr lang="en-GB" dirty="0" err="1"/>
              <a:t>spekter</a:t>
            </a:r>
            <a:r>
              <a:rPr lang="en-GB" dirty="0"/>
              <a:t>.</a:t>
            </a:r>
            <a:r>
              <a:rPr lang="cs-CZ" dirty="0"/>
              <a:t> Literatura: přednáškové slidy (obsahují odkazy na příslušné články)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2291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5918-4170-0B29-D350-B3A2DB5D0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52DC-5B65-52D2-0F32-4881F3AB1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Sylabus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15EB8-9ED1-D064-4A95-16A10130E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3. </a:t>
            </a:r>
            <a:r>
              <a:rPr lang="en-GB" b="1" dirty="0" err="1"/>
              <a:t>Chemické</a:t>
            </a:r>
            <a:r>
              <a:rPr lang="en-GB" b="1" dirty="0"/>
              <a:t> </a:t>
            </a:r>
            <a:r>
              <a:rPr lang="en-GB" b="1" dirty="0" err="1"/>
              <a:t>reakce</a:t>
            </a:r>
            <a:r>
              <a:rPr lang="en-GB" b="1" dirty="0"/>
              <a:t>, </a:t>
            </a:r>
            <a:r>
              <a:rPr lang="en-GB" b="1" dirty="0" err="1"/>
              <a:t>reakční</a:t>
            </a:r>
            <a:r>
              <a:rPr lang="en-GB" b="1" dirty="0"/>
              <a:t> </a:t>
            </a:r>
            <a:r>
              <a:rPr lang="en-GB" b="1" dirty="0" err="1"/>
              <a:t>kinetika</a:t>
            </a:r>
            <a:r>
              <a:rPr lang="en-GB" b="1" dirty="0"/>
              <a:t> a </a:t>
            </a:r>
            <a:r>
              <a:rPr lang="en-GB" b="1" dirty="0" err="1"/>
              <a:t>dynamika</a:t>
            </a:r>
            <a:r>
              <a:rPr lang="en-GB" b="1" dirty="0"/>
              <a:t>:</a:t>
            </a:r>
            <a:br>
              <a:rPr lang="en-GB" dirty="0"/>
            </a:br>
            <a:endParaRPr lang="cs-CZ" dirty="0"/>
          </a:p>
          <a:p>
            <a:r>
              <a:rPr lang="en-GB" dirty="0" err="1"/>
              <a:t>Účinný</a:t>
            </a:r>
            <a:r>
              <a:rPr lang="en-GB" dirty="0"/>
              <a:t> </a:t>
            </a:r>
            <a:r>
              <a:rPr lang="en-GB" dirty="0" err="1"/>
              <a:t>průřez</a:t>
            </a:r>
            <a:r>
              <a:rPr lang="en-GB" dirty="0"/>
              <a:t> </a:t>
            </a:r>
            <a:r>
              <a:rPr lang="en-GB" dirty="0" err="1"/>
              <a:t>reakce</a:t>
            </a:r>
            <a:r>
              <a:rPr lang="en-GB" dirty="0"/>
              <a:t>, </a:t>
            </a:r>
            <a:r>
              <a:rPr lang="en-GB" dirty="0" err="1"/>
              <a:t>rychlost</a:t>
            </a:r>
            <a:r>
              <a:rPr lang="en-GB" dirty="0"/>
              <a:t> </a:t>
            </a:r>
            <a:r>
              <a:rPr lang="en-GB" dirty="0" err="1"/>
              <a:t>reakce</a:t>
            </a:r>
            <a:r>
              <a:rPr lang="en-GB" dirty="0"/>
              <a:t>, </a:t>
            </a:r>
            <a:r>
              <a:rPr lang="en-GB" dirty="0" err="1"/>
              <a:t>rychlostní</a:t>
            </a:r>
            <a:r>
              <a:rPr lang="en-GB" dirty="0"/>
              <a:t> </a:t>
            </a:r>
            <a:r>
              <a:rPr lang="en-GB" dirty="0" err="1"/>
              <a:t>konstanta</a:t>
            </a:r>
            <a:r>
              <a:rPr lang="en-GB" dirty="0"/>
              <a:t>, </a:t>
            </a:r>
            <a:r>
              <a:rPr lang="en-GB" dirty="0" err="1"/>
              <a:t>závislost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teplotě</a:t>
            </a:r>
            <a:r>
              <a:rPr lang="en-GB" dirty="0"/>
              <a:t>, </a:t>
            </a:r>
            <a:r>
              <a:rPr lang="en-GB" dirty="0" err="1"/>
              <a:t>tlaku</a:t>
            </a:r>
            <a:r>
              <a:rPr lang="en-GB" dirty="0"/>
              <a:t>. </a:t>
            </a:r>
            <a:r>
              <a:rPr lang="en-GB" dirty="0" err="1"/>
              <a:t>Směr</a:t>
            </a:r>
            <a:r>
              <a:rPr lang="en-GB" dirty="0"/>
              <a:t> </a:t>
            </a:r>
            <a:r>
              <a:rPr lang="en-GB" dirty="0" err="1"/>
              <a:t>reakce</a:t>
            </a:r>
            <a:r>
              <a:rPr lang="en-GB" dirty="0"/>
              <a:t>, </a:t>
            </a:r>
            <a:r>
              <a:rPr lang="en-GB" dirty="0" err="1"/>
              <a:t>rovnováha</a:t>
            </a:r>
            <a:r>
              <a:rPr lang="en-GB" dirty="0"/>
              <a:t>, </a:t>
            </a:r>
            <a:r>
              <a:rPr lang="en-GB" dirty="0" err="1"/>
              <a:t>rovnovážné</a:t>
            </a:r>
            <a:r>
              <a:rPr lang="en-GB" dirty="0"/>
              <a:t> </a:t>
            </a:r>
            <a:r>
              <a:rPr lang="en-GB" dirty="0" err="1"/>
              <a:t>konstanty</a:t>
            </a:r>
            <a:r>
              <a:rPr lang="en-GB" dirty="0"/>
              <a:t>, </a:t>
            </a:r>
            <a:r>
              <a:rPr lang="en-GB" dirty="0" err="1"/>
              <a:t>katalýza</a:t>
            </a:r>
            <a:r>
              <a:rPr lang="en-GB" dirty="0"/>
              <a:t>, Le </a:t>
            </a:r>
            <a:r>
              <a:rPr lang="en-GB" dirty="0" err="1"/>
              <a:t>Chatelierův</a:t>
            </a:r>
            <a:r>
              <a:rPr lang="en-GB" dirty="0"/>
              <a:t> </a:t>
            </a:r>
            <a:r>
              <a:rPr lang="en-GB" dirty="0" err="1"/>
              <a:t>princip</a:t>
            </a:r>
            <a:r>
              <a:rPr lang="en-GB" dirty="0"/>
              <a:t>.</a:t>
            </a:r>
            <a:r>
              <a:rPr lang="cs-CZ" dirty="0"/>
              <a:t> Literatura: </a:t>
            </a:r>
            <a:r>
              <a:rPr lang="cs-CZ" dirty="0" err="1"/>
              <a:t>Atkins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832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C94A1-B9F7-AEBA-B1B6-CCE89C70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5B06E-23CE-3F65-5FAE-99F336DF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Sylabus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D2E60-2FD8-7AE0-EFD3-D8FC798B1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4. </a:t>
            </a:r>
            <a:r>
              <a:rPr lang="en-GB" b="1" dirty="0" err="1"/>
              <a:t>Experimentální</a:t>
            </a:r>
            <a:r>
              <a:rPr lang="en-GB" b="1" dirty="0"/>
              <a:t> </a:t>
            </a:r>
            <a:r>
              <a:rPr lang="en-GB" b="1" dirty="0" err="1"/>
              <a:t>techniky</a:t>
            </a:r>
            <a:r>
              <a:rPr lang="en-GB" b="1" dirty="0"/>
              <a:t>:</a:t>
            </a:r>
            <a:br>
              <a:rPr lang="en-GB" dirty="0"/>
            </a:br>
            <a:r>
              <a:rPr lang="en-GB" dirty="0" err="1"/>
              <a:t>Paprsky</a:t>
            </a:r>
            <a:r>
              <a:rPr lang="en-GB" dirty="0"/>
              <a:t> </a:t>
            </a:r>
            <a:r>
              <a:rPr lang="en-GB" dirty="0" err="1"/>
              <a:t>částic</a:t>
            </a:r>
            <a:r>
              <a:rPr lang="en-GB" dirty="0"/>
              <a:t> s </a:t>
            </a:r>
            <a:r>
              <a:rPr lang="en-GB" dirty="0" err="1"/>
              <a:t>nízkou</a:t>
            </a:r>
            <a:r>
              <a:rPr lang="en-GB" dirty="0"/>
              <a:t> </a:t>
            </a:r>
            <a:r>
              <a:rPr lang="en-GB" dirty="0" err="1"/>
              <a:t>kinetickou</a:t>
            </a:r>
            <a:r>
              <a:rPr lang="en-GB" dirty="0"/>
              <a:t> a </a:t>
            </a:r>
            <a:r>
              <a:rPr lang="en-GB" dirty="0" err="1"/>
              <a:t>interní</a:t>
            </a:r>
            <a:r>
              <a:rPr lang="en-GB" dirty="0"/>
              <a:t> </a:t>
            </a:r>
            <a:r>
              <a:rPr lang="en-GB" dirty="0" err="1"/>
              <a:t>energii</a:t>
            </a:r>
            <a:r>
              <a:rPr lang="en-GB" dirty="0"/>
              <a:t> - </a:t>
            </a:r>
            <a:r>
              <a:rPr lang="en-GB" dirty="0" err="1"/>
              <a:t>vytváření</a:t>
            </a:r>
            <a:r>
              <a:rPr lang="en-GB" dirty="0"/>
              <a:t>, </a:t>
            </a:r>
            <a:r>
              <a:rPr lang="en-GB" dirty="0" err="1"/>
              <a:t>analýza</a:t>
            </a:r>
            <a:r>
              <a:rPr lang="en-GB" dirty="0"/>
              <a:t> a </a:t>
            </a:r>
            <a:r>
              <a:rPr lang="en-GB" dirty="0" err="1"/>
              <a:t>detekce</a:t>
            </a:r>
            <a:r>
              <a:rPr lang="en-GB" dirty="0"/>
              <a:t>. </a:t>
            </a:r>
            <a:r>
              <a:rPr lang="en-GB" dirty="0" err="1"/>
              <a:t>Vytváření</a:t>
            </a:r>
            <a:r>
              <a:rPr lang="en-GB" dirty="0"/>
              <a:t> </a:t>
            </a:r>
            <a:r>
              <a:rPr lang="en-GB" dirty="0" err="1"/>
              <a:t>částic</a:t>
            </a:r>
            <a:r>
              <a:rPr lang="en-GB" dirty="0"/>
              <a:t> v </a:t>
            </a:r>
            <a:r>
              <a:rPr lang="en-GB" dirty="0" err="1"/>
              <a:t>přesně</a:t>
            </a:r>
            <a:r>
              <a:rPr lang="en-GB" dirty="0"/>
              <a:t> </a:t>
            </a:r>
            <a:r>
              <a:rPr lang="en-GB" dirty="0" err="1"/>
              <a:t>definovaném</a:t>
            </a:r>
            <a:r>
              <a:rPr lang="en-GB" dirty="0"/>
              <a:t> </a:t>
            </a:r>
            <a:r>
              <a:rPr lang="en-GB" dirty="0" err="1"/>
              <a:t>stavu</a:t>
            </a:r>
            <a:r>
              <a:rPr lang="en-GB" dirty="0"/>
              <a:t>, </a:t>
            </a:r>
            <a:r>
              <a:rPr lang="en-GB" dirty="0" err="1"/>
              <a:t>Laserová</a:t>
            </a:r>
            <a:r>
              <a:rPr lang="en-GB" dirty="0"/>
              <a:t> </a:t>
            </a:r>
            <a:r>
              <a:rPr lang="en-GB" dirty="0" err="1"/>
              <a:t>excitace</a:t>
            </a:r>
            <a:r>
              <a:rPr lang="en-GB" dirty="0"/>
              <a:t> a </a:t>
            </a:r>
            <a:r>
              <a:rPr lang="en-GB" dirty="0" err="1"/>
              <a:t>ionizace</a:t>
            </a:r>
            <a:r>
              <a:rPr lang="en-GB" dirty="0"/>
              <a:t>, </a:t>
            </a:r>
            <a:r>
              <a:rPr lang="en-GB" dirty="0" err="1"/>
              <a:t>vícestupňová</a:t>
            </a:r>
            <a:r>
              <a:rPr lang="en-GB" dirty="0"/>
              <a:t> </a:t>
            </a:r>
            <a:r>
              <a:rPr lang="en-GB" dirty="0" err="1"/>
              <a:t>excitace</a:t>
            </a:r>
            <a:r>
              <a:rPr lang="en-GB" dirty="0"/>
              <a:t> a </a:t>
            </a:r>
            <a:r>
              <a:rPr lang="en-GB" dirty="0" err="1"/>
              <a:t>ionizace</a:t>
            </a:r>
            <a:r>
              <a:rPr lang="en-GB" dirty="0"/>
              <a:t>, REMPI. </a:t>
            </a:r>
            <a:r>
              <a:rPr lang="en-GB" dirty="0" err="1"/>
              <a:t>Elektronová</a:t>
            </a:r>
            <a:r>
              <a:rPr lang="en-GB" dirty="0"/>
              <a:t> </a:t>
            </a:r>
            <a:r>
              <a:rPr lang="en-GB" dirty="0" err="1"/>
              <a:t>spinová</a:t>
            </a:r>
            <a:r>
              <a:rPr lang="en-GB" dirty="0"/>
              <a:t> </a:t>
            </a:r>
            <a:r>
              <a:rPr lang="en-GB" dirty="0" err="1"/>
              <a:t>rezonance</a:t>
            </a:r>
            <a:r>
              <a:rPr lang="en-GB" dirty="0"/>
              <a:t>, </a:t>
            </a:r>
            <a:r>
              <a:rPr lang="en-GB" dirty="0" err="1"/>
              <a:t>nukleární</a:t>
            </a:r>
            <a:r>
              <a:rPr lang="en-GB" dirty="0"/>
              <a:t> </a:t>
            </a:r>
            <a:r>
              <a:rPr lang="en-GB" dirty="0" err="1"/>
              <a:t>magnetické</a:t>
            </a:r>
            <a:r>
              <a:rPr lang="en-GB" dirty="0"/>
              <a:t> </a:t>
            </a:r>
            <a:r>
              <a:rPr lang="en-GB" dirty="0" err="1"/>
              <a:t>rezonance</a:t>
            </a:r>
            <a:r>
              <a:rPr lang="en-GB" dirty="0"/>
              <a:t>. </a:t>
            </a:r>
            <a:r>
              <a:rPr lang="en-GB" dirty="0" err="1"/>
              <a:t>Srážkové</a:t>
            </a:r>
            <a:r>
              <a:rPr lang="en-GB" dirty="0"/>
              <a:t> </a:t>
            </a:r>
            <a:r>
              <a:rPr lang="en-GB" dirty="0" err="1"/>
              <a:t>procesy</a:t>
            </a:r>
            <a:r>
              <a:rPr lang="en-GB" dirty="0"/>
              <a:t>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kryogenních</a:t>
            </a:r>
            <a:r>
              <a:rPr lang="en-GB" dirty="0"/>
              <a:t> </a:t>
            </a:r>
            <a:r>
              <a:rPr lang="en-GB" dirty="0" err="1"/>
              <a:t>teplotách</a:t>
            </a:r>
            <a:r>
              <a:rPr lang="en-GB" dirty="0"/>
              <a:t>.</a:t>
            </a:r>
            <a:endParaRPr lang="cs-CZ" dirty="0"/>
          </a:p>
          <a:p>
            <a:endParaRPr lang="cs-CZ" dirty="0"/>
          </a:p>
          <a:p>
            <a:pPr lvl="1"/>
            <a:r>
              <a:rPr lang="cs-CZ" dirty="0"/>
              <a:t>Literatura: Vejvodová (lasery), přednáškové slidy (obsahují odkazy na příslušné články)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036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292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Shrnutí semestru</vt:lpstr>
      <vt:lpstr>Literatura</vt:lpstr>
      <vt:lpstr>Sylabus</vt:lpstr>
      <vt:lpstr>Sylabus</vt:lpstr>
      <vt:lpstr>Sylabus</vt:lpstr>
      <vt:lpstr>Sylabus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Petr Dohnal</dc:creator>
  <cp:lastModifiedBy>Petr Dohnal</cp:lastModifiedBy>
  <cp:revision>6</cp:revision>
  <dcterms:created xsi:type="dcterms:W3CDTF">2026-05-21T07:47:40Z</dcterms:created>
  <dcterms:modified xsi:type="dcterms:W3CDTF">2026-05-21T08:01:49Z</dcterms:modified>
</cp:coreProperties>
</file>